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60" r:id="rId4"/>
    <p:sldId id="273" r:id="rId5"/>
    <p:sldId id="261" r:id="rId6"/>
    <p:sldId id="257" r:id="rId7"/>
    <p:sldId id="259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8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klassnye-chasy.ru/userfiles/image/bukva-zvuk-o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9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422108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4604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88640"/>
            <a:ext cx="5681663" cy="473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5" y="222599"/>
            <a:ext cx="5681663" cy="473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AutoShape 7" descr="Картинки по запросу роз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9" descr="Картинки по запросу роз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03" name="Picture 11" descr="http://fotocvetov.ru/rozy/55105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7254"/>
            <a:ext cx="2567007" cy="3617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80160" y="5373214"/>
            <a:ext cx="8640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8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60244" y="5373214"/>
            <a:ext cx="10081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8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68356" y="5373214"/>
            <a:ext cx="8640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73086" y="5373212"/>
            <a:ext cx="5760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891" y="3284984"/>
            <a:ext cx="1176337" cy="121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37678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566678"/>
            <a:ext cx="792088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 и з м и н у т к а</a:t>
            </a:r>
            <a:r>
              <a:rPr lang="ru-RU" sz="5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3600" b="1" i="1" dirty="0" smtClean="0">
                <a:solidFill>
                  <a:srgbClr val="00B050"/>
                </a:solidFill>
                <a:latin typeface="Arial"/>
              </a:rPr>
              <a:t>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Arial"/>
              </a:rPr>
              <a:t>Лучшие </a:t>
            </a:r>
            <a:r>
              <a:rPr lang="ru-RU" sz="2400" b="1" i="1" dirty="0">
                <a:solidFill>
                  <a:srgbClr val="002060"/>
                </a:solidFill>
                <a:latin typeface="Arial"/>
              </a:rPr>
              <a:t>качели </a:t>
            </a:r>
            <a:endParaRPr lang="ru-RU" sz="2400" b="1" i="1" dirty="0" smtClean="0">
              <a:solidFill>
                <a:srgbClr val="002060"/>
              </a:solidFill>
              <a:latin typeface="Arial"/>
            </a:endParaRPr>
          </a:p>
          <a:p>
            <a:pPr algn="ctr"/>
            <a:r>
              <a:rPr lang="ru-RU" sz="1400" b="1" i="1" dirty="0" smtClean="0">
                <a:latin typeface="Arial"/>
              </a:rPr>
              <a:t>(</a:t>
            </a:r>
            <a:r>
              <a:rPr lang="ru-RU" sz="1400" b="1" i="1" dirty="0">
                <a:latin typeface="Arial"/>
              </a:rPr>
              <a:t>пружиним в коленях </a:t>
            </a:r>
            <a:endParaRPr lang="ru-RU" sz="1400" b="1" i="1" dirty="0" smtClean="0">
              <a:latin typeface="Arial"/>
            </a:endParaRPr>
          </a:p>
          <a:p>
            <a:pPr algn="ctr"/>
            <a:r>
              <a:rPr lang="ru-RU" sz="1400" b="1" i="1" dirty="0" smtClean="0">
                <a:latin typeface="Arial"/>
              </a:rPr>
              <a:t>раскачивая </a:t>
            </a:r>
            <a:r>
              <a:rPr lang="ru-RU" sz="1400" b="1" i="1" dirty="0">
                <a:latin typeface="Arial"/>
              </a:rPr>
              <a:t>руки вперед назад)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  <a:latin typeface="Arial"/>
              </a:rPr>
              <a:t>Гибкие лианы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  <a:latin typeface="Arial"/>
              </a:rPr>
              <a:t>Это с колыбели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  <a:latin typeface="Arial"/>
              </a:rPr>
              <a:t>Знают обезьяны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  <a:latin typeface="Arial"/>
              </a:rPr>
              <a:t>Кто весь век качается,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  <a:latin typeface="Arial"/>
              </a:rPr>
              <a:t>Да-да-да! </a:t>
            </a:r>
            <a:endParaRPr lang="ru-RU" sz="2400" b="1" i="1" dirty="0" smtClean="0">
              <a:solidFill>
                <a:srgbClr val="002060"/>
              </a:solidFill>
              <a:latin typeface="Arial"/>
            </a:endParaRPr>
          </a:p>
          <a:p>
            <a:pPr algn="ctr"/>
            <a:r>
              <a:rPr lang="ru-RU" sz="1400" b="1" i="1" dirty="0" smtClean="0">
                <a:latin typeface="Arial"/>
              </a:rPr>
              <a:t>(</a:t>
            </a:r>
            <a:r>
              <a:rPr lang="ru-RU" sz="1400" b="1" i="1" dirty="0">
                <a:latin typeface="Arial"/>
              </a:rPr>
              <a:t>хлопаем в ладоши)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  <a:latin typeface="Arial"/>
              </a:rPr>
              <a:t>Тот не огорчается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  <a:latin typeface="Arial"/>
              </a:rPr>
              <a:t>Никогда! </a:t>
            </a:r>
            <a:endParaRPr lang="ru-RU" sz="2400" b="1" i="1" dirty="0" smtClean="0">
              <a:solidFill>
                <a:srgbClr val="002060"/>
              </a:solidFill>
              <a:latin typeface="Arial"/>
            </a:endParaRPr>
          </a:p>
          <a:p>
            <a:pPr algn="ctr"/>
            <a:r>
              <a:rPr lang="ru-RU" sz="1400" b="1" i="1" dirty="0" smtClean="0">
                <a:latin typeface="Arial"/>
              </a:rPr>
              <a:t>(</a:t>
            </a:r>
            <a:r>
              <a:rPr lang="ru-RU" sz="1400" b="1" i="1" dirty="0">
                <a:latin typeface="Arial"/>
              </a:rPr>
              <a:t>прыгаем)</a:t>
            </a:r>
            <a:endParaRPr lang="ru-RU" sz="1400" b="1" i="1" dirty="0"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763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.allday.ru/94/25/1b/1292951462_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1113"/>
          <a:stretch/>
        </p:blipFill>
        <p:spPr bwMode="auto">
          <a:xfrm>
            <a:off x="0" y="-3390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Сумки и аксессуары ручной работы. Ярмарка Мастеров - ручная работа. Купить &quot;Неизвестный в дупле&quot;, экосумка. Handmade. Экосумка, сумка из льна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936" t="10597" r="16572" b="7378"/>
          <a:stretch/>
        </p:blipFill>
        <p:spPr bwMode="auto">
          <a:xfrm>
            <a:off x="3779912" y="299625"/>
            <a:ext cx="5504497" cy="6467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01204" y="1625377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defRPr/>
            </a:pPr>
            <a:r>
              <a:rPr lang="ru-RU" sz="3200" b="1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этой букве нет угла,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defRPr/>
            </a:pPr>
            <a:r>
              <a:rPr lang="ru-RU" sz="3200" b="1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Оттого она кругла.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defRPr/>
            </a:pPr>
            <a:r>
              <a:rPr lang="ru-RU" sz="3200" b="1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того она кругла,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defRPr/>
            </a:pPr>
            <a:r>
              <a:rPr lang="ru-RU" sz="3200" b="1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Покатиться бы могла.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defRPr/>
            </a:pPr>
            <a:r>
              <a:rPr lang="ru-RU" sz="3200" b="1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старом дереве дупло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defRPr/>
            </a:pPr>
            <a:r>
              <a:rPr lang="ru-RU" sz="3200" b="1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Ну, совсем как буква…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01319" y="3270177"/>
            <a:ext cx="30963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1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5799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  <p:bldP spid="4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-8413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63688" y="375047"/>
            <a:ext cx="583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что похожа буква   </a:t>
            </a:r>
            <a:r>
              <a:rPr lang="ru-RU" sz="5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5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2" name="Picture 4" descr="Картинки по запросу колесо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7087" y="4149079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http://kalory.ru/uploads/1369hula-hup-obruch-dlya-pohudeniy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8446" y="1596622"/>
            <a:ext cx="2207107" cy="239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 descr="http://stranamasterov.ru/img/icraft/IMG_161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3588" y="1486290"/>
            <a:ext cx="1800200" cy="240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8" name="Picture 10" descr="Картинки по запросу на что похожа буква о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019" r="11577"/>
          <a:stretch/>
        </p:blipFill>
        <p:spPr bwMode="auto">
          <a:xfrm>
            <a:off x="6277557" y="1596622"/>
            <a:ext cx="2637558" cy="2061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20" name="Picture 12" descr="http://festival.1september.ru/articles/214138/img4.GIF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120" t="50000" r="50000"/>
          <a:stretch/>
        </p:blipFill>
        <p:spPr bwMode="auto">
          <a:xfrm>
            <a:off x="840876" y="4149080"/>
            <a:ext cx="1822912" cy="2345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14" descr="Картинки по запросу остров рисуно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3655747" y="4124140"/>
            <a:ext cx="1832504" cy="2153666"/>
            <a:chOff x="3655747" y="4149080"/>
            <a:chExt cx="1832504" cy="2153666"/>
          </a:xfrm>
        </p:grpSpPr>
        <p:pic>
          <p:nvPicPr>
            <p:cNvPr id="17424" name="Picture 16" descr="http://zovreiki.ucoz.ru/_fr/19/2011002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5747" y="4149080"/>
              <a:ext cx="1832504" cy="21536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Овал 3"/>
            <p:cNvSpPr/>
            <p:nvPr/>
          </p:nvSpPr>
          <p:spPr>
            <a:xfrm>
              <a:off x="3780592" y="5589240"/>
              <a:ext cx="1706489" cy="713506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2496939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3493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867233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«В городе гласных звуков и букв»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2132856"/>
            <a:ext cx="720080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 был звук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Любил звук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петь. Он пел много и с душою. Когда звук  О пел, рот его становился похож на небольшой кружок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 О,  О , О 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Звук О был в восторге от всего: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красивое облако!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Какое глубокое озеро!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Какой зелёный остров!»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Очень многим нравился звук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ведь он похож на облако на озеро, на остров.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ещё, звук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любил говорить скороговорки: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 ,О , О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хорошо,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,О ,О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Оли новое пальто, </a:t>
            </a:r>
          </a:p>
          <a:p>
            <a:pPr lvl="0"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,О, О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ходите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далеко.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2925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.allday.ru/94/25/1b/1292951462_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1113"/>
          <a:stretch/>
        </p:blipFill>
        <p:spPr bwMode="auto">
          <a:xfrm>
            <a:off x="0" y="-3390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mages.myshared.ru/269530/slide_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772" t="8263" b="9884"/>
          <a:stretch/>
        </p:blipFill>
        <p:spPr bwMode="auto">
          <a:xfrm>
            <a:off x="755576" y="588392"/>
            <a:ext cx="8067576" cy="561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3415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.allday.ru/94/25/1b/1292951462_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1113"/>
          <a:stretch/>
        </p:blipFill>
        <p:spPr bwMode="auto">
          <a:xfrm>
            <a:off x="-248" y="-4722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80528" y="692696"/>
            <a:ext cx="91276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Соотнесение буквы, звука и символа. Произнесение звука О хором и индивидуально.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3734" y="2564904"/>
            <a:ext cx="8352928" cy="3243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defRPr/>
            </a:pPr>
            <a:r>
              <a:rPr lang="ru-RU" sz="32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200" b="1" i="1" u="sng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b="1" i="1" u="sng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200" b="1" i="1" u="sng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ряда гласных</a:t>
            </a:r>
            <a:r>
              <a:rPr lang="ru-RU" sz="3200" kern="0" dirty="0">
                <a:solidFill>
                  <a:srgbClr val="002060"/>
                </a:solidFill>
                <a:latin typeface="Arial"/>
              </a:rPr>
              <a:t> </a:t>
            </a:r>
            <a:r>
              <a:rPr lang="ru-RU" sz="3200" kern="0" dirty="0">
                <a:latin typeface="Arial"/>
              </a:rPr>
              <a:t>— а, у, о, э, у, а, о, у, о, и, </a:t>
            </a:r>
            <a:r>
              <a:rPr lang="ru-RU" sz="3200" kern="0" dirty="0" smtClean="0">
                <a:latin typeface="Arial"/>
              </a:rPr>
              <a:t>о.</a:t>
            </a:r>
            <a:endParaRPr lang="ru-RU" sz="3200" kern="0" dirty="0">
              <a:latin typeface="Arial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defRPr/>
            </a:pPr>
            <a:r>
              <a:rPr lang="ru-RU" sz="32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3200" b="1" i="1" u="sng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b="1" i="1" u="sng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яда </a:t>
            </a:r>
            <a:r>
              <a:rPr lang="ru-RU" sz="3200" b="1" i="1" u="sng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слогов </a:t>
            </a:r>
            <a:r>
              <a:rPr lang="ru-RU" sz="3200" kern="0" dirty="0">
                <a:latin typeface="Arial"/>
              </a:rPr>
              <a:t>— ку, со, </a:t>
            </a:r>
            <a:r>
              <a:rPr lang="ru-RU" sz="3200" kern="0" dirty="0" err="1">
                <a:latin typeface="Arial"/>
              </a:rPr>
              <a:t>ра</a:t>
            </a:r>
            <a:r>
              <a:rPr lang="ru-RU" sz="3200" kern="0" dirty="0">
                <a:latin typeface="Arial"/>
              </a:rPr>
              <a:t>, </a:t>
            </a:r>
            <a:r>
              <a:rPr lang="ru-RU" sz="3200" kern="0" dirty="0" err="1">
                <a:latin typeface="Arial"/>
              </a:rPr>
              <a:t>ма</a:t>
            </a:r>
            <a:r>
              <a:rPr lang="ru-RU" sz="3200" kern="0" dirty="0">
                <a:latin typeface="Arial"/>
              </a:rPr>
              <a:t>, от, </a:t>
            </a:r>
            <a:r>
              <a:rPr lang="ru-RU" sz="3200" kern="0" dirty="0" err="1">
                <a:latin typeface="Arial"/>
              </a:rPr>
              <a:t>уг</a:t>
            </a:r>
            <a:r>
              <a:rPr lang="ru-RU" sz="3200" kern="0" dirty="0">
                <a:latin typeface="Arial"/>
              </a:rPr>
              <a:t>, эл, </a:t>
            </a:r>
            <a:r>
              <a:rPr lang="ru-RU" sz="3200" kern="0" dirty="0" err="1">
                <a:latin typeface="Arial"/>
              </a:rPr>
              <a:t>ол</a:t>
            </a:r>
            <a:r>
              <a:rPr lang="ru-RU" sz="3200" kern="0" dirty="0">
                <a:latin typeface="Arial"/>
              </a:rPr>
              <a:t>, </a:t>
            </a:r>
            <a:r>
              <a:rPr lang="ru-RU" sz="3200" kern="0" dirty="0" smtClean="0">
                <a:latin typeface="Arial"/>
              </a:rPr>
              <a:t>во.</a:t>
            </a:r>
            <a:endParaRPr lang="ru-RU" sz="3200" kern="0" dirty="0">
              <a:latin typeface="Arial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defRPr/>
            </a:pPr>
            <a:r>
              <a:rPr lang="ru-RU" sz="32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3200" b="1" i="1" u="sng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b="1" i="1" u="sng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яда </a:t>
            </a:r>
            <a:r>
              <a:rPr lang="ru-RU" sz="3200" b="1" i="1" u="sng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 </a:t>
            </a:r>
            <a:r>
              <a:rPr lang="ru-RU" sz="3200" kern="0" dirty="0">
                <a:latin typeface="Arial"/>
              </a:rPr>
              <a:t>– жаба, зонт, облако, Оля, бублик, жук, бок.</a:t>
            </a:r>
          </a:p>
        </p:txBody>
      </p:sp>
    </p:spTree>
    <p:extLst>
      <p:ext uri="{BB962C8B-B14F-4D97-AF65-F5344CB8AC3E}">
        <p14:creationId xmlns:p14="http://schemas.microsoft.com/office/powerpoint/2010/main" xmlns="" val="392710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778" y="1308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347864" y="4745331"/>
            <a:ext cx="14082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9600" b="1" dirty="0" smtClean="0">
                <a:solidFill>
                  <a:srgbClr val="FF0000"/>
                </a:solidFill>
              </a:rPr>
              <a:t>О</a:t>
            </a:r>
            <a:endParaRPr lang="ru-RU" sz="8000" b="1" dirty="0">
              <a:solidFill>
                <a:srgbClr val="002060"/>
              </a:solidFill>
            </a:endParaRPr>
          </a:p>
        </p:txBody>
      </p:sp>
      <p:pic>
        <p:nvPicPr>
          <p:cNvPr id="6154" name="Picture 10" descr="http://lenagold.ru/fon/clipart/o/osel/osel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89854"/>
            <a:ext cx="2924325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Группа 18"/>
          <p:cNvGrpSpPr/>
          <p:nvPr/>
        </p:nvGrpSpPr>
        <p:grpSpPr>
          <a:xfrm>
            <a:off x="2413749" y="632549"/>
            <a:ext cx="5657008" cy="4141282"/>
            <a:chOff x="2299368" y="620688"/>
            <a:chExt cx="5657008" cy="4141282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4361631" y="620688"/>
              <a:ext cx="1572866" cy="25545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ru-RU" sz="16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</a:t>
              </a:r>
            </a:p>
          </p:txBody>
        </p:sp>
        <p:cxnSp>
          <p:nvCxnSpPr>
            <p:cNvPr id="4" name="Прямая соединительная линия 3"/>
            <p:cNvCxnSpPr/>
            <p:nvPr/>
          </p:nvCxnSpPr>
          <p:spPr>
            <a:xfrm>
              <a:off x="5148064" y="908720"/>
              <a:ext cx="2808312" cy="1739523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2305195" y="908720"/>
              <a:ext cx="2842869" cy="1726725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2375756" y="2648243"/>
              <a:ext cx="5544616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H="1">
              <a:off x="2352318" y="2635445"/>
              <a:ext cx="23438" cy="2126525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149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2648243"/>
              <a:ext cx="55563" cy="2097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50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2160" y="2664882"/>
              <a:ext cx="55563" cy="20970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51" name="Picture 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4809" y="2660867"/>
              <a:ext cx="55563" cy="20970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52" name="Picture 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9368" y="4705384"/>
              <a:ext cx="5657008" cy="565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1" name="Овал 20"/>
          <p:cNvSpPr/>
          <p:nvPr/>
        </p:nvSpPr>
        <p:spPr>
          <a:xfrm>
            <a:off x="2899869" y="3115632"/>
            <a:ext cx="1152128" cy="118987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99992" y="4868440"/>
            <a:ext cx="22322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8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51941" y="4868441"/>
            <a:ext cx="86914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  <a:endParaRPr lang="ru-RU" sz="8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12035" y="4851264"/>
            <a:ext cx="94929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endParaRPr lang="ru-RU" sz="8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9756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  <p:bldP spid="22" grpId="0"/>
      <p:bldP spid="23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6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88640"/>
            <a:ext cx="5681663" cy="473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AutoShape 6" descr="Картинки по запросу крыл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6" name="Picture 8" descr="Картинки по запросу крыло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292" y="2285732"/>
            <a:ext cx="2268012" cy="119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Картинки по запросу птица крыло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8305" y="332656"/>
            <a:ext cx="3073524" cy="1721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68247" y="5142001"/>
            <a:ext cx="851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sz="8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19310" y="5142003"/>
            <a:ext cx="12241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8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31378" y="5155453"/>
            <a:ext cx="11913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endParaRPr lang="ru-RU" sz="8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38184" y="5140203"/>
            <a:ext cx="7920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endParaRPr lang="ru-RU" sz="8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12980" y="5142002"/>
            <a:ext cx="12781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8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45603" y="3284984"/>
            <a:ext cx="1176337" cy="121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21331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316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Соловушка</cp:lastModifiedBy>
  <cp:revision>24</cp:revision>
  <dcterms:modified xsi:type="dcterms:W3CDTF">2023-09-22T04:26:56Z</dcterms:modified>
</cp:coreProperties>
</file>