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8" r:id="rId3"/>
    <p:sldId id="260" r:id="rId4"/>
    <p:sldId id="262" r:id="rId5"/>
    <p:sldId id="261" r:id="rId6"/>
    <p:sldId id="263" r:id="rId7"/>
    <p:sldId id="264" r:id="rId8"/>
  </p:sldIdLst>
  <p:sldSz cx="9144000" cy="6858000" type="screen4x3"/>
  <p:notesSz cx="6858000" cy="9144000"/>
  <p:embeddedFontLst>
    <p:embeddedFont>
      <p:font typeface="SkazkaForSerge" panose="02027200000000000000"/>
      <p:regular r:id="rId9"/>
    </p:embeddedFont>
  </p:embeddedFont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0041"/>
    <a:srgbClr val="CC0066"/>
    <a:srgbClr val="B05408"/>
    <a:srgbClr val="993300"/>
    <a:srgbClr val="8D1E1B"/>
    <a:srgbClr val="BE2824"/>
    <a:srgbClr val="F90B05"/>
    <a:srgbClr val="740000"/>
    <a:srgbClr val="BC08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1.fntdata"/></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10.10.2023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10.10.2023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10.10.2023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10.10.2023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10.10.2023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10.10.2023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987824" y="692696"/>
            <a:ext cx="5472608" cy="2448272"/>
          </a:xfrm>
        </p:spPr>
        <p:txBody>
          <a:bodyPr>
            <a:noAutofit/>
            <a:scene3d>
              <a:camera prst="orthographicFront"/>
              <a:lightRig rig="flat" dir="tl">
                <a:rot lat="0" lon="0" rev="6600000"/>
              </a:lightRig>
            </a:scene3d>
            <a:sp3d extrusionH="31750" contourW="12700">
              <a:bevelT w="63500" h="57150"/>
              <a:contourClr>
                <a:schemeClr val="accent2">
                  <a:shade val="75000"/>
                </a:schemeClr>
              </a:contourClr>
            </a:sp3d>
          </a:bodyPr>
          <a:lstStyle/>
          <a:p>
            <a:r>
              <a:rPr lang="ru-RU" dirty="0" smtClean="0">
                <a:ln w="11430"/>
                <a:solidFill>
                  <a:srgbClr val="CC0066"/>
                </a:solidFill>
                <a:effectLst>
                  <a:outerShdw blurRad="50800" dist="39000" dir="5460000" algn="tl">
                    <a:srgbClr val="000000">
                      <a:alpha val="38000"/>
                    </a:srgbClr>
                  </a:outerShdw>
                </a:effectLst>
                <a:latin typeface="SkazkaForSerge" pitchFamily="18" charset="0"/>
              </a:rPr>
              <a:t>День девочек</a:t>
            </a:r>
            <a:endParaRPr lang="ru-RU" sz="5400" b="1" dirty="0">
              <a:ln w="11430"/>
              <a:solidFill>
                <a:srgbClr val="CC0066"/>
              </a:solidFill>
              <a:effectLst>
                <a:outerShdw blurRad="50800" dist="39000" dir="5460000" algn="tl">
                  <a:srgbClr val="000000">
                    <a:alpha val="38000"/>
                  </a:srgbClr>
                </a:outerShdw>
              </a:effectLst>
              <a:latin typeface="SkazkaForSerge" pitchFamily="18" charset="0"/>
            </a:endParaRPr>
          </a:p>
        </p:txBody>
      </p:sp>
      <p:sp>
        <p:nvSpPr>
          <p:cNvPr id="3" name="Подзаголовок 2"/>
          <p:cNvSpPr>
            <a:spLocks noGrp="1"/>
          </p:cNvSpPr>
          <p:nvPr>
            <p:ph type="subTitle" idx="1"/>
          </p:nvPr>
        </p:nvSpPr>
        <p:spPr>
          <a:xfrm>
            <a:off x="3779912" y="4365104"/>
            <a:ext cx="4608512" cy="1728192"/>
          </a:xfrm>
        </p:spPr>
        <p:txBody>
          <a:bodyPr>
            <a:noAutofit/>
          </a:bodyPr>
          <a:lstStyle/>
          <a:p>
            <a:pPr>
              <a:spcBef>
                <a:spcPts val="0"/>
              </a:spcBef>
            </a:pPr>
            <a:r>
              <a:rPr lang="ru-RU" sz="2400" dirty="0" smtClean="0">
                <a:solidFill>
                  <a:srgbClr val="820041"/>
                </a:solidFill>
                <a:latin typeface="SkazkaForSerge" pitchFamily="18" charset="0"/>
              </a:rPr>
              <a:t>Климкина Татьяна Александровна</a:t>
            </a:r>
            <a:endParaRPr lang="ru-RU" sz="2400" dirty="0" smtClean="0">
              <a:solidFill>
                <a:srgbClr val="820041"/>
              </a:solidFill>
              <a:latin typeface="SkazkaForSerge" pitchFamily="18" charset="0"/>
            </a:endParaRPr>
          </a:p>
          <a:p>
            <a:pPr>
              <a:spcBef>
                <a:spcPts val="0"/>
              </a:spcBef>
            </a:pPr>
            <a:r>
              <a:rPr lang="ru-RU" sz="2200" dirty="0" smtClean="0">
                <a:solidFill>
                  <a:schemeClr val="tx1"/>
                </a:solidFill>
                <a:latin typeface="SkazkaForSerge" pitchFamily="18" charset="0"/>
              </a:rPr>
              <a:t>Воспитатель МКОУ  «Савинский ЦО»</a:t>
            </a:r>
            <a:endParaRPr lang="ru-RU" sz="2200" dirty="0" smtClean="0">
              <a:solidFill>
                <a:schemeClr val="tx1"/>
              </a:solidFill>
              <a:latin typeface="SkazkaForSerge" pitchFamily="18" charset="0"/>
            </a:endParaRPr>
          </a:p>
        </p:txBody>
      </p:sp>
    </p:spTree>
    <p:extLst>
      <p:ext uri="{BB962C8B-B14F-4D97-AF65-F5344CB8AC3E}">
        <p14:creationId xmlns:p14="http://schemas.microsoft.com/office/powerpoint/2010/main" val="783551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pic>
        <p:nvPicPr>
          <p:cNvPr id="1026" name="Picture 2" descr="C:\Users\Юрий\Pictures\12074493_1627601404174123_3636927703370873833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243914"/>
            <a:ext cx="6264696" cy="6264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65978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5" name="Объект 4"/>
          <p:cNvSpPr>
            <a:spLocks noGrp="1"/>
          </p:cNvSpPr>
          <p:nvPr>
            <p:ph sz="half" idx="2"/>
          </p:nvPr>
        </p:nvSpPr>
        <p:spPr>
          <a:xfrm>
            <a:off x="4355976" y="332656"/>
            <a:ext cx="4536504" cy="5793507"/>
          </a:xfrm>
        </p:spPr>
        <p:txBody>
          <a:bodyPr>
            <a:noAutofit/>
          </a:bodyPr>
          <a:lstStyle/>
          <a:p>
            <a:r>
              <a:rPr lang="ru-RU" sz="1800" b="1" dirty="0">
                <a:solidFill>
                  <a:srgbClr val="C00000"/>
                </a:solidFill>
                <a:latin typeface="+mj-lt"/>
              </a:rPr>
              <a:t>У всех девочек мира есть свой собственный праздник. Выражением признания их прав, а также того, что существуют особые проблемы, присущие только им, стало провозглашение Генеральной Ассамблеей ООН 11 октября Международным днем девочек. Инициатором учреждения такой даты явилась Канада. Праздник еще очень молодой. Впервые его отмечали в 2012 году. Официальные мероприятия, проводимые в этот день, </a:t>
            </a:r>
            <a:r>
              <a:rPr lang="ru-RU" sz="1800" b="1" dirty="0" smtClean="0">
                <a:solidFill>
                  <a:srgbClr val="C00000"/>
                </a:solidFill>
                <a:latin typeface="+mj-lt"/>
              </a:rPr>
              <a:t>направлены на</a:t>
            </a:r>
            <a:r>
              <a:rPr lang="ru-RU" sz="1800" b="1" dirty="0">
                <a:solidFill>
                  <a:srgbClr val="C00000"/>
                </a:solidFill>
                <a:latin typeface="+mj-lt"/>
              </a:rPr>
              <a:t> информирование общества о проблемах гендерного неравенства и дискриминации, насилия, домогательств и принудительного замужества в раннем возрасте</a:t>
            </a:r>
            <a:r>
              <a:rPr lang="ru-RU" sz="2000" dirty="0">
                <a:solidFill>
                  <a:srgbClr val="C00000"/>
                </a:solidFill>
                <a:latin typeface="+mj-lt"/>
              </a:rPr>
              <a:t>. </a:t>
            </a:r>
          </a:p>
        </p:txBody>
      </p:sp>
      <p:pic>
        <p:nvPicPr>
          <p:cNvPr id="2051" name="Picture 3" descr="C:\Users\Юрий\Pictures\1272378626_www.chudetstvo.ru_s_dnem_zaschity_detey_37.jpg"/>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539552" y="260648"/>
            <a:ext cx="4032448" cy="5865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06197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C:\Users\Юрий\Pictures\28516_html_m96cd5fc.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3789040"/>
            <a:ext cx="2316223" cy="2895278"/>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C:\Users\Юрий\Pictures\42й.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3789040"/>
            <a:ext cx="3136776" cy="277141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Users\Юрий\Pictures\0_61f95_60e535_x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927" y="116632"/>
            <a:ext cx="2329816" cy="3261742"/>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descr="C:\Users\Юрий\Pictures\0_bfe67_48ea1cbd_ori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20393" y="250970"/>
            <a:ext cx="2340511" cy="3121657"/>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2567743" y="404664"/>
            <a:ext cx="3660441" cy="5632311"/>
          </a:xfrm>
          <a:prstGeom prst="rect">
            <a:avLst/>
          </a:prstGeom>
        </p:spPr>
        <p:txBody>
          <a:bodyPr wrap="square">
            <a:spAutoFit/>
          </a:bodyPr>
          <a:lstStyle/>
          <a:p>
            <a:r>
              <a:rPr lang="ru-RU" sz="2400" b="1" i="1" dirty="0">
                <a:solidFill>
                  <a:srgbClr val="0070C0"/>
                </a:solidFill>
              </a:rPr>
              <a:t>Есть День мамы, есть День папы,</a:t>
            </a:r>
            <a:endParaRPr lang="ru-RU" sz="2400" b="1" dirty="0">
              <a:solidFill>
                <a:srgbClr val="0070C0"/>
              </a:solidFill>
            </a:endParaRPr>
          </a:p>
          <a:p>
            <a:r>
              <a:rPr lang="ru-RU" sz="2400" b="1" i="1" dirty="0">
                <a:solidFill>
                  <a:srgbClr val="0070C0"/>
                </a:solidFill>
              </a:rPr>
              <a:t>Международный женский день.</a:t>
            </a:r>
            <a:endParaRPr lang="ru-RU" sz="2400" b="1" dirty="0">
              <a:solidFill>
                <a:srgbClr val="0070C0"/>
              </a:solidFill>
            </a:endParaRPr>
          </a:p>
          <a:p>
            <a:r>
              <a:rPr lang="ru-RU" sz="2400" b="1" i="1" dirty="0">
                <a:solidFill>
                  <a:srgbClr val="0070C0"/>
                </a:solidFill>
              </a:rPr>
              <a:t>Ну а этот главный самый</a:t>
            </a:r>
            <a:endParaRPr lang="ru-RU" sz="2400" b="1" dirty="0">
              <a:solidFill>
                <a:srgbClr val="0070C0"/>
              </a:solidFill>
            </a:endParaRPr>
          </a:p>
          <a:p>
            <a:r>
              <a:rPr lang="ru-RU" sz="2400" b="1" i="1" dirty="0">
                <a:solidFill>
                  <a:srgbClr val="0070C0"/>
                </a:solidFill>
              </a:rPr>
              <a:t>День оборок и сластей!</a:t>
            </a:r>
            <a:endParaRPr lang="ru-RU" sz="2400" b="1" dirty="0">
              <a:solidFill>
                <a:srgbClr val="0070C0"/>
              </a:solidFill>
            </a:endParaRPr>
          </a:p>
          <a:p>
            <a:r>
              <a:rPr lang="ru-RU" sz="2400" b="1" i="1" dirty="0">
                <a:solidFill>
                  <a:srgbClr val="0070C0"/>
                </a:solidFill>
              </a:rPr>
              <a:t>День косичек, день юбчонок,</a:t>
            </a:r>
            <a:endParaRPr lang="ru-RU" sz="2400" b="1" dirty="0">
              <a:solidFill>
                <a:srgbClr val="0070C0"/>
              </a:solidFill>
            </a:endParaRPr>
          </a:p>
          <a:p>
            <a:r>
              <a:rPr lang="ru-RU" sz="2400" b="1" i="1" dirty="0">
                <a:solidFill>
                  <a:srgbClr val="0070C0"/>
                </a:solidFill>
              </a:rPr>
              <a:t>Кукол день и день бантов.</a:t>
            </a:r>
            <a:endParaRPr lang="ru-RU" sz="2400" b="1" dirty="0">
              <a:solidFill>
                <a:srgbClr val="0070C0"/>
              </a:solidFill>
            </a:endParaRPr>
          </a:p>
          <a:p>
            <a:r>
              <a:rPr lang="ru-RU" sz="2400" b="1" i="1" dirty="0">
                <a:solidFill>
                  <a:srgbClr val="0070C0"/>
                </a:solidFill>
              </a:rPr>
              <a:t>Во всём мире День девчонок,</a:t>
            </a:r>
            <a:endParaRPr lang="ru-RU" sz="2400" b="1" dirty="0">
              <a:solidFill>
                <a:srgbClr val="0070C0"/>
              </a:solidFill>
            </a:endParaRPr>
          </a:p>
          <a:p>
            <a:r>
              <a:rPr lang="ru-RU" sz="2400" b="1" i="1" dirty="0">
                <a:solidFill>
                  <a:srgbClr val="0070C0"/>
                </a:solidFill>
              </a:rPr>
              <a:t>День платочков и цветов!</a:t>
            </a:r>
            <a:endParaRPr lang="ru-RU" sz="2400" b="1" dirty="0">
              <a:solidFill>
                <a:srgbClr val="0070C0"/>
              </a:solidFill>
            </a:endParaRPr>
          </a:p>
        </p:txBody>
      </p:sp>
    </p:spTree>
    <p:extLst>
      <p:ext uri="{BB962C8B-B14F-4D97-AF65-F5344CB8AC3E}">
        <p14:creationId xmlns:p14="http://schemas.microsoft.com/office/powerpoint/2010/main" val="11102371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Юрий\Pictures\i.jpg"/>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a:off x="5580112" y="332656"/>
            <a:ext cx="3313311" cy="316835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95536" y="404664"/>
            <a:ext cx="4392488" cy="3970318"/>
          </a:xfrm>
          <a:prstGeom prst="rect">
            <a:avLst/>
          </a:prstGeom>
        </p:spPr>
        <p:txBody>
          <a:bodyPr wrap="square">
            <a:spAutoFit/>
          </a:bodyPr>
          <a:lstStyle/>
          <a:p>
            <a:r>
              <a:rPr lang="ru-RU" b="1" dirty="0">
                <a:solidFill>
                  <a:srgbClr val="FF0000"/>
                </a:solidFill>
              </a:rPr>
              <a:t>Срывая новый лист календаря,</a:t>
            </a:r>
            <a:br>
              <a:rPr lang="ru-RU" b="1" dirty="0">
                <a:solidFill>
                  <a:srgbClr val="FF0000"/>
                </a:solidFill>
              </a:rPr>
            </a:br>
            <a:r>
              <a:rPr lang="ru-RU" b="1" dirty="0">
                <a:solidFill>
                  <a:srgbClr val="FF0000"/>
                </a:solidFill>
              </a:rPr>
              <a:t>День девочек сегодня отмечаем,</a:t>
            </a:r>
            <a:br>
              <a:rPr lang="ru-RU" b="1" dirty="0">
                <a:solidFill>
                  <a:srgbClr val="FF0000"/>
                </a:solidFill>
              </a:rPr>
            </a:br>
            <a:r>
              <a:rPr lang="ru-RU" b="1" dirty="0">
                <a:solidFill>
                  <a:srgbClr val="FF0000"/>
                </a:solidFill>
              </a:rPr>
              <a:t>Родительской любовью к ним горя,</a:t>
            </a:r>
            <a:br>
              <a:rPr lang="ru-RU" b="1" dirty="0">
                <a:solidFill>
                  <a:srgbClr val="FF0000"/>
                </a:solidFill>
              </a:rPr>
            </a:br>
            <a:r>
              <a:rPr lang="ru-RU" b="1" dirty="0">
                <a:solidFill>
                  <a:srgbClr val="FF0000"/>
                </a:solidFill>
              </a:rPr>
              <a:t>Своих «</a:t>
            </a:r>
            <a:r>
              <a:rPr lang="ru-RU" b="1" dirty="0" err="1">
                <a:solidFill>
                  <a:srgbClr val="FF0000"/>
                </a:solidFill>
              </a:rPr>
              <a:t>Джульет</a:t>
            </a:r>
            <a:r>
              <a:rPr lang="ru-RU" b="1" dirty="0">
                <a:solidFill>
                  <a:srgbClr val="FF0000"/>
                </a:solidFill>
              </a:rPr>
              <a:t>» заботой окружаем!</a:t>
            </a:r>
            <a:br>
              <a:rPr lang="ru-RU" b="1" dirty="0">
                <a:solidFill>
                  <a:srgbClr val="FF0000"/>
                </a:solidFill>
              </a:rPr>
            </a:br>
            <a:r>
              <a:rPr lang="ru-RU" b="1" dirty="0">
                <a:solidFill>
                  <a:srgbClr val="FF0000"/>
                </a:solidFill>
              </a:rPr>
              <a:t/>
            </a:r>
            <a:br>
              <a:rPr lang="ru-RU" b="1" dirty="0">
                <a:solidFill>
                  <a:srgbClr val="FF0000"/>
                </a:solidFill>
              </a:rPr>
            </a:br>
            <a:r>
              <a:rPr lang="ru-RU" b="1" dirty="0">
                <a:solidFill>
                  <a:srgbClr val="FF0000"/>
                </a:solidFill>
              </a:rPr>
              <a:t>Желаем нашим Барби — поумнеть,</a:t>
            </a:r>
            <a:br>
              <a:rPr lang="ru-RU" b="1" dirty="0">
                <a:solidFill>
                  <a:srgbClr val="FF0000"/>
                </a:solidFill>
              </a:rPr>
            </a:br>
            <a:r>
              <a:rPr lang="ru-RU" b="1" dirty="0">
                <a:solidFill>
                  <a:srgbClr val="FF0000"/>
                </a:solidFill>
              </a:rPr>
              <a:t>А </a:t>
            </a:r>
            <a:r>
              <a:rPr lang="ru-RU" b="1" dirty="0" err="1">
                <a:solidFill>
                  <a:srgbClr val="FF0000"/>
                </a:solidFill>
              </a:rPr>
              <a:t>Гермионам</a:t>
            </a:r>
            <a:r>
              <a:rPr lang="ru-RU" b="1" dirty="0">
                <a:solidFill>
                  <a:srgbClr val="FF0000"/>
                </a:solidFill>
              </a:rPr>
              <a:t> быть душевней и добрее,</a:t>
            </a:r>
            <a:br>
              <a:rPr lang="ru-RU" b="1" dirty="0">
                <a:solidFill>
                  <a:srgbClr val="FF0000"/>
                </a:solidFill>
              </a:rPr>
            </a:br>
            <a:r>
              <a:rPr lang="ru-RU" b="1" dirty="0" err="1">
                <a:solidFill>
                  <a:srgbClr val="FF0000"/>
                </a:solidFill>
              </a:rPr>
              <a:t>Дюймовочкам</a:t>
            </a:r>
            <a:r>
              <a:rPr lang="ru-RU" b="1" dirty="0">
                <a:solidFill>
                  <a:srgbClr val="FF0000"/>
                </a:solidFill>
              </a:rPr>
              <a:t> — до принца долететь,</a:t>
            </a:r>
            <a:br>
              <a:rPr lang="ru-RU" b="1" dirty="0">
                <a:solidFill>
                  <a:srgbClr val="FF0000"/>
                </a:solidFill>
              </a:rPr>
            </a:br>
            <a:r>
              <a:rPr lang="ru-RU" b="1" dirty="0">
                <a:solidFill>
                  <a:srgbClr val="FF0000"/>
                </a:solidFill>
              </a:rPr>
              <a:t>Алисам — в зазеркалье быть смелее!</a:t>
            </a:r>
            <a:br>
              <a:rPr lang="ru-RU" b="1" dirty="0">
                <a:solidFill>
                  <a:srgbClr val="FF0000"/>
                </a:solidFill>
              </a:rPr>
            </a:br>
            <a:r>
              <a:rPr lang="ru-RU" b="1" dirty="0">
                <a:solidFill>
                  <a:srgbClr val="FF0000"/>
                </a:solidFill>
              </a:rPr>
              <a:t/>
            </a:r>
            <a:br>
              <a:rPr lang="ru-RU" b="1" dirty="0">
                <a:solidFill>
                  <a:srgbClr val="FF0000"/>
                </a:solidFill>
              </a:rPr>
            </a:br>
            <a:r>
              <a:rPr lang="ru-RU" b="1" dirty="0">
                <a:solidFill>
                  <a:srgbClr val="FF0000"/>
                </a:solidFill>
              </a:rPr>
              <a:t>Чудесней вас, на целом свете нет,</a:t>
            </a:r>
            <a:br>
              <a:rPr lang="ru-RU" b="1" dirty="0">
                <a:solidFill>
                  <a:srgbClr val="FF0000"/>
                </a:solidFill>
              </a:rPr>
            </a:br>
            <a:r>
              <a:rPr lang="ru-RU" b="1" dirty="0">
                <a:solidFill>
                  <a:srgbClr val="FF0000"/>
                </a:solidFill>
              </a:rPr>
              <a:t>На всей земле, от края и до края,</a:t>
            </a:r>
            <a:br>
              <a:rPr lang="ru-RU" b="1" dirty="0">
                <a:solidFill>
                  <a:srgbClr val="FF0000"/>
                </a:solidFill>
              </a:rPr>
            </a:br>
            <a:r>
              <a:rPr lang="ru-RU" b="1" dirty="0">
                <a:solidFill>
                  <a:srgbClr val="FF0000"/>
                </a:solidFill>
              </a:rPr>
              <a:t>Всех девочек, больших и малых лет,</a:t>
            </a:r>
            <a:br>
              <a:rPr lang="ru-RU" b="1" dirty="0">
                <a:solidFill>
                  <a:srgbClr val="FF0000"/>
                </a:solidFill>
              </a:rPr>
            </a:br>
            <a:r>
              <a:rPr lang="ru-RU" b="1" dirty="0">
                <a:solidFill>
                  <a:srgbClr val="FF0000"/>
                </a:solidFill>
              </a:rPr>
              <a:t>От всей души, сердечно поздравляем!</a:t>
            </a:r>
          </a:p>
        </p:txBody>
      </p:sp>
      <p:pic>
        <p:nvPicPr>
          <p:cNvPr id="7" name="Picture 2" descr="C:\Users\Юрий\Pictures\д4.jpg"/>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51520" y="4293096"/>
            <a:ext cx="3096344" cy="2407451"/>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4716016" y="3861048"/>
            <a:ext cx="4104456" cy="2308324"/>
          </a:xfrm>
          <a:prstGeom prst="rect">
            <a:avLst/>
          </a:prstGeom>
        </p:spPr>
        <p:txBody>
          <a:bodyPr wrap="square">
            <a:spAutoFit/>
          </a:bodyPr>
          <a:lstStyle/>
          <a:p>
            <a:r>
              <a:rPr lang="ru-RU" sz="1600" b="1" spc="-1" dirty="0">
                <a:solidFill>
                  <a:srgbClr val="0070C0"/>
                </a:solidFill>
                <a:uFill>
                  <a:solidFill>
                    <a:srgbClr val="FFFFFF"/>
                  </a:solidFill>
                </a:uFill>
                <a:latin typeface="+mj-lt"/>
              </a:rPr>
              <a:t>Мировой день девочек это то, что нужно,</a:t>
            </a:r>
          </a:p>
          <a:p>
            <a:r>
              <a:rPr lang="ru-RU" sz="1600" b="1" spc="-1" dirty="0">
                <a:solidFill>
                  <a:srgbClr val="0070C0"/>
                </a:solidFill>
                <a:uFill>
                  <a:solidFill>
                    <a:srgbClr val="FFFFFF"/>
                  </a:solidFill>
                </a:uFill>
                <a:latin typeface="+mj-lt"/>
              </a:rPr>
              <a:t>Давайте-ка его отметим весело и дружно,</a:t>
            </a:r>
          </a:p>
          <a:p>
            <a:r>
              <a:rPr lang="ru-RU" sz="1600" b="1" spc="-1" dirty="0">
                <a:solidFill>
                  <a:srgbClr val="0070C0"/>
                </a:solidFill>
                <a:uFill>
                  <a:solidFill>
                    <a:srgbClr val="FFFFFF"/>
                  </a:solidFill>
                </a:uFill>
                <a:latin typeface="+mj-lt"/>
              </a:rPr>
              <a:t>Девочки, девчоночки, мы вас </a:t>
            </a:r>
            <a:r>
              <a:rPr lang="ru-RU" sz="1600" b="1" spc="-1" dirty="0" smtClean="0">
                <a:solidFill>
                  <a:srgbClr val="0070C0"/>
                </a:solidFill>
                <a:uFill>
                  <a:solidFill>
                    <a:srgbClr val="FFFFFF"/>
                  </a:solidFill>
                </a:uFill>
                <a:latin typeface="+mj-lt"/>
              </a:rPr>
              <a:t>поздравляем,</a:t>
            </a:r>
          </a:p>
          <a:p>
            <a:r>
              <a:rPr lang="ru-RU" sz="1600" b="1" spc="-1" dirty="0" smtClean="0">
                <a:solidFill>
                  <a:srgbClr val="0070C0"/>
                </a:solidFill>
                <a:uFill>
                  <a:solidFill>
                    <a:srgbClr val="FFFFFF"/>
                  </a:solidFill>
                </a:uFill>
                <a:latin typeface="+mj-lt"/>
              </a:rPr>
              <a:t>Здоровья, радости, улыбок океан желаем!</a:t>
            </a:r>
          </a:p>
          <a:p>
            <a:r>
              <a:rPr lang="ru-RU" sz="1600" b="1" spc="-1" dirty="0" smtClean="0">
                <a:solidFill>
                  <a:srgbClr val="0070C0"/>
                </a:solidFill>
                <a:uFill>
                  <a:solidFill>
                    <a:srgbClr val="FFFFFF"/>
                  </a:solidFill>
                </a:uFill>
                <a:latin typeface="+mj-lt"/>
              </a:rPr>
              <a:t>Расцветайте, как цветочки ласковым, весенним днем,</a:t>
            </a:r>
          </a:p>
          <a:p>
            <a:r>
              <a:rPr lang="ru-RU" sz="1600" b="1" spc="-1" dirty="0" smtClean="0">
                <a:solidFill>
                  <a:srgbClr val="0070C0"/>
                </a:solidFill>
                <a:uFill>
                  <a:solidFill>
                    <a:srgbClr val="FFFFFF"/>
                  </a:solidFill>
                </a:uFill>
                <a:latin typeface="+mj-lt"/>
              </a:rPr>
              <a:t>Пылают </a:t>
            </a:r>
            <a:r>
              <a:rPr lang="ru-RU" sz="1600" b="1" spc="-1" dirty="0">
                <a:solidFill>
                  <a:srgbClr val="0070C0"/>
                </a:solidFill>
                <a:uFill>
                  <a:solidFill>
                    <a:srgbClr val="FFFFFF"/>
                  </a:solidFill>
                </a:uFill>
                <a:latin typeface="+mj-lt"/>
              </a:rPr>
              <a:t>пусть от счастья щечки, глазки пусть горят </a:t>
            </a:r>
            <a:r>
              <a:rPr lang="ru-RU" sz="1600" b="1" spc="-1" dirty="0" smtClean="0">
                <a:solidFill>
                  <a:srgbClr val="0070C0"/>
                </a:solidFill>
                <a:uFill>
                  <a:solidFill>
                    <a:srgbClr val="FFFFFF"/>
                  </a:solidFill>
                </a:uFill>
                <a:latin typeface="+mj-lt"/>
              </a:rPr>
              <a:t>огнем!</a:t>
            </a:r>
            <a:endParaRPr lang="ru-RU" sz="1600" b="1" spc="-1" dirty="0">
              <a:solidFill>
                <a:srgbClr val="0070C0"/>
              </a:solidFill>
              <a:uFill>
                <a:solidFill>
                  <a:srgbClr val="FFFFFF"/>
                </a:solidFill>
              </a:uFill>
              <a:latin typeface="+mj-lt"/>
            </a:endParaRPr>
          </a:p>
        </p:txBody>
      </p:sp>
    </p:spTree>
    <p:extLst>
      <p:ext uri="{BB962C8B-B14F-4D97-AF65-F5344CB8AC3E}">
        <p14:creationId xmlns:p14="http://schemas.microsoft.com/office/powerpoint/2010/main" val="27488524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Юрий\Pictures\niños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3466526"/>
            <a:ext cx="4035017" cy="3096344"/>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83568" y="620688"/>
            <a:ext cx="8064896" cy="2554545"/>
          </a:xfrm>
          <a:prstGeom prst="rect">
            <a:avLst/>
          </a:prstGeom>
        </p:spPr>
        <p:txBody>
          <a:bodyPr wrap="square">
            <a:spAutoFit/>
          </a:bodyPr>
          <a:lstStyle/>
          <a:p>
            <a:r>
              <a:rPr lang="ru-RU" sz="2000" b="1" spc="-1" dirty="0">
                <a:solidFill>
                  <a:srgbClr val="FF0000"/>
                </a:solidFill>
                <a:uFill>
                  <a:solidFill>
                    <a:srgbClr val="FFFFFF"/>
                  </a:solidFill>
                </a:uFill>
                <a:ea typeface="DejaVu Sans"/>
              </a:rPr>
              <a:t>С самого раннего детства поведение мальчиков и девочек различается. Последние более чуткие и лаковые, в большинстве своем дисциплинированны и прилежны. Рождение на свет женщины – означает продление человеческого рода и почитается за благо в большинстве религий мира.  Международный день девочек призывает общественность уважать хрупкость женского пола и защищать их с самых малых лет, помня о том, что благодаря ним не угаснет жизнь на Земле и будут процветать любовь, добро и красота</a:t>
            </a:r>
            <a:endParaRPr lang="ru-RU" sz="2000" b="1" dirty="0">
              <a:solidFill>
                <a:srgbClr val="FF0000"/>
              </a:solidFill>
            </a:endParaRPr>
          </a:p>
        </p:txBody>
      </p:sp>
      <p:pic>
        <p:nvPicPr>
          <p:cNvPr id="5124" name="Picture 4" descr="C:\Users\Юрий\Pictures\10610778_477478319060595_3509916941338448398_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5" y="3524644"/>
            <a:ext cx="4208909" cy="3038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00780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Юрий\Pictures\6e2a86a1750394b70518d0ebdcc70f9a_X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8784976" cy="6552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818321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Другая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A0000"/>
      </a:hlink>
      <a:folHlink>
        <a:srgbClr val="FAC08F"/>
      </a:folHlink>
    </a:clrScheme>
    <a:fontScheme name="Другая 1">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514</TotalTime>
  <Words>203</Words>
  <Application>Microsoft Office PowerPoint</Application>
  <PresentationFormat>Экран (4:3)</PresentationFormat>
  <Paragraphs>20</Paragraphs>
  <Slides>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7</vt:i4>
      </vt:variant>
    </vt:vector>
  </HeadingPairs>
  <TitlesOfParts>
    <vt:vector size="12" baseType="lpstr">
      <vt:lpstr>Arial</vt:lpstr>
      <vt:lpstr>Times New Roman</vt:lpstr>
      <vt:lpstr>SkazkaForSerge</vt:lpstr>
      <vt:lpstr>DejaVu Sans</vt:lpstr>
      <vt:lpstr>Тема Office</vt:lpstr>
      <vt:lpstr>День девочек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МАОУ лицей №21</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Сказочные</dc:title>
  <dc:creator>Ранько Елена</dc:creator>
  <cp:lastModifiedBy>admin</cp:lastModifiedBy>
  <cp:revision>39</cp:revision>
  <dcterms:created xsi:type="dcterms:W3CDTF">2015-04-19T15:51:03Z</dcterms:created>
  <dcterms:modified xsi:type="dcterms:W3CDTF">2023-10-10T17:23:29Z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720299</vt:lpwstr>
  </property>
  <property fmtid="{D5CDD505-2E9C-101B-9397-08002B2CF9AE}" pid="3" name="NXPowerLiteSettings">
    <vt:lpwstr>F6000400038000</vt:lpwstr>
  </property>
  <property fmtid="{D5CDD505-2E9C-101B-9397-08002B2CF9AE}" pid="4" name="NXPowerLiteVersion">
    <vt:lpwstr>D4.3.1</vt:lpwstr>
  </property>
</Properties>
</file>