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2" r:id="rId1"/>
  </p:sldMasterIdLst>
  <p:sldIdLst>
    <p:sldId id="260" r:id="rId2"/>
    <p:sldId id="263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82" r:id="rId18"/>
    <p:sldId id="277" r:id="rId19"/>
    <p:sldId id="278" r:id="rId20"/>
    <p:sldId id="279" r:id="rId21"/>
    <p:sldId id="281" r:id="rId22"/>
    <p:sldId id="280" r:id="rId23"/>
    <p:sldId id="283" r:id="rId24"/>
    <p:sldId id="284" r:id="rId25"/>
    <p:sldId id="285" r:id="rId26"/>
    <p:sldId id="28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1. Сколько раз в день Вы питаетесь?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раз в день Вы питаетесь?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6CD-4FBB-A4EB-78FD7493DE34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6CD-4FBB-A4EB-78FD7493DE34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6CD-4FBB-A4EB-78FD7493DE34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6CD-4FBB-A4EB-78FD7493DE3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1-2 раза в день </c:v>
                </c:pt>
                <c:pt idx="1">
                  <c:v>3-5 раз в день</c:v>
                </c:pt>
                <c:pt idx="2">
                  <c:v>6-8 раз, сколько хочу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20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6CD-4FBB-A4EB-78FD7493DE3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Завтракаете ли вы ежедневно дома перед школой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2. Завтракаете ли Вы ежедневно дома перед школой?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51F-4820-AE06-670B46E833EF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51F-4820-AE06-670B46E833EF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51F-4820-AE06-670B46E833EF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51F-4820-AE06-670B46E833E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51F-4820-AE06-670B46E833E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 часто вы кушаете свежие овощи и фрукты?</a:t>
            </a:r>
          </a:p>
        </c:rich>
      </c:tx>
      <c:layout>
        <c:manualLayout>
          <c:xMode val="edge"/>
          <c:yMode val="edge"/>
          <c:x val="0.23769035006431447"/>
          <c:y val="4.152348013845301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кушаете свежие овощи и фрукты?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523-40B5-9F7C-4E596A96967B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523-40B5-9F7C-4E596A96967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523-40B5-9F7C-4E596A96967B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523-40B5-9F7C-4E596A96967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каждый день</c:v>
                </c:pt>
                <c:pt idx="1">
                  <c:v>3-4 раза в неделю</c:v>
                </c:pt>
                <c:pt idx="2">
                  <c:v>редко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11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523-40B5-9F7C-4E596A96967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4. что вы предпочитаете из еды в качестве перекуса?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кушаете свежие овощи и фрукты?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F99-4FD9-8B11-32017657F17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F99-4FD9-8B11-32017657F17E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F99-4FD9-8B11-32017657F17E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F99-4FD9-8B11-32017657F17E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F99-4FD9-8B11-32017657F17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34%</a:t>
                    </a:r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F99-4FD9-8B11-32017657F17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33%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FF99-4FD9-8B11-32017657F1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йогурт</c:v>
                </c:pt>
                <c:pt idx="1">
                  <c:v>фрукт</c:v>
                </c:pt>
                <c:pt idx="2">
                  <c:v>сосиска в тесте/булочка</c:v>
                </c:pt>
                <c:pt idx="3">
                  <c:v>конфеты/шоколад</c:v>
                </c:pt>
                <c:pt idx="4">
                  <c:v>чипсы/сухарики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</c:v>
                </c:pt>
                <c:pt idx="1">
                  <c:v>8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F99-4FD9-8B11-32017657F17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5. что вы любите кушать на завтрак?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1151823154256691"/>
          <c:y val="0.23910869643210209"/>
          <c:w val="0.54467200051037734"/>
          <c:h val="0.7448337162551620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кушаете свежие овощи и фрукты?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05D-43C3-A36E-48387FE8BC8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05D-43C3-A36E-48387FE8BC8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05D-43C3-A36E-48387FE8BC85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05D-43C3-A36E-48387FE8BC85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05D-43C3-A36E-48387FE8BC85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705D-43C3-A36E-48387FE8BC8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40%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05D-43C3-A36E-48387FE8BC8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21%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705D-43C3-A36E-48387FE8BC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5"/>
                <c:pt idx="0">
                  <c:v>каша</c:v>
                </c:pt>
                <c:pt idx="1">
                  <c:v>омлет</c:v>
                </c:pt>
                <c:pt idx="2">
                  <c:v>бутерброд с колбасой и сыром</c:v>
                </c:pt>
                <c:pt idx="3">
                  <c:v>яичница </c:v>
                </c:pt>
                <c:pt idx="4">
                  <c:v>чай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</c:v>
                </c:pt>
                <c:pt idx="1">
                  <c:v>5</c:v>
                </c:pt>
                <c:pt idx="2">
                  <c:v>5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05D-43C3-A36E-48387FE8BC8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3.0921746535247586E-2"/>
          <c:y val="0.14128669636793495"/>
          <c:w val="0.96614265924616249"/>
          <c:h val="0.10231575380494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7.Как часто вы употребляете молочные и кисломолочные продукты (молоко, йогурт, творог, сметана)?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кушаете свежие овощи и фрукты?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E3E-4131-89CE-A640631D9FA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E3E-4131-89CE-A640631D9FA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E3E-4131-89CE-A640631D9FAA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E3E-4131-89CE-A640631D9FAA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E3E-4131-89CE-A640631D9FA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3"/>
                <c:pt idx="0">
                  <c:v>ежедневно</c:v>
                </c:pt>
                <c:pt idx="1">
                  <c:v>1-2 раза в неделю</c:v>
                </c:pt>
                <c:pt idx="2">
                  <c:v>не употребляю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E3E-4131-89CE-A640631D9FA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6. как часто вы употребляете продукты из разряда фастфуда (бургеры, картошка фри, пицца)?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кушаете свежие овощи и фрукты?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1EF-4130-AC2D-60A7FF4BB57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1EF-4130-AC2D-60A7FF4BB570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1EF-4130-AC2D-60A7FF4BB570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1EF-4130-AC2D-60A7FF4BB570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1EF-4130-AC2D-60A7FF4BB57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1EF-4130-AC2D-60A7FF4BB57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70%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01EF-4130-AC2D-60A7FF4BB5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3"/>
                <c:pt idx="0">
                  <c:v>ежедневно</c:v>
                </c:pt>
                <c:pt idx="1">
                  <c:v>1-2 раза в неделю</c:v>
                </c:pt>
                <c:pt idx="2">
                  <c:v>редко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8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1EF-4130-AC2D-60A7FF4BB570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8. охарактеризуйте</a:t>
            </a:r>
            <a:r>
              <a:rPr lang="ru-RU" sz="24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свое нынешнее состояние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кушаете свежие овощи и фрукты?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E02-4C55-82C7-6ECF0B1583C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E02-4C55-82C7-6ECF0B1583C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E02-4C55-82C7-6ECF0B1583C5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E02-4C55-82C7-6ECF0B1583C5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E02-4C55-82C7-6ECF0B1583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отлично, я здоров</c:v>
                </c:pt>
                <c:pt idx="1">
                  <c:v>хорошо, иногда болею</c:v>
                </c:pt>
                <c:pt idx="2">
                  <c:v>плохое, я часто болею</c:v>
                </c:pt>
                <c:pt idx="3">
                  <c:v>нормально </c:v>
                </c:pt>
                <c:pt idx="4">
                  <c:v>я не высыпаюсь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7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02-4C55-82C7-6ECF0B1583C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000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84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3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9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38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9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85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09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74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7D525BB-DA17-4BA0-B3C8-3AC3ABC827E6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9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18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95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1EF2CB-FBD5-4984-AFF6-4CE3D9D5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916" y="170329"/>
            <a:ext cx="8873896" cy="11733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«Центр образования № 7»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им. Дунина-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Горкавича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А.А.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2C0D92-663E-4DA0-B840-D9886623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553" y="1947333"/>
            <a:ext cx="10058400" cy="8347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есть то, что мы едим»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2171204-17B6-416B-8C62-BB18CA549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500815"/>
              </p:ext>
            </p:extLst>
          </p:nvPr>
        </p:nvGraphicFramePr>
        <p:xfrm>
          <a:off x="7926220" y="2880437"/>
          <a:ext cx="3709968" cy="193167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709968">
                  <a:extLst>
                    <a:ext uri="{9D8B030D-6E8A-4147-A177-3AD203B41FA5}">
                      <a16:colId xmlns:a16="http://schemas.microsoft.com/office/drawing/2014/main" val="8596484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Автор: </a:t>
                      </a:r>
                      <a:endParaRPr lang="ru-RU" sz="16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352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Короваева Анна, 4 «А» класс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6258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ЦО «Школа-сад №7»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0977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Руководитель: </a:t>
                      </a:r>
                      <a:endParaRPr lang="ru-RU" sz="160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7843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Короваева Гульфия Ахмашакировна,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26463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высшая квалификационная категория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4767667"/>
                  </a:ext>
                </a:extLst>
              </a:tr>
            </a:tbl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F19AF31-1FCD-4E67-87FE-11181D81040D}"/>
              </a:ext>
            </a:extLst>
          </p:cNvPr>
          <p:cNvSpPr txBox="1">
            <a:spLocks/>
          </p:cNvSpPr>
          <p:nvPr/>
        </p:nvSpPr>
        <p:spPr>
          <a:xfrm>
            <a:off x="1460019" y="6240431"/>
            <a:ext cx="8873896" cy="61756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Ханты-Мансийск,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55F0B9A-2D38-4991-9C74-6BD8BF675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47" y="2880436"/>
            <a:ext cx="3923554" cy="261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D01C0E-EBD5-44CF-AC4F-D37911930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61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1926476" y="73908"/>
            <a:ext cx="99234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/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функции строительства нашего организма есть важные питательные вещества.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B2EE5D9-8B19-4B4B-9220-9962CCE98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39423"/>
            <a:ext cx="12192000" cy="401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94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3E24232F-6AE4-460A-B4E0-412FD33F0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047445" cy="689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044525" y="167214"/>
            <a:ext cx="9923402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20262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ПИРАМИДА ПИТАНИЯ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510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627518D9-00B9-464A-B7B9-048E475D4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255" y="405547"/>
            <a:ext cx="4456328" cy="533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349690" y="73908"/>
            <a:ext cx="8658808" cy="1918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Химический</a:t>
            </a:r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 чипсов</a:t>
            </a:r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540385" algn="ctr">
              <a:spcAft>
                <a:spcPts val="800"/>
              </a:spcAft>
            </a:pPr>
            <a:r>
              <a:rPr lang="en-US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Lays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 вкусом «Деревенская сметана и лук». </a:t>
            </a:r>
            <a:endParaRPr lang="ru-RU" sz="3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4320073" y="1767816"/>
            <a:ext cx="6877210" cy="4577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Состав: картофель, масло растительное, ароматизатор «Сметана и лук» (соль, молотый сушеный лук, сыворотка сухая молочная, сахар, усилители вкуса и аромата (Е621, Е627, Е631),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вкусоароматические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вещества, пахта сухая, дрожжи сухие,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гидролизированный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растительный белок (соя), петрушка, регуляторы кислотности (молочная кислота, яблочная кислота), чесночный порошок).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768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23505351-F295-4E70-8B85-BC8A1569A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75" y="369580"/>
            <a:ext cx="3745658" cy="44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1735494" y="577762"/>
            <a:ext cx="9778482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Пищевая добавка </a:t>
            </a:r>
            <a:r>
              <a:rPr lang="en-US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621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3713583" y="1847599"/>
            <a:ext cx="7878147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глутамат натрия, </a:t>
            </a:r>
            <a:r>
              <a:rPr lang="ru-RU" sz="2400" i="1" dirty="0">
                <a:solidFill>
                  <a:srgbClr val="16161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предназначенная для усиления и модификации вкуса продуктов питания. Это добавка «обманывает» мозг, передавая через рецепторы сигнал о поступлении в организм белковой пищи. При этом мясо или рыба могут вообще не присутствовать в продукте.</a:t>
            </a:r>
            <a:endParaRPr lang="ru-RU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603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4637314" y="1767816"/>
            <a:ext cx="6559969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40385" algn="just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Двузамещенный </a:t>
            </a:r>
            <a:r>
              <a:rPr lang="ru-RU" sz="24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гуанилат</a:t>
            </a: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натрия – натриевая соль</a:t>
            </a:r>
            <a:r>
              <a:rPr lang="ru-RU" sz="2400" dirty="0">
                <a:solidFill>
                  <a:srgbClr val="16161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используется в пищевой промышленности для усиления и модификации вкуса и аромата продуктов. Превышает суточную дозу потребления соли для человека, ее запрещено добавлять в детское питание.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3505351-F295-4E70-8B85-BC8A1569A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7" y="679996"/>
            <a:ext cx="3995166" cy="478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33553B-C682-4445-A04D-0B6DCB054C8D}"/>
              </a:ext>
            </a:extLst>
          </p:cNvPr>
          <p:cNvSpPr txBox="1"/>
          <p:nvPr/>
        </p:nvSpPr>
        <p:spPr>
          <a:xfrm>
            <a:off x="4205774" y="679996"/>
            <a:ext cx="60975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Пищевая добавка 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627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23505351-F295-4E70-8B85-BC8A1569A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812"/>
            <a:ext cx="3917195" cy="468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1735494" y="73908"/>
            <a:ext cx="9778482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Пищевая добавка </a:t>
            </a:r>
            <a:r>
              <a:rPr lang="en-US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631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3750907" y="1051859"/>
            <a:ext cx="7446376" cy="5208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6161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Натриевая соль </a:t>
            </a:r>
            <a:r>
              <a:rPr lang="ru-RU" sz="2400" dirty="0" err="1">
                <a:solidFill>
                  <a:srgbClr val="16161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инозиновой</a:t>
            </a:r>
            <a:r>
              <a:rPr lang="ru-RU" sz="2400" dirty="0">
                <a:solidFill>
                  <a:srgbClr val="161617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кислоты служит для восстановления запаха и вкуса продуктов, утерянных в процессе хранения и переработки. Это позволяет производителям создать более мягкий вкус, восстановить и усилить естественный аромат продуктов, снизить себестоимость. Потребление большого количества усилителя вкуса может вызвать прибавку массы тела, диарею, другие проблемы в работе ЖКТ.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576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143B5BC2-792D-4A73-8C08-C94A2837E1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1511065"/>
              </p:ext>
            </p:extLst>
          </p:nvPr>
        </p:nvGraphicFramePr>
        <p:xfrm>
          <a:off x="1040524" y="241738"/>
          <a:ext cx="10499835" cy="5655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6064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BC810380-967D-4111-8F66-E2E44A7F86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9247791"/>
              </p:ext>
            </p:extLst>
          </p:nvPr>
        </p:nvGraphicFramePr>
        <p:xfrm>
          <a:off x="-630727" y="180537"/>
          <a:ext cx="9427779" cy="5848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9786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A00C775-CC91-4868-96E6-1CB840E3AD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7787575"/>
              </p:ext>
            </p:extLst>
          </p:nvPr>
        </p:nvGraphicFramePr>
        <p:xfrm>
          <a:off x="-641131" y="215998"/>
          <a:ext cx="8965324" cy="6117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972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C5884D4-BE5D-460D-B5F1-B46A6D51AF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5496156"/>
              </p:ext>
            </p:extLst>
          </p:nvPr>
        </p:nvGraphicFramePr>
        <p:xfrm>
          <a:off x="-157655" y="0"/>
          <a:ext cx="9753600" cy="6159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0411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72C0D92-663E-4DA0-B840-D9886623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553" y="1947333"/>
            <a:ext cx="10058400" cy="1481667"/>
          </a:xfrm>
        </p:spPr>
        <p:txBody>
          <a:bodyPr>
            <a:noAutofit/>
          </a:bodyPr>
          <a:lstStyle/>
          <a:p>
            <a:pPr marL="0" indent="625475" algn="just">
              <a:lnSpc>
                <a:spcPct val="150000"/>
              </a:lnSpc>
              <a:buNone/>
            </a:pPr>
            <a:r>
              <a:rPr lang="ru-RU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Здоровая пища дает нам питательные вещества и энергию для развития и роста, быть активными и здоровыми, двигаться, играть, работать, думать и учиться. 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есть то, что мы едим»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E11FD12-2227-4EB6-8BF4-6B5CE924BA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18" b="22798"/>
          <a:stretch/>
        </p:blipFill>
        <p:spPr bwMode="auto">
          <a:xfrm>
            <a:off x="6294352" y="4114802"/>
            <a:ext cx="4893601" cy="212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745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771697" y="6129392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E047CFBF-4DF1-4116-B5DF-EE37475647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7286242"/>
              </p:ext>
            </p:extLst>
          </p:nvPr>
        </p:nvGraphicFramePr>
        <p:xfrm>
          <a:off x="445486" y="265386"/>
          <a:ext cx="8652422" cy="6327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842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36EC6F2-B14F-44CE-BFA7-ECDE6681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2684772"/>
              </p:ext>
            </p:extLst>
          </p:nvPr>
        </p:nvGraphicFramePr>
        <p:xfrm>
          <a:off x="998484" y="346842"/>
          <a:ext cx="9680026" cy="5517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7760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CFA0B894-3719-4595-861D-476CFD4DDD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4184919"/>
              </p:ext>
            </p:extLst>
          </p:nvPr>
        </p:nvGraphicFramePr>
        <p:xfrm>
          <a:off x="893379" y="262758"/>
          <a:ext cx="8975835" cy="565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0068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4614042" y="5658241"/>
            <a:ext cx="7420303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FED49B7-E3C8-42EA-AD14-2D46C68A70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8635009"/>
              </p:ext>
            </p:extLst>
          </p:nvPr>
        </p:nvGraphicFramePr>
        <p:xfrm>
          <a:off x="956441" y="105103"/>
          <a:ext cx="9837683" cy="5770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0700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ЗДОРОВОЕ ПИТАНИЕ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40385" algn="just">
              <a:lnSpc>
                <a:spcPct val="100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с детства научиться соблюдать правила питания, не допуская переедания или недоедания, так как можно получить серьёзные болезни.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00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правильно питаться, то мы будем меньше болеть, будем более веселыми и бодрыми и лучше успевать в учебе. Самое главное, я считаю, это и есть один из секретов долголетия.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541338" algn="just">
              <a:lnSpc>
                <a:spcPct val="150000"/>
              </a:lnSpc>
              <a:spcAft>
                <a:spcPts val="800"/>
              </a:spcAft>
              <a:buNone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662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1490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  <a:tabLst>
                <a:tab pos="2506980" algn="l"/>
              </a:tabLs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ПО ПРАВИЛЬНОМУ ПИТАНИЮ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питании все должно быть в меру;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Пища должна быть разнообразной;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Еда должна быть теплой;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овощи и фрукты;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3-5 раз в день;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есть перед сном;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есть копченого, жаренного и острого;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есть всухомятку;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Меньше есть сладостей;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1000"/>
              </a:spcAft>
              <a:buFont typeface="+mj-lt"/>
              <a:buAutoNum type="arabicPeriod"/>
              <a:tabLst>
                <a:tab pos="250698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перекусывать чипсами, сухариками и так далее.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835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lnSpc>
                <a:spcPct val="100000"/>
              </a:lnSpc>
              <a:buFont typeface="+mj-lt"/>
              <a:buAutoNum type="arabicPeriod"/>
              <a:tabLst>
                <a:tab pos="2506980" algn="l"/>
              </a:tabLst>
            </a:pP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3A5B635D-4DA0-411E-9988-DB168EB30F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78"/>
          <a:stretch/>
        </p:blipFill>
        <p:spPr bwMode="auto">
          <a:xfrm>
            <a:off x="599089" y="157655"/>
            <a:ext cx="10454028" cy="598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638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есть то, что мы едим»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7"/>
            <a:ext cx="10058400" cy="221792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25475" algn="just">
              <a:lnSpc>
                <a:spcPct val="150000"/>
              </a:lnSpc>
              <a:buFont typeface="Calibri" panose="020F0502020204030204" pitchFamily="34" charset="0"/>
              <a:buNone/>
            </a:pPr>
            <a:r>
              <a:rPr lang="ru-RU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Пища и вода являются основными источниками питания и укрепления организма, но многие продукты, которые мы едим, не имеют никакой питательной ценности. Как бы соблазнительна не была палитра продуктов питания, потребляемая нами еда зачастую является основным источником заболеваний.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5CD405C-28FC-40AC-B0EE-F2E5A3CCFD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1" b="18821"/>
          <a:stretch/>
        </p:blipFill>
        <p:spPr bwMode="auto">
          <a:xfrm>
            <a:off x="7567127" y="4469938"/>
            <a:ext cx="3790173" cy="170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882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7"/>
            <a:ext cx="10058400" cy="418511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534988" algn="just">
              <a:lnSpc>
                <a:spcPct val="100000"/>
              </a:lnSpc>
            </a:pP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данного исследования заключается в том, что здоровье определяется нашим питанием. </a:t>
            </a:r>
          </a:p>
          <a:p>
            <a:pPr marL="90488" indent="534988" algn="just">
              <a:lnSpc>
                <a:spcPct val="100000"/>
              </a:lnSpc>
            </a:pP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Школьники часто болеют и это сказывается на успеваемости ученика. Поэтому здоровье школьника и учеба в школе взаимосвязаны.  Тема в области здоровья всегда была и будет актуальной, однако знаний моих одноклассников недостаточно. </a:t>
            </a:r>
          </a:p>
          <a:p>
            <a:pPr marL="90488" indent="534988" algn="just">
              <a:lnSpc>
                <a:spcPct val="100000"/>
              </a:lnSpc>
            </a:pPr>
            <a:r>
              <a:rPr lang="ru-RU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связи с этим я начала решение проблемы в своей исследовательской работе.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325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136177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40385" algn="ctr"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 термина «правильное питания», определить основные правила здорового питания.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09ABA2B-832B-4105-A0A1-187A11D0C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786" y="3129593"/>
            <a:ext cx="4252427" cy="287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505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определение слову «Правильное питание»;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Рассмотреть «пирамиду питания»;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Исследовать продукты на предмет вредности разных веществ;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анкетирование в 4 «А» классе;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брошюру «Правильное питание школьников».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7A2B995-2496-45F4-9082-197E46F9A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5" t="6155" r="14575" b="43402"/>
          <a:stretch/>
        </p:blipFill>
        <p:spPr bwMode="auto">
          <a:xfrm>
            <a:off x="9144000" y="4687216"/>
            <a:ext cx="2861664" cy="157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335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0C5FFC1-9E91-42DF-AD60-D90018F59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139084"/>
            <a:ext cx="5206483" cy="371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40385" algn="just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предполагаю, что полезная еда – это залог здоровья, также физическая активность необходима и это совокупность поможет чувствовать себя более здоровым, бодрым и веселым.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881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ИССЛЕДОВАНИЙ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и сбор информации;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Сравнение полученных данных и отбор наиболее значимых;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полученного результата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93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434EC1-AD3C-49DC-8986-70D93661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1540"/>
            <a:ext cx="1926477" cy="13617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0AF44-420E-47F7-BF57-71553D36F6D6}"/>
              </a:ext>
            </a:extLst>
          </p:cNvPr>
          <p:cNvSpPr txBox="1"/>
          <p:nvPr/>
        </p:nvSpPr>
        <p:spPr>
          <a:xfrm>
            <a:off x="3048000" y="73908"/>
            <a:ext cx="6096000" cy="752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ЗДОРОВОЕ ПИТАНИЕ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FA7CFB79-D14D-482D-896D-D2026A7E215D}"/>
              </a:ext>
            </a:extLst>
          </p:cNvPr>
          <p:cNvSpPr txBox="1">
            <a:spLocks/>
          </p:cNvSpPr>
          <p:nvPr/>
        </p:nvSpPr>
        <p:spPr>
          <a:xfrm>
            <a:off x="1138883" y="1767816"/>
            <a:ext cx="10058400" cy="382541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41338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питание, обеспечивающее рост, нормальное развитие и жизнедеятельность человека, способствующее укреплению его здоровья и профилактике заболеваний.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36028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259</TotalTime>
  <Words>811</Words>
  <Application>Microsoft Office PowerPoint</Application>
  <PresentationFormat>Широкоэкранный</PresentationFormat>
  <Paragraphs>83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Calibri</vt:lpstr>
      <vt:lpstr>Calibri Light</vt:lpstr>
      <vt:lpstr>Times New Roman</vt:lpstr>
      <vt:lpstr>Ретро</vt:lpstr>
      <vt:lpstr>Муниципальное бюджетное общеобразовательное учреждение «Центр образования № 7»  им. Дунина-Горкавича А.А.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«Центр образования № 7»  им. Дунина-Горкавича А.А. </dc:title>
  <dc:creator>Гульфия Короваева</dc:creator>
  <cp:lastModifiedBy>Гульфия Короваева</cp:lastModifiedBy>
  <cp:revision>59</cp:revision>
  <dcterms:created xsi:type="dcterms:W3CDTF">2021-11-18T16:49:26Z</dcterms:created>
  <dcterms:modified xsi:type="dcterms:W3CDTF">2021-11-19T07:34:17Z</dcterms:modified>
</cp:coreProperties>
</file>