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62" r:id="rId4"/>
    <p:sldId id="258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6" r:id="rId15"/>
    <p:sldId id="286" r:id="rId16"/>
    <p:sldId id="277" r:id="rId17"/>
    <p:sldId id="28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8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765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64567" y="416175"/>
            <a:ext cx="6771861" cy="3313043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RESUME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 </a:t>
            </a:r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WRITING 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83838" y="4145392"/>
            <a:ext cx="5150224" cy="485870"/>
          </a:xfrm>
        </p:spPr>
        <p:txBody>
          <a:bodyPr>
            <a:noAutofit/>
          </a:bodyPr>
          <a:lstStyle/>
          <a:p>
            <a:r>
              <a:rPr lang="ru-RU" sz="2400" dirty="0" smtClean="0"/>
              <a:t>Составитель</a:t>
            </a:r>
            <a:r>
              <a:rPr lang="en-US" sz="2400" dirty="0" smtClean="0"/>
              <a:t>: </a:t>
            </a:r>
            <a:r>
              <a:rPr lang="ru-RU" sz="2400" dirty="0" err="1" smtClean="0"/>
              <a:t>Коробицына</a:t>
            </a:r>
            <a:r>
              <a:rPr lang="ru-RU" sz="2400" dirty="0" smtClean="0"/>
              <a:t> Надежда Николаевна</a:t>
            </a:r>
            <a:endParaRPr lang="en-US" sz="2400" dirty="0" smtClean="0"/>
          </a:p>
          <a:p>
            <a:r>
              <a:rPr lang="ru-RU" sz="2400" dirty="0" smtClean="0"/>
              <a:t>Учебное заведение</a:t>
            </a:r>
            <a:r>
              <a:rPr lang="en-US" sz="2400" dirty="0" smtClean="0"/>
              <a:t>: </a:t>
            </a:r>
            <a:r>
              <a:rPr lang="ru-RU" sz="2400" dirty="0" err="1" smtClean="0"/>
              <a:t>Няндомский</a:t>
            </a:r>
            <a:r>
              <a:rPr lang="ru-RU" sz="2400" dirty="0" smtClean="0"/>
              <a:t> железнодорожный колледж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915" y="1392888"/>
            <a:ext cx="4784035" cy="169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9905" y="2067548"/>
            <a:ext cx="7886700" cy="32995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</a:t>
            </a:r>
            <a:r>
              <a:rPr lang="en-US" sz="3200" dirty="0" smtClean="0">
                <a:solidFill>
                  <a:srgbClr val="FF0000"/>
                </a:solidFill>
              </a:rPr>
              <a:t> IV 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Employment History</a:t>
            </a:r>
            <a:br>
              <a:rPr lang="en-US" sz="3200" dirty="0" smtClean="0">
                <a:solidFill>
                  <a:srgbClr val="FF0000"/>
                </a:solidFill>
                <a:latin typeface="+mn-lt"/>
              </a:rPr>
            </a:b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+mn-lt"/>
              </a:rPr>
            </a:br>
            <a:r>
              <a:rPr lang="en-US" sz="27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700" dirty="0" smtClean="0">
                <a:solidFill>
                  <a:srgbClr val="FF0000"/>
                </a:solidFill>
                <a:latin typeface="+mn-lt"/>
              </a:rPr>
              <a:t>   </a:t>
            </a:r>
            <a:r>
              <a:rPr lang="en-US" sz="2700" dirty="0" smtClean="0">
                <a:latin typeface="+mn-lt"/>
              </a:rPr>
              <a:t>1. It should follow the principle of </a:t>
            </a:r>
            <a:r>
              <a:rPr lang="ru-RU" sz="2700" dirty="0" smtClean="0">
                <a:latin typeface="+mn-lt"/>
              </a:rPr>
              <a:t>« </a:t>
            </a:r>
            <a:r>
              <a:rPr lang="en-US" sz="2700" dirty="0" smtClean="0">
                <a:latin typeface="+mn-lt"/>
              </a:rPr>
              <a:t>problem-solution</a:t>
            </a:r>
            <a:r>
              <a:rPr lang="ru-RU" sz="2700" dirty="0" smtClean="0">
                <a:latin typeface="+mn-lt"/>
              </a:rPr>
              <a:t> </a:t>
            </a:r>
            <a:br>
              <a:rPr lang="ru-RU" sz="2700" dirty="0" smtClean="0">
                <a:latin typeface="+mn-lt"/>
              </a:rPr>
            </a:br>
            <a:r>
              <a:rPr lang="ru-RU" sz="2700" dirty="0">
                <a:latin typeface="+mn-lt"/>
              </a:rPr>
              <a:t> </a:t>
            </a:r>
            <a:r>
              <a:rPr lang="ru-RU" sz="2700" dirty="0" smtClean="0">
                <a:latin typeface="+mn-lt"/>
              </a:rPr>
              <a:t>  </a:t>
            </a:r>
            <a:r>
              <a:rPr lang="en-US" sz="2700" dirty="0" smtClean="0">
                <a:latin typeface="+mn-lt"/>
              </a:rPr>
              <a:t>  -</a:t>
            </a:r>
            <a:r>
              <a:rPr lang="ru-RU" sz="2700" dirty="0" smtClean="0">
                <a:latin typeface="+mn-lt"/>
              </a:rPr>
              <a:t>  </a:t>
            </a:r>
            <a:r>
              <a:rPr lang="en-US" sz="2700" dirty="0" smtClean="0">
                <a:latin typeface="+mn-lt"/>
              </a:rPr>
              <a:t>results</a:t>
            </a:r>
            <a:r>
              <a:rPr lang="ru-RU" sz="2700" dirty="0" smtClean="0">
                <a:latin typeface="+mn-lt"/>
              </a:rPr>
              <a:t>».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dirty="0">
                <a:latin typeface="+mn-lt"/>
              </a:rPr>
              <a:t> </a:t>
            </a:r>
            <a:r>
              <a:rPr lang="ru-RU" sz="2700" dirty="0" smtClean="0">
                <a:latin typeface="+mn-lt"/>
              </a:rPr>
              <a:t>    2.  </a:t>
            </a:r>
            <a:r>
              <a:rPr lang="en-US" sz="2700" dirty="0" smtClean="0">
                <a:latin typeface="+mn-lt"/>
              </a:rPr>
              <a:t>Never write it using `` I`` - statements.</a:t>
            </a: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en-US" sz="2700" dirty="0" smtClean="0">
                <a:latin typeface="+mn-lt"/>
              </a:rPr>
              <a:t/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 3.  Use active verbs such as ``managed``, ``provided``,            ``coordinated``, maintained``, ``directed``, </a:t>
            </a:r>
            <a:br>
              <a:rPr lang="en-US" sz="2700" dirty="0" smtClean="0">
                <a:latin typeface="+mn-lt"/>
              </a:rPr>
            </a:br>
            <a:r>
              <a:rPr lang="en-US" sz="2700" dirty="0" smtClean="0">
                <a:latin typeface="+mn-lt"/>
              </a:rPr>
              <a:t>      ``encouraged``,`` increased`` and ``conducted``.</a:t>
            </a: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en-US" sz="2700" dirty="0" smtClean="0">
                <a:latin typeface="+mn-lt"/>
              </a:rPr>
              <a:t/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 4. Round off dates to years (2001-2003 instead of</a:t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   6</a:t>
            </a:r>
            <a:r>
              <a:rPr lang="ru-RU" sz="2700" dirty="0" smtClean="0">
                <a:latin typeface="+mn-lt"/>
              </a:rPr>
              <a:t>/ </a:t>
            </a:r>
            <a:r>
              <a:rPr lang="en-US" sz="2700" dirty="0" smtClean="0">
                <a:latin typeface="+mn-lt"/>
              </a:rPr>
              <a:t>2001-2003). </a:t>
            </a:r>
            <a:endParaRPr lang="ru-RU" sz="2700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873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3236914"/>
            <a:ext cx="7886700" cy="285273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                    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V Education :</a:t>
            </a:r>
            <a:br>
              <a:rPr lang="en-US" sz="3200" dirty="0" smtClean="0">
                <a:solidFill>
                  <a:srgbClr val="FF0000"/>
                </a:solidFill>
                <a:latin typeface="+mn-lt"/>
              </a:rPr>
            </a:b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latin typeface="+mn-lt"/>
              </a:rPr>
              <a:t>    - give your educational first if it has the greatest   </a:t>
            </a:r>
            <a:br>
              <a:rPr lang="en-US" sz="24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     importance for the position you are applying for;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-  list only degree, school, location and date if you have</a:t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 more than two years of experience;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-  emphasize your strengths: awards and </a:t>
            </a:r>
            <a:r>
              <a:rPr lang="en-US" sz="2400" dirty="0" err="1" smtClean="0">
                <a:latin typeface="+mn-lt"/>
              </a:rPr>
              <a:t>honours</a:t>
            </a:r>
            <a:r>
              <a:rPr lang="en-US" sz="2400" dirty="0" smtClean="0">
                <a:latin typeface="+mn-lt"/>
              </a:rPr>
              <a:t>, courses,</a:t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 studies, extracurricular activities and educational program-</a:t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 </a:t>
            </a:r>
            <a:r>
              <a:rPr lang="en-US" sz="2400" dirty="0" err="1" smtClean="0">
                <a:latin typeface="+mn-lt"/>
              </a:rPr>
              <a:t>mes</a:t>
            </a:r>
            <a:r>
              <a:rPr lang="en-US" sz="2400" dirty="0" smtClean="0">
                <a:latin typeface="+mn-lt"/>
              </a:rPr>
              <a:t> you took part in if you are a recent college or university </a:t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 graduate.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US" sz="2400" dirty="0" smtClean="0">
                <a:solidFill>
                  <a:srgbClr val="FF0000"/>
                </a:solidFill>
                <a:latin typeface="+mn-lt"/>
              </a:rPr>
            </a:b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  </a:t>
            </a:r>
            <a:r>
              <a:rPr lang="en-US" sz="2400" dirty="0" smtClean="0">
                <a:latin typeface="+mn-lt"/>
              </a:rPr>
              <a:t> </a:t>
            </a:r>
            <a:endParaRPr lang="ru-RU" sz="2400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061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670" y="1868765"/>
            <a:ext cx="7886700" cy="39091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VI   Other Information of Interest:</a:t>
            </a:r>
            <a:br>
              <a:rPr lang="en-US" sz="3200" dirty="0" smtClean="0">
                <a:solidFill>
                  <a:srgbClr val="FF0000"/>
                </a:solidFill>
                <a:latin typeface="+mn-lt"/>
              </a:rPr>
            </a:b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 </a:t>
            </a:r>
            <a:r>
              <a:rPr lang="en-US" sz="2700" dirty="0" smtClean="0">
                <a:latin typeface="+mn-lt"/>
              </a:rPr>
              <a:t>List hobbies and outside activities, volunteer work and</a:t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 project participation only if they are directly relevant </a:t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to the position you are targeting.</a:t>
            </a:r>
            <a:br>
              <a:rPr lang="en-US" sz="2700" dirty="0" smtClean="0">
                <a:latin typeface="+mn-lt"/>
              </a:rPr>
            </a:br>
            <a:r>
              <a:rPr lang="en-US" sz="2700" dirty="0" smtClean="0">
                <a:latin typeface="+mn-lt"/>
              </a:rPr>
              <a:t>                  </a:t>
            </a:r>
            <a:br>
              <a:rPr lang="en-US" sz="2700" dirty="0" smtClean="0">
                <a:latin typeface="+mn-lt"/>
              </a:rPr>
            </a:br>
            <a:r>
              <a:rPr lang="en-US" sz="2700" dirty="0" smtClean="0">
                <a:latin typeface="+mn-lt"/>
              </a:rPr>
              <a:t>                                             * * *   </a:t>
            </a:r>
            <a:br>
              <a:rPr lang="en-US" sz="2700" dirty="0" smtClean="0">
                <a:latin typeface="+mn-lt"/>
              </a:rPr>
            </a:br>
            <a:r>
              <a:rPr lang="en-US" sz="2700" dirty="0" smtClean="0">
                <a:latin typeface="+mn-lt"/>
              </a:rPr>
              <a:t>  </a:t>
            </a:r>
            <a:r>
              <a:rPr lang="en-US" sz="2700" dirty="0">
                <a:latin typeface="+mn-lt"/>
              </a:rPr>
              <a:t/>
            </a:r>
            <a:br>
              <a:rPr lang="en-US" sz="2700" dirty="0">
                <a:latin typeface="+mn-lt"/>
              </a:rPr>
            </a:br>
            <a:r>
              <a:rPr lang="en-US" sz="2700" dirty="0" smtClean="0">
                <a:latin typeface="+mn-lt"/>
              </a:rPr>
              <a:t>     List any </a:t>
            </a:r>
            <a:r>
              <a:rPr lang="en-US" sz="2700" dirty="0" err="1" smtClean="0">
                <a:latin typeface="+mn-lt"/>
              </a:rPr>
              <a:t>organisations</a:t>
            </a:r>
            <a:r>
              <a:rPr lang="en-US" sz="2700" dirty="0" smtClean="0">
                <a:latin typeface="+mn-lt"/>
              </a:rPr>
              <a:t> of which you`re a member if</a:t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 they have some value for the position you`re </a:t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  applying for.</a:t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</a:t>
            </a:r>
            <a:br>
              <a:rPr lang="en-US" sz="2700" dirty="0" smtClean="0">
                <a:latin typeface="+mn-lt"/>
              </a:rPr>
            </a:br>
            <a:r>
              <a:rPr lang="en-US" sz="2700" dirty="0" smtClean="0">
                <a:solidFill>
                  <a:srgbClr val="FF0000"/>
                </a:solidFill>
                <a:latin typeface="+mn-lt"/>
              </a:rPr>
              <a:t>       </a:t>
            </a:r>
            <a:endParaRPr lang="ru-RU" sz="27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2340" y="4012717"/>
            <a:ext cx="7886700" cy="1500187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177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445" y="3163095"/>
            <a:ext cx="7886700" cy="2852737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                       VII References</a:t>
            </a:r>
            <a:r>
              <a:rPr lang="ru-RU" sz="32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+mn-lt"/>
              </a:rPr>
            </a:b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 It is the last element of your resume with a list of </a:t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 people who can vouch for you experience, education </a:t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 and abilities.</a:t>
            </a:r>
            <a:br>
              <a:rPr lang="en-US" sz="24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                                            * * *</a:t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 Former employers and teachers are the best to give </a:t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 you references.</a:t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                                        * * *</a:t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 Be sure to ask permission of each referee before you </a:t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 include him or her into your resume.</a:t>
            </a:r>
            <a:br>
              <a:rPr lang="en-US" sz="24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                                        * * *</a:t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 Under the heading of ``references`` you may write:</a:t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``Available on request``.</a:t>
            </a:r>
            <a:br>
              <a:rPr lang="en-US" sz="2400" dirty="0" smtClean="0">
                <a:latin typeface="+mn-lt"/>
              </a:rPr>
            </a:b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   </a:t>
            </a:r>
            <a:endParaRPr lang="ru-RU" sz="2400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47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</a:t>
            </a:r>
            <a:r>
              <a:rPr lang="en-US" dirty="0" smtClean="0">
                <a:solidFill>
                  <a:srgbClr val="FF0000"/>
                </a:solidFill>
              </a:rPr>
              <a:t>Test : true or false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96128" y="1494321"/>
            <a:ext cx="7886700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   </a:t>
            </a:r>
            <a:r>
              <a:rPr lang="en-US" sz="1900" dirty="0" smtClean="0"/>
              <a:t>1</a:t>
            </a:r>
            <a:r>
              <a:rPr lang="en-US" sz="1900" dirty="0"/>
              <a:t>.	A resume is for those who enter the university.</a:t>
            </a:r>
          </a:p>
          <a:p>
            <a:r>
              <a:rPr lang="en-US" sz="1900" dirty="0" smtClean="0"/>
              <a:t>    2</a:t>
            </a:r>
            <a:r>
              <a:rPr lang="en-US" sz="1900" dirty="0"/>
              <a:t>.	Your resume should tell about your past </a:t>
            </a:r>
            <a:r>
              <a:rPr lang="en-US" sz="1900" dirty="0" smtClean="0"/>
              <a:t>performances</a:t>
            </a:r>
          </a:p>
          <a:p>
            <a:r>
              <a:rPr lang="en-US" sz="1900" dirty="0"/>
              <a:t> </a:t>
            </a:r>
            <a:r>
              <a:rPr lang="en-US" sz="1900" dirty="0" smtClean="0"/>
              <a:t>     </a:t>
            </a:r>
            <a:r>
              <a:rPr lang="en-US" sz="1900" dirty="0"/>
              <a:t>and future capabilities.</a:t>
            </a:r>
          </a:p>
          <a:p>
            <a:r>
              <a:rPr lang="en-US" sz="1900" dirty="0" smtClean="0"/>
              <a:t>    3</a:t>
            </a:r>
            <a:r>
              <a:rPr lang="en-US" sz="1900" dirty="0"/>
              <a:t>.	You don`t handwrite your resume.</a:t>
            </a:r>
          </a:p>
          <a:p>
            <a:r>
              <a:rPr lang="en-US" sz="1900" dirty="0" smtClean="0"/>
              <a:t>    4</a:t>
            </a:r>
            <a:r>
              <a:rPr lang="en-US" sz="1900" dirty="0"/>
              <a:t>.	You must touch on salary and wage questions in your resume.</a:t>
            </a:r>
          </a:p>
          <a:p>
            <a:r>
              <a:rPr lang="en-US" sz="1900" dirty="0" smtClean="0"/>
              <a:t>    5</a:t>
            </a:r>
            <a:r>
              <a:rPr lang="en-US" sz="1900" dirty="0"/>
              <a:t>.	A resume should have no more than two pages.</a:t>
            </a:r>
          </a:p>
          <a:p>
            <a:r>
              <a:rPr lang="en-US" sz="1900" dirty="0" smtClean="0"/>
              <a:t>    6</a:t>
            </a:r>
            <a:r>
              <a:rPr lang="en-US" sz="1900" dirty="0"/>
              <a:t>.	The contact information is not important for your employer.</a:t>
            </a:r>
          </a:p>
          <a:p>
            <a:r>
              <a:rPr lang="en-US" sz="1900" dirty="0" smtClean="0"/>
              <a:t>    7</a:t>
            </a:r>
            <a:r>
              <a:rPr lang="en-US" sz="1900" dirty="0"/>
              <a:t>.	Statements of objective are most necessary when you submit your </a:t>
            </a:r>
            <a:r>
              <a:rPr lang="en-US" sz="1900" dirty="0" smtClean="0"/>
              <a:t>     </a:t>
            </a:r>
          </a:p>
          <a:p>
            <a:r>
              <a:rPr lang="en-US" sz="1900" dirty="0"/>
              <a:t> </a:t>
            </a:r>
            <a:r>
              <a:rPr lang="en-US" sz="1900" dirty="0" smtClean="0"/>
              <a:t>      resume.</a:t>
            </a:r>
            <a:endParaRPr lang="en-US" sz="1900" dirty="0"/>
          </a:p>
          <a:p>
            <a:r>
              <a:rPr lang="en-US" sz="1900" dirty="0" smtClean="0"/>
              <a:t>    8</a:t>
            </a:r>
            <a:r>
              <a:rPr lang="en-US" sz="1900" dirty="0"/>
              <a:t>.	It`s better to write in the resume what you want from a job.</a:t>
            </a:r>
          </a:p>
          <a:p>
            <a:r>
              <a:rPr lang="en-US" sz="1900" dirty="0" smtClean="0"/>
              <a:t>    9</a:t>
            </a:r>
            <a:r>
              <a:rPr lang="en-US" sz="1900" dirty="0"/>
              <a:t>.	There are two resume formats: chronological and functional.</a:t>
            </a:r>
          </a:p>
          <a:p>
            <a:r>
              <a:rPr lang="en-US" sz="1900" dirty="0" smtClean="0"/>
              <a:t>   10</a:t>
            </a:r>
            <a:r>
              <a:rPr lang="en-US" sz="1900" dirty="0"/>
              <a:t>.	 A resume helps employers to choose the best candidates for a job.</a:t>
            </a:r>
          </a:p>
          <a:p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391764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964" y="-616394"/>
            <a:ext cx="6738368" cy="1600200"/>
          </a:xfrm>
        </p:spPr>
        <p:txBody>
          <a:bodyPr/>
          <a:lstStyle/>
          <a:p>
            <a:r>
              <a:rPr lang="ru-RU" dirty="0" smtClean="0"/>
              <a:t>     </a:t>
            </a:r>
            <a:r>
              <a:rPr lang="en-US" sz="3200" dirty="0" smtClean="0">
                <a:solidFill>
                  <a:srgbClr val="FF0000"/>
                </a:solidFill>
              </a:rPr>
              <a:t>Read the sample resume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3318" y="1156084"/>
            <a:ext cx="2901948" cy="20606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1375" y="1863837"/>
            <a:ext cx="2584928" cy="4066384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5764" y="1703974"/>
            <a:ext cx="2949178" cy="38115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0553" y="3609768"/>
            <a:ext cx="3133616" cy="253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46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7652" y="1325426"/>
            <a:ext cx="6520070" cy="28797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Write a resume of your own.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sz="8000" dirty="0" smtClean="0">
                <a:solidFill>
                  <a:srgbClr val="FF0000"/>
                </a:solidFill>
              </a:rPr>
              <a:t>   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710" y="2634768"/>
            <a:ext cx="5715000" cy="3140765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01620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040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r>
              <a:rPr lang="en-US" sz="3200" dirty="0" smtClean="0">
                <a:solidFill>
                  <a:srgbClr val="FF0000"/>
                </a:solidFill>
              </a:rPr>
              <a:t>The literature list: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Вводный курс делового письма. 10-11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r>
              <a:rPr lang="en-US" dirty="0" smtClean="0"/>
              <a:t>: </a:t>
            </a:r>
            <a:r>
              <a:rPr lang="ru-RU" dirty="0" err="1" smtClean="0"/>
              <a:t>учебн</a:t>
            </a:r>
            <a:r>
              <a:rPr lang="ru-RU" dirty="0" smtClean="0"/>
              <a:t>. пособие/</a:t>
            </a:r>
          </a:p>
          <a:p>
            <a:pPr marL="0" indent="0">
              <a:buNone/>
            </a:pPr>
            <a:r>
              <a:rPr lang="ru-RU" dirty="0" smtClean="0"/>
              <a:t>     Т.О. </a:t>
            </a:r>
            <a:r>
              <a:rPr lang="ru-RU" dirty="0" err="1" smtClean="0"/>
              <a:t>Догаева</a:t>
            </a:r>
            <a:r>
              <a:rPr lang="ru-RU" dirty="0" smtClean="0"/>
              <a:t>. – М.</a:t>
            </a:r>
            <a:r>
              <a:rPr lang="en-US" dirty="0" smtClean="0"/>
              <a:t>: </a:t>
            </a:r>
            <a:r>
              <a:rPr lang="ru-RU" dirty="0" smtClean="0"/>
              <a:t>Дрофа, 2005. – 91, </a:t>
            </a:r>
            <a:r>
              <a:rPr lang="en-US" dirty="0" smtClean="0"/>
              <a:t>I5I c</a:t>
            </a:r>
            <a:r>
              <a:rPr lang="ru-RU" dirty="0" smtClean="0"/>
              <a:t>. – (Элективные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курсы).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294" y="2822712"/>
            <a:ext cx="4253949" cy="348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92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    New words and expressions: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457740"/>
            <a:ext cx="7886700" cy="4929808"/>
          </a:xfrm>
        </p:spPr>
        <p:txBody>
          <a:bodyPr>
            <a:normAutofit/>
          </a:bodyPr>
          <a:lstStyle/>
          <a:p>
            <a:r>
              <a:rPr lang="en-US" dirty="0" smtClean="0"/>
              <a:t>  to submit – </a:t>
            </a:r>
            <a:r>
              <a:rPr lang="ru-RU" dirty="0" smtClean="0"/>
              <a:t>предоставить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an employer – </a:t>
            </a:r>
            <a:r>
              <a:rPr lang="ru-RU" dirty="0" smtClean="0"/>
              <a:t>работодатель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an employee –</a:t>
            </a:r>
            <a:r>
              <a:rPr lang="ru-RU" dirty="0" smtClean="0"/>
              <a:t> служащий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an experience -</a:t>
            </a:r>
            <a:r>
              <a:rPr lang="ru-RU" dirty="0" smtClean="0"/>
              <a:t> опыт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a salary –</a:t>
            </a:r>
            <a:r>
              <a:rPr lang="ru-RU" dirty="0" smtClean="0"/>
              <a:t> зарплата за месяц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a wage –</a:t>
            </a:r>
            <a:r>
              <a:rPr lang="ru-RU" dirty="0" smtClean="0"/>
              <a:t>   зарплата за  неделю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to emphasize – </a:t>
            </a:r>
            <a:r>
              <a:rPr lang="ru-RU" dirty="0" smtClean="0"/>
              <a:t>подчеркнуть</a:t>
            </a:r>
            <a:endParaRPr lang="en-US" dirty="0" smtClean="0"/>
          </a:p>
          <a:p>
            <a:r>
              <a:rPr lang="en-US" dirty="0" smtClean="0"/>
              <a:t>  an objective – </a:t>
            </a:r>
            <a:r>
              <a:rPr lang="ru-RU" dirty="0" smtClean="0"/>
              <a:t> цель, задача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relevant –</a:t>
            </a:r>
            <a:r>
              <a:rPr lang="ru-RU" dirty="0" smtClean="0"/>
              <a:t> уместный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to target – </a:t>
            </a:r>
            <a:r>
              <a:rPr lang="ru-RU" dirty="0" smtClean="0"/>
              <a:t>нацелиться</a:t>
            </a:r>
            <a:endParaRPr lang="en-US" dirty="0" smtClean="0"/>
          </a:p>
          <a:p>
            <a:r>
              <a:rPr lang="en-US" dirty="0" smtClean="0"/>
              <a:t>  to vouch –</a:t>
            </a:r>
            <a:r>
              <a:rPr lang="ru-RU" dirty="0" smtClean="0"/>
              <a:t> поручиться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available –</a:t>
            </a:r>
            <a:r>
              <a:rPr lang="ru-RU" dirty="0" smtClean="0"/>
              <a:t> доступный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92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122" y="636104"/>
            <a:ext cx="6809247" cy="480728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34204" y="2192732"/>
            <a:ext cx="481716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What is a resume</a:t>
            </a:r>
            <a:r>
              <a:rPr lang="en-US" sz="3600" dirty="0" smtClean="0">
                <a:solidFill>
                  <a:srgbClr val="FF0000"/>
                </a:solidFill>
              </a:rPr>
              <a:t>?</a:t>
            </a:r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en-US" sz="3600" dirty="0">
                <a:solidFill>
                  <a:srgbClr val="FF0000"/>
                </a:solidFill>
              </a:rPr>
              <a:t/>
            </a:r>
            <a:br>
              <a:rPr lang="en-US" sz="3600" dirty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When </a:t>
            </a:r>
            <a:r>
              <a:rPr lang="en-US" sz="3600" dirty="0">
                <a:solidFill>
                  <a:srgbClr val="FF0000"/>
                </a:solidFill>
              </a:rPr>
              <a:t>do we need it</a:t>
            </a:r>
            <a:r>
              <a:rPr lang="en-US" sz="3600" dirty="0" smtClean="0">
                <a:solidFill>
                  <a:srgbClr val="FF0000"/>
                </a:solidFill>
              </a:rPr>
              <a:t>?</a:t>
            </a:r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en-US" sz="3600" dirty="0">
                <a:solidFill>
                  <a:srgbClr val="FF0000"/>
                </a:solidFill>
              </a:rPr>
              <a:t/>
            </a:r>
            <a:br>
              <a:rPr lang="en-US" sz="3600" dirty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What </a:t>
            </a:r>
            <a:r>
              <a:rPr lang="en-US" sz="3600" dirty="0">
                <a:solidFill>
                  <a:srgbClr val="FF0000"/>
                </a:solidFill>
              </a:rPr>
              <a:t>should 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be in </a:t>
            </a:r>
            <a:r>
              <a:rPr lang="en-US" sz="3600" dirty="0">
                <a:solidFill>
                  <a:srgbClr val="FF0000"/>
                </a:solidFill>
              </a:rPr>
              <a:t>a resume?</a:t>
            </a:r>
            <a:br>
              <a:rPr lang="en-US" sz="3600" dirty="0">
                <a:solidFill>
                  <a:srgbClr val="FF0000"/>
                </a:solidFill>
              </a:rPr>
            </a:b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0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506351"/>
            <a:ext cx="78867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  </a:t>
            </a:r>
            <a:r>
              <a:rPr lang="en-US" sz="6600" dirty="0" smtClean="0">
                <a:solidFill>
                  <a:srgbClr val="FF0000"/>
                </a:solidFill>
              </a:rPr>
              <a:t>A resume 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9468" y="1963323"/>
            <a:ext cx="7886700" cy="435133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</a:t>
            </a:r>
            <a:r>
              <a:rPr lang="en-US" sz="2800" dirty="0" smtClean="0"/>
              <a:t>is the employer`s tool for choosing among candidates and the employee`s tool to get</a:t>
            </a:r>
          </a:p>
          <a:p>
            <a:pPr marL="0" indent="0">
              <a:buNone/>
            </a:pPr>
            <a:r>
              <a:rPr lang="en-US" sz="2800" dirty="0" smtClean="0"/>
              <a:t>  into a company.</a:t>
            </a:r>
            <a:endParaRPr lang="ru-RU" sz="2800" dirty="0" smtClean="0"/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  should tell about your successes, achieve-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en-US" sz="2800" dirty="0" err="1" smtClean="0"/>
              <a:t>ments</a:t>
            </a:r>
            <a:r>
              <a:rPr lang="en-US" sz="2800" dirty="0" smtClean="0"/>
              <a:t> and strengths.</a:t>
            </a:r>
            <a:endParaRPr lang="ru-RU" sz="2800" dirty="0" smtClean="0"/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 is organized in one or two pages and should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cover your past and future.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6870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946" y="1677090"/>
            <a:ext cx="6766063" cy="33057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What shouldn`t be in your resume?</a:t>
            </a:r>
            <a:br>
              <a:rPr lang="en-US" dirty="0" smtClean="0">
                <a:solidFill>
                  <a:srgbClr val="FF0000"/>
                </a:solidFill>
                <a:latin typeface="+mn-lt"/>
              </a:rPr>
            </a:br>
            <a:r>
              <a:rPr lang="en-US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+mn-lt"/>
              </a:rPr>
            </a:br>
            <a:r>
              <a:rPr lang="en-US" dirty="0" smtClean="0">
                <a:solidFill>
                  <a:srgbClr val="FF0000"/>
                </a:solidFill>
                <a:latin typeface="+mn-lt"/>
              </a:rPr>
              <a:t>                              DON`T:</a:t>
            </a:r>
            <a:br>
              <a:rPr lang="en-US" dirty="0" smtClean="0">
                <a:solidFill>
                  <a:srgbClr val="FF0000"/>
                </a:solidFill>
                <a:latin typeface="+mn-lt"/>
              </a:rPr>
            </a:br>
            <a:r>
              <a:rPr lang="en-US" b="1" dirty="0" smtClean="0">
                <a:solidFill>
                  <a:srgbClr val="FF0000"/>
                </a:solidFill>
                <a:latin typeface="+mn-lt"/>
              </a:rPr>
              <a:t>   </a:t>
            </a:r>
            <a:r>
              <a:rPr lang="en-US" sz="2700" dirty="0">
                <a:latin typeface="+mn-lt"/>
              </a:rPr>
              <a:t>1</a:t>
            </a:r>
            <a:r>
              <a:rPr lang="en-US" sz="2700" dirty="0" smtClean="0">
                <a:latin typeface="+mn-lt"/>
              </a:rPr>
              <a:t>.- include personal information such as age, race,</a:t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    gender, height, weight, religion, origin, marital    status, children,   health, physical appearance;</a:t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2.- handwrite your resume, but use a computer and   printer;</a:t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3.- tell an employer what you want from a job but only what you can contribute;</a:t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4.- touch on salary or wage questions;</a:t>
            </a:r>
            <a:br>
              <a:rPr lang="en-US" sz="2700" dirty="0" smtClean="0">
                <a:latin typeface="+mn-lt"/>
              </a:rPr>
            </a:br>
            <a:r>
              <a:rPr lang="en-US" sz="2700" dirty="0" smtClean="0">
                <a:latin typeface="+mn-lt"/>
              </a:rPr>
              <a:t>    5.- forget to put your name on the second page if you have two-page resume;</a:t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6.- use cheap paper, bright </a:t>
            </a:r>
            <a:r>
              <a:rPr lang="en-US" sz="2700" dirty="0" err="1" smtClean="0">
                <a:latin typeface="+mn-lt"/>
              </a:rPr>
              <a:t>colours</a:t>
            </a:r>
            <a:r>
              <a:rPr lang="en-US" sz="2700" dirty="0" smtClean="0">
                <a:latin typeface="+mn-lt"/>
              </a:rPr>
              <a:t>;</a:t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7.- submit a resume longer two pages and never write on two sides of the same paper. </a:t>
            </a:r>
            <a:br>
              <a:rPr lang="en-US" sz="2700" dirty="0" smtClean="0">
                <a:latin typeface="+mn-lt"/>
              </a:rPr>
            </a:br>
            <a:endParaRPr lang="ru-RU" sz="27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793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683" y="391629"/>
            <a:ext cx="7886700" cy="200701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        </a:t>
            </a:r>
            <a:r>
              <a:rPr lang="en-US" sz="4400" dirty="0" smtClean="0">
                <a:solidFill>
                  <a:srgbClr val="FF0000"/>
                </a:solidFill>
                <a:latin typeface="+mn-lt"/>
              </a:rPr>
              <a:t>Three resume formats:</a:t>
            </a:r>
            <a:endParaRPr lang="ru-RU" sz="4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8848" y="2676938"/>
            <a:ext cx="7886700" cy="405661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  A chronological resume</a:t>
            </a:r>
            <a:endParaRPr lang="ru-RU" sz="3600" dirty="0" smtClean="0"/>
          </a:p>
          <a:p>
            <a:endParaRPr lang="en-US" sz="3600" dirty="0" smtClean="0"/>
          </a:p>
          <a:p>
            <a:r>
              <a:rPr lang="en-US" sz="3600" dirty="0"/>
              <a:t> </a:t>
            </a:r>
            <a:r>
              <a:rPr lang="en-US" sz="3600" dirty="0" smtClean="0"/>
              <a:t>  A functional resume</a:t>
            </a:r>
            <a:endParaRPr lang="ru-RU" sz="3600" dirty="0" smtClean="0"/>
          </a:p>
          <a:p>
            <a:endParaRPr lang="en-US" sz="3600" dirty="0" smtClean="0"/>
          </a:p>
          <a:p>
            <a:r>
              <a:rPr lang="en-US" sz="3600" dirty="0"/>
              <a:t> </a:t>
            </a:r>
            <a:r>
              <a:rPr lang="en-US" sz="3600" dirty="0" smtClean="0"/>
              <a:t>  A </a:t>
            </a:r>
            <a:r>
              <a:rPr lang="en-US" sz="3600" dirty="0" err="1" smtClean="0"/>
              <a:t>chrono</a:t>
            </a:r>
            <a:r>
              <a:rPr lang="en-US" sz="3600" dirty="0" smtClean="0"/>
              <a:t>-functional resume.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8505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9127" y="3670851"/>
            <a:ext cx="6858000" cy="408955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9127" y="5202238"/>
            <a:ext cx="6858000" cy="1655762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FF0000"/>
                </a:solidFill>
              </a:rPr>
              <a:t>RESUME STRUCTURE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323" y="503583"/>
            <a:ext cx="5615608" cy="459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98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7570" y="821635"/>
            <a:ext cx="6294782" cy="5194851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              I Contact Information:</a:t>
            </a:r>
            <a:br>
              <a:rPr lang="en-US" sz="3200" dirty="0" smtClean="0">
                <a:solidFill>
                  <a:srgbClr val="FF0000"/>
                </a:solidFill>
                <a:latin typeface="+mn-lt"/>
              </a:rPr>
            </a:b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+mn-lt"/>
              </a:rPr>
            </a:br>
            <a:r>
              <a:rPr lang="en-US" sz="3200" dirty="0" smtClean="0">
                <a:latin typeface="+mn-lt"/>
              </a:rPr>
              <a:t>-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tells about who you are, where you live, what your phone number and e-mail are, and how your employer can reach your.</a:t>
            </a:r>
            <a:br>
              <a:rPr lang="en-US" sz="2700" dirty="0" smtClean="0">
                <a:latin typeface="+mn-lt"/>
              </a:rPr>
            </a:br>
            <a:r>
              <a:rPr lang="en-US" sz="2700" dirty="0" smtClean="0">
                <a:latin typeface="+mn-lt"/>
              </a:rPr>
              <a:t/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/>
            </a:r>
            <a:br>
              <a:rPr lang="en-US" sz="2700" dirty="0">
                <a:latin typeface="+mn-lt"/>
              </a:rPr>
            </a:b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           II   Statements of  Objective:</a:t>
            </a:r>
            <a:br>
              <a:rPr lang="en-US" sz="3200" dirty="0" smtClean="0">
                <a:solidFill>
                  <a:srgbClr val="FF0000"/>
                </a:solidFill>
                <a:latin typeface="+mn-lt"/>
              </a:rPr>
            </a:b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US" sz="3200" dirty="0" smtClean="0">
                <a:solidFill>
                  <a:srgbClr val="FF0000"/>
                </a:solidFill>
                <a:latin typeface="+mn-lt"/>
              </a:rPr>
            </a:br>
            <a:r>
              <a:rPr lang="en-US" sz="2700" dirty="0" smtClean="0">
                <a:latin typeface="+mn-lt"/>
              </a:rPr>
              <a:t>- are most useful and necessary when you submit for a specific position; </a:t>
            </a: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en-US" sz="2700" dirty="0" smtClean="0">
                <a:latin typeface="+mn-lt"/>
              </a:rPr>
              <a:t/>
            </a:r>
            <a:br>
              <a:rPr lang="en-US" sz="2700" dirty="0" smtClean="0">
                <a:latin typeface="+mn-lt"/>
              </a:rPr>
            </a:br>
            <a:r>
              <a:rPr lang="en-US" sz="2700" dirty="0" smtClean="0">
                <a:latin typeface="+mn-lt"/>
              </a:rPr>
              <a:t>- write an objective that is clear in a person`s mind.  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7141" y="5252073"/>
            <a:ext cx="7886700" cy="1500187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55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3157" y="2525025"/>
            <a:ext cx="7886700" cy="3564626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               III </a:t>
            </a:r>
            <a:r>
              <a:rPr lang="en-US" sz="3600" dirty="0" smtClean="0">
                <a:solidFill>
                  <a:srgbClr val="FF0000"/>
                </a:solidFill>
                <a:latin typeface="+mn-lt"/>
              </a:rPr>
              <a:t>Professional Summary:</a:t>
            </a:r>
            <a:br>
              <a:rPr lang="en-US" sz="3600" dirty="0" smtClean="0">
                <a:solidFill>
                  <a:srgbClr val="FF0000"/>
                </a:solidFill>
                <a:latin typeface="+mn-lt"/>
              </a:rPr>
            </a:br>
            <a:r>
              <a:rPr lang="en-US" sz="3600" dirty="0">
                <a:solidFill>
                  <a:srgbClr val="FF0000"/>
                </a:solidFill>
                <a:latin typeface="+mn-lt"/>
              </a:rPr>
              <a:t/>
            </a:r>
            <a:br>
              <a:rPr lang="en-US" sz="3600" dirty="0">
                <a:solidFill>
                  <a:srgbClr val="FF0000"/>
                </a:solidFill>
                <a:latin typeface="+mn-lt"/>
              </a:rPr>
            </a:br>
            <a:r>
              <a:rPr lang="en-US" sz="36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US" sz="3600" dirty="0" smtClean="0">
                <a:solidFill>
                  <a:srgbClr val="FF0000"/>
                </a:solidFill>
                <a:latin typeface="+mn-lt"/>
              </a:rPr>
            </a:br>
            <a:r>
              <a:rPr lang="en-US" sz="32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  </a:t>
            </a:r>
            <a:r>
              <a:rPr lang="en-US" sz="3200" dirty="0" smtClean="0">
                <a:latin typeface="+mn-lt"/>
              </a:rPr>
              <a:t>-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briefly lists not just what you have done, but what </a:t>
            </a:r>
            <a:r>
              <a:rPr lang="en-US" sz="27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US" sz="2700" dirty="0" smtClean="0">
                <a:solidFill>
                  <a:srgbClr val="FF0000"/>
                </a:solidFill>
                <a:latin typeface="+mn-lt"/>
              </a:rPr>
            </a:br>
            <a:r>
              <a:rPr lang="en-US" sz="27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700" dirty="0" smtClean="0">
                <a:solidFill>
                  <a:srgbClr val="FF0000"/>
                </a:solidFill>
                <a:latin typeface="+mn-lt"/>
              </a:rPr>
              <a:t>   </a:t>
            </a:r>
            <a:r>
              <a:rPr lang="en-US" sz="2700" dirty="0" smtClean="0">
                <a:latin typeface="+mn-lt"/>
              </a:rPr>
              <a:t>else you can do;</a:t>
            </a: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en-US" sz="2700" dirty="0" smtClean="0">
                <a:latin typeface="+mn-lt"/>
              </a:rPr>
              <a:t/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- shows your personal and professional characteristics, </a:t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the skills, talents and achievements you can offer a  </a:t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 company;</a:t>
            </a: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en-US" sz="2700" dirty="0" smtClean="0">
                <a:latin typeface="+mn-lt"/>
              </a:rPr>
              <a:t/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- emphasizes your marketable skills and abilities which </a:t>
            </a:r>
            <a:br>
              <a:rPr lang="en-US" sz="2700" dirty="0" smtClean="0">
                <a:latin typeface="+mn-lt"/>
              </a:rPr>
            </a:br>
            <a:r>
              <a:rPr lang="en-US" sz="2700" dirty="0">
                <a:latin typeface="+mn-lt"/>
              </a:rPr>
              <a:t> </a:t>
            </a:r>
            <a:r>
              <a:rPr lang="en-US" sz="2700" dirty="0" smtClean="0">
                <a:latin typeface="+mn-lt"/>
              </a:rPr>
              <a:t>   relate to the job you are seeking.</a:t>
            </a:r>
            <a:r>
              <a:rPr lang="en-US" sz="27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en-US" sz="2700" dirty="0" smtClean="0">
                <a:solidFill>
                  <a:srgbClr val="FF0000"/>
                </a:solidFill>
                <a:latin typeface="+mn-lt"/>
              </a:rPr>
            </a:br>
            <a:endParaRPr lang="ru-RU" sz="27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74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263</Words>
  <Application>Microsoft Office PowerPoint</Application>
  <PresentationFormat>Экран (4:3)</PresentationFormat>
  <Paragraphs>64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RESUME WRITING </vt:lpstr>
      <vt:lpstr>    New words and expressions:</vt:lpstr>
      <vt:lpstr>Презентация PowerPoint</vt:lpstr>
      <vt:lpstr>  A resume </vt:lpstr>
      <vt:lpstr>    What shouldn`t be in your resume?                                DON`T:    1.- include personal information such as age, race,         gender, height, weight, religion, origin, marital    status, children,   health, physical appearance;     2.- handwrite your resume, but use a computer and   printer;     3.- tell an employer what you want from a job but only what you can contribute;     4.- touch on salary or wage questions;     5.- forget to put your name on the second page if you have two-page resume;     6.- use cheap paper, bright colours;     7.- submit a resume longer two pages and never write on two sides of the same paper.  </vt:lpstr>
      <vt:lpstr>         Three resume formats:</vt:lpstr>
      <vt:lpstr>Презентация PowerPoint</vt:lpstr>
      <vt:lpstr>              I Contact Information:  - tells about who you are, where you live, what your phone number and e-mail are, and how your employer can reach your.              II   Statements of  Objective:  - are most useful and necessary when you submit for a specific position;   - write an objective that is clear in a person`s mind.    </vt:lpstr>
      <vt:lpstr>               III Professional Summary:      - briefly lists not just what you have done, but what      else you can do;       - shows your personal and professional characteristics,      the skills, talents and achievements you can offer a        company;       - emphasizes your marketable skills and abilities which      relate to the job you are seeking. </vt:lpstr>
      <vt:lpstr>             IV Employment History      1. It should follow the principle of « problem-solution       -  results».       2.  Never write it using `` I`` - statements.       3.  Use active verbs such as ``managed``, ``provided``,            ``coordinated``, maintained``, ``directed``,        ``encouraged``,`` increased`` and ``conducted``.       4. Round off dates to years (2001-2003 instead of        6/ 2001-2003). </vt:lpstr>
      <vt:lpstr>                    V Education :       - give your educational first if it has the greatest         importance for the position you are applying for;        -  list only degree, school, location and date if you have      more than two years of experience;       -  emphasize your strengths: awards and honours, courses,      studies, extracurricular activities and educational program-      mes you took part in if you are a recent college or university       graduate.     </vt:lpstr>
      <vt:lpstr>      VI   Other Information of Interest:       List hobbies and outside activities, volunteer work and      project participation only if they are directly relevant      to the position you are targeting.                                                                 * * *            List any organisations of which you`re a member if      they have some value for the position you`re        applying for.             </vt:lpstr>
      <vt:lpstr>                       VII References       It is the last element of your resume with a list of       people who can vouch for you experience, education       and abilities.                                             * * *      Former employers and teachers are the best to give       you references.                                             * * *      Be sure to ask permission of each referee before you       include him or her into your resume.                                              * * *      Under the heading of ``references`` you may write:     ``Available on request``.     </vt:lpstr>
      <vt:lpstr>     Test : true or false</vt:lpstr>
      <vt:lpstr>     Read the sample resume</vt:lpstr>
      <vt:lpstr>   Write a resume of your own.       </vt:lpstr>
      <vt:lpstr>    The literature list: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Пользователь</cp:lastModifiedBy>
  <cp:revision>100</cp:revision>
  <dcterms:created xsi:type="dcterms:W3CDTF">2014-11-21T11:00:06Z</dcterms:created>
  <dcterms:modified xsi:type="dcterms:W3CDTF">2023-10-23T08:25:40Z</dcterms:modified>
</cp:coreProperties>
</file>