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63" r:id="rId2"/>
    <p:sldId id="264" r:id="rId3"/>
    <p:sldId id="265" r:id="rId4"/>
    <p:sldId id="256" r:id="rId5"/>
    <p:sldId id="262" r:id="rId6"/>
    <p:sldId id="275" r:id="rId7"/>
    <p:sldId id="267" r:id="rId8"/>
    <p:sldId id="268" r:id="rId9"/>
    <p:sldId id="269" r:id="rId10"/>
    <p:sldId id="273" r:id="rId11"/>
    <p:sldId id="266" r:id="rId12"/>
    <p:sldId id="274" r:id="rId13"/>
    <p:sldId id="27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8787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-1242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717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7172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itchFamily="18" charset="0"/>
              </a:endParaRPr>
            </a:p>
          </p:txBody>
        </p:sp>
      </p:grpSp>
      <p:grpSp>
        <p:nvGrpSpPr>
          <p:cNvPr id="7173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7174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5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17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179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632B8E69-B48C-4DB9-87D5-1D683B56BB4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180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A431C2-D008-4257-8DA3-71D71B95CD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80AF61-1C2A-4C32-8205-6E22235111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C22960-2713-4651-9D55-0701F68C57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A019EA-0BB8-4B1E-B592-89A1ED1B55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C75CB-6A74-4A63-BD5D-002C6FAA25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97ADB-4203-4D7F-B8A5-867E924961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496A8-C396-469A-A362-B1A93C476C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AD546-9918-49F0-9150-052888701B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ACA29-970A-4F2F-8406-C266615AB7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8A6E95-7188-4404-B3E6-CF76AE3032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6147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6148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49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6150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6151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52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6153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endParaRPr lang="ru-RU"/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47A01BAF-FD4D-410A-A8C4-9B24EBFD409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25 102 021</a:t>
            </a:r>
          </a:p>
          <a:p>
            <a:pPr marL="0" indent="0">
              <a:buNone/>
            </a:pPr>
            <a:r>
              <a:rPr lang="ru-RU" dirty="0" smtClean="0"/>
              <a:t>                         19 112 021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</a:t>
            </a:r>
          </a:p>
          <a:p>
            <a:pPr marL="0" indent="0">
              <a:buNone/>
            </a:pPr>
            <a:r>
              <a:rPr lang="ru-RU" dirty="0" smtClean="0"/>
              <a:t>                       19.11.2021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19.11.1941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0075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Алгоритм 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03584" y="2362200"/>
                <a:ext cx="8388626" cy="4065104"/>
              </a:xfrm>
            </p:spPr>
            <p:txBody>
              <a:bodyPr/>
              <a:lstStyle/>
              <a:p>
                <a:r>
                  <a:rPr lang="ru-RU" dirty="0" smtClean="0"/>
                  <a:t>1. </a:t>
                </a:r>
                <a:r>
                  <a:rPr lang="ru-RU" dirty="0"/>
                  <a:t>П</a:t>
                </a:r>
                <a:r>
                  <a:rPr lang="ru-RU" dirty="0" smtClean="0"/>
                  <a:t>риравнять трехчлен к 0.</a:t>
                </a:r>
              </a:p>
              <a:p>
                <a:r>
                  <a:rPr lang="ru-RU" dirty="0" smtClean="0"/>
                  <a:t>2. Найти корни. (</a:t>
                </a:r>
                <a:r>
                  <a:rPr lang="en-US" dirty="0" smtClean="0"/>
                  <a:t>D=b² - 4ac</a:t>
                </a:r>
                <a:r>
                  <a:rPr lang="ru-RU" dirty="0" smtClean="0"/>
                  <a:t>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𝑥</m:t>
                    </m:r>
                    <m:r>
                      <a:rPr lang="en-US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/>
                          </a:rPr>
                          <m:t>−</m:t>
                        </m:r>
                        <m:r>
                          <a:rPr lang="en-US" i="1" smtClean="0">
                            <a:latin typeface="Cambria Math"/>
                          </a:rPr>
                          <m:t>𝑏</m:t>
                        </m:r>
                        <m:r>
                          <a:rPr lang="en-US" i="1" smtClean="0">
                            <a:latin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 smtClean="0">
                                <a:latin typeface="Cambria Math"/>
                              </a:rPr>
                              <m:t>−4</m:t>
                            </m:r>
                            <m:r>
                              <a:rPr lang="en-US" i="1" smtClean="0">
                                <a:latin typeface="Cambria Math"/>
                              </a:rPr>
                              <m:t>𝑎𝑐</m:t>
                            </m:r>
                          </m:e>
                        </m:rad>
                      </m:num>
                      <m:den>
                        <m:r>
                          <a:rPr lang="en-US" i="1" smtClean="0">
                            <a:latin typeface="Cambria Math"/>
                          </a:rPr>
                          <m:t>2</m:t>
                        </m:r>
                        <m:r>
                          <a:rPr lang="en-US" i="1" smtClean="0">
                            <a:latin typeface="Cambria Math"/>
                          </a:rPr>
                          <m:t>𝑎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)</m:t>
                    </m:r>
                  </m:oMath>
                </a14:m>
                <a:endParaRPr lang="ru-RU" dirty="0" smtClean="0"/>
              </a:p>
              <a:p>
                <a:r>
                  <a:rPr lang="ru-RU" dirty="0" smtClean="0"/>
                  <a:t>3. Записать разложение. </a:t>
                </a:r>
                <a:r>
                  <a:rPr lang="ru-RU" dirty="0" smtClean="0"/>
                  <a:t>Если </a:t>
                </a:r>
              </a:p>
              <a:p>
                <a:pPr marL="0" indent="0">
                  <a:buNone/>
                </a:pPr>
                <a:r>
                  <a:rPr lang="ru-RU" dirty="0" smtClean="0"/>
                  <a:t>       </a:t>
                </a:r>
                <a:r>
                  <a:rPr lang="en-US" b="1" dirty="0" smtClean="0"/>
                  <a:t>D&gt;0</a:t>
                </a:r>
                <a:r>
                  <a:rPr lang="ru-RU" dirty="0" smtClean="0"/>
                  <a:t>                     </a:t>
                </a:r>
                <a:r>
                  <a:rPr lang="en-US" b="1" dirty="0">
                    <a:solidFill>
                      <a:srgbClr val="FF0000"/>
                    </a:solidFill>
                  </a:rPr>
                  <a:t>D=0</a:t>
                </a:r>
                <a:r>
                  <a:rPr lang="ru-RU" dirty="0"/>
                  <a:t> </a:t>
                </a:r>
                <a:r>
                  <a:rPr lang="ru-RU" dirty="0" smtClean="0"/>
                  <a:t>                   </a:t>
                </a:r>
                <a:r>
                  <a:rPr lang="en-US" b="1" dirty="0" smtClean="0">
                    <a:solidFill>
                      <a:srgbClr val="00B050"/>
                    </a:solidFill>
                  </a:rPr>
                  <a:t>D&lt;0</a:t>
                </a:r>
                <a:endParaRPr lang="ru-RU" b="1" dirty="0">
                  <a:solidFill>
                    <a:srgbClr val="00B050"/>
                  </a:solidFill>
                </a:endParaRPr>
              </a:p>
              <a:p>
                <a:pPr marL="0" indent="0">
                  <a:buNone/>
                </a:pPr>
                <a:r>
                  <a:rPr lang="ru-RU" b="1" dirty="0" smtClean="0"/>
                  <a:t>а(х </a:t>
                </a:r>
                <a:r>
                  <a:rPr lang="ru-RU" b="1" dirty="0"/>
                  <a:t>- х₁)(х-х₂</a:t>
                </a:r>
                <a:r>
                  <a:rPr lang="ru-RU" b="1" dirty="0" smtClean="0"/>
                  <a:t>)</a:t>
                </a:r>
                <a:r>
                  <a:rPr lang="ru-RU" b="1" dirty="0"/>
                  <a:t> </a:t>
                </a:r>
                <a:r>
                  <a:rPr lang="ru-RU" b="1" dirty="0" smtClean="0"/>
                  <a:t>      </a:t>
                </a:r>
              </a:p>
              <a:p>
                <a:pPr marL="0" indent="0">
                  <a:buNone/>
                </a:pPr>
                <a:r>
                  <a:rPr lang="ru-RU" b="1" dirty="0"/>
                  <a:t> </a:t>
                </a:r>
                <a:r>
                  <a:rPr lang="ru-RU" b="1" dirty="0" smtClean="0"/>
                  <a:t>                               </a:t>
                </a:r>
                <a:r>
                  <a:rPr lang="ru-RU" b="1" dirty="0" smtClean="0">
                    <a:solidFill>
                      <a:srgbClr val="FF0000"/>
                    </a:solidFill>
                  </a:rPr>
                  <a:t>а(х - х₁)²         </a:t>
                </a:r>
              </a:p>
              <a:p>
                <a:pPr marL="0" indent="0">
                  <a:buNone/>
                </a:pPr>
                <a:r>
                  <a:rPr lang="ru-RU" b="1" dirty="0">
                    <a:solidFill>
                      <a:srgbClr val="FF0000"/>
                    </a:solidFill>
                  </a:rPr>
                  <a:t> </a:t>
                </a:r>
                <a:r>
                  <a:rPr lang="ru-RU" b="1" dirty="0" smtClean="0">
                    <a:solidFill>
                      <a:srgbClr val="FF0000"/>
                    </a:solidFill>
                  </a:rPr>
                  <a:t>                                                    </a:t>
                </a:r>
                <a:r>
                  <a:rPr lang="ru-RU" b="1" dirty="0" smtClean="0">
                    <a:solidFill>
                      <a:srgbClr val="00B050"/>
                    </a:solidFill>
                  </a:rPr>
                  <a:t>разложения </a:t>
                </a:r>
                <a:r>
                  <a:rPr lang="ru-RU" b="1" dirty="0">
                    <a:solidFill>
                      <a:srgbClr val="00B050"/>
                    </a:solidFill>
                  </a:rPr>
                  <a:t>нет</a:t>
                </a:r>
              </a:p>
              <a:p>
                <a:pPr marL="0" indent="0">
                  <a:buNone/>
                </a:pPr>
                <a:endParaRPr lang="ru-RU" b="1" dirty="0">
                  <a:solidFill>
                    <a:srgbClr val="00B050"/>
                  </a:solidFill>
                </a:endParaRPr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                       </a:t>
                </a: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3584" y="2362200"/>
                <a:ext cx="8388626" cy="4065104"/>
              </a:xfrm>
              <a:blipFill rotWithShape="1">
                <a:blip r:embed="rId2"/>
                <a:stretch>
                  <a:fillRect l="-1526" t="-1502" b="-6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Прямая со стрелкой 11"/>
          <p:cNvCxnSpPr/>
          <p:nvPr/>
        </p:nvCxnSpPr>
        <p:spPr>
          <a:xfrm flipH="1">
            <a:off x="4412974" y="4704522"/>
            <a:ext cx="1" cy="6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970643" y="4704522"/>
            <a:ext cx="53009" cy="11529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807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/>
              <a:t>1. Если дискриминант квадратного трехчлена больше нуля, то квадратный трехчлен имеет два корня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 smtClean="0"/>
              <a:t>2</a:t>
            </a:r>
            <a:r>
              <a:rPr lang="ru-RU" sz="2000" dirty="0"/>
              <a:t>.  Число 2 является корнем квадратного трехчлена х² + 3х  - 10 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 smtClean="0"/>
              <a:t>3</a:t>
            </a:r>
            <a:r>
              <a:rPr lang="ru-RU" sz="2000" dirty="0"/>
              <a:t>. Число 3 является корнем квадратного трехчлена х² - х – 12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 smtClean="0"/>
              <a:t>4</a:t>
            </a:r>
            <a:r>
              <a:rPr lang="ru-RU" sz="2000" dirty="0"/>
              <a:t>. Данный трехчлен можно разложить на множители так:  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х² </a:t>
            </a:r>
            <a:r>
              <a:rPr lang="ru-RU" sz="2000" dirty="0"/>
              <a:t>- 9х – 22 = (х + 11) (х + 2) если его корни 11 и -2</a:t>
            </a:r>
            <a:r>
              <a:rPr lang="ru-RU" sz="2000" dirty="0" smtClean="0"/>
              <a:t>.</a:t>
            </a:r>
          </a:p>
          <a:p>
            <a:endParaRPr lang="ru-RU" sz="1600" dirty="0"/>
          </a:p>
          <a:p>
            <a:pPr marL="0" indent="0">
              <a:buNone/>
            </a:pPr>
            <a:r>
              <a:rPr lang="ru-RU" sz="1600" dirty="0" smtClean="0"/>
              <a:t>.</a:t>
            </a:r>
            <a:endParaRPr lang="ru-RU" sz="1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181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/>
              <a:t>1. Если дискриминант квадратного трехчлена больше нуля, то квадратный трехчлен имеет два корня.</a:t>
            </a:r>
          </a:p>
          <a:p>
            <a:pPr marL="0" indent="0">
              <a:buNone/>
            </a:pPr>
            <a:r>
              <a:rPr lang="ru-RU" sz="1600" dirty="0"/>
              <a:t>             </a:t>
            </a:r>
            <a:r>
              <a:rPr lang="ru-RU" sz="1600" b="1" dirty="0" smtClean="0"/>
              <a:t> </a:t>
            </a:r>
            <a:r>
              <a:rPr lang="ru-RU" sz="1600" b="1" dirty="0"/>
              <a:t>да;            </a:t>
            </a:r>
          </a:p>
          <a:p>
            <a:r>
              <a:rPr lang="ru-RU" sz="1600" dirty="0"/>
              <a:t>2.  Число 2 является корнем квадратного трехчлена х² + 3х  - 10 .</a:t>
            </a:r>
          </a:p>
          <a:p>
            <a:pPr marL="0" indent="0">
              <a:buNone/>
            </a:pPr>
            <a:r>
              <a:rPr lang="ru-RU" sz="1600" b="1" dirty="0"/>
              <a:t>             </a:t>
            </a:r>
            <a:r>
              <a:rPr lang="ru-RU" sz="1600" b="1" dirty="0" smtClean="0"/>
              <a:t> </a:t>
            </a:r>
            <a:r>
              <a:rPr lang="ru-RU" sz="1600" b="1" dirty="0"/>
              <a:t>да;             </a:t>
            </a:r>
          </a:p>
          <a:p>
            <a:r>
              <a:rPr lang="ru-RU" sz="1600" dirty="0"/>
              <a:t>3. Число 3 является корнем квадратного трехчлена х² - х – 12.</a:t>
            </a:r>
          </a:p>
          <a:p>
            <a:pPr marL="0" indent="0">
              <a:buNone/>
            </a:pPr>
            <a:r>
              <a:rPr lang="ru-RU" sz="1600" dirty="0" smtClean="0"/>
              <a:t>              </a:t>
            </a:r>
            <a:r>
              <a:rPr lang="ru-RU" sz="1600" b="1" dirty="0" smtClean="0"/>
              <a:t> </a:t>
            </a:r>
            <a:r>
              <a:rPr lang="ru-RU" sz="1600" b="1" dirty="0"/>
              <a:t>нет.</a:t>
            </a:r>
          </a:p>
          <a:p>
            <a:r>
              <a:rPr lang="ru-RU" sz="1600" dirty="0"/>
              <a:t>4. Данный трехчлен можно разложить на множители так:   х² - 9х – 22 = (х + 11) (х + 2) если его корни 11 и -2.</a:t>
            </a:r>
          </a:p>
          <a:p>
            <a:pPr marL="0" indent="0">
              <a:buNone/>
            </a:pPr>
            <a:r>
              <a:rPr lang="ru-RU" sz="1600" b="1" smtClean="0"/>
              <a:t>               </a:t>
            </a:r>
            <a:r>
              <a:rPr lang="ru-RU" sz="1600" b="1" dirty="0"/>
              <a:t>нет.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512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39" y="159026"/>
            <a:ext cx="8905461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721608">
            <a:off x="4076869" y="2011161"/>
            <a:ext cx="2213114" cy="1277543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Спасибо за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урок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7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/>
              <a:t>19 ноября 1941 года по льду Ладожского озера на Большую землю из осажденного Ленинграда ушел санный обоз за мукой…</a:t>
            </a:r>
          </a:p>
        </p:txBody>
      </p:sp>
      <p:pic>
        <p:nvPicPr>
          <p:cNvPr id="6" name="Объект 5" descr="На таких санях 21 ноября 1941 года по «Дороге жизни» в осажденный Ленинград доставили первый груз муки с Большой земл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054" y="2362200"/>
            <a:ext cx="6613824" cy="40518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434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Проверим равенства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 ряд         3(х+4)(х-1/3) =3 x²+11х -4;</a:t>
            </a:r>
          </a:p>
          <a:p>
            <a:r>
              <a:rPr lang="ru-RU" dirty="0"/>
              <a:t>2 ряд       3 (</a:t>
            </a:r>
            <a:r>
              <a:rPr lang="ru-RU" dirty="0" smtClean="0"/>
              <a:t>х+2/3</a:t>
            </a:r>
            <a:r>
              <a:rPr lang="ru-RU" dirty="0"/>
              <a:t>)(х-2) = 3 </a:t>
            </a:r>
            <a:r>
              <a:rPr lang="ru-RU" dirty="0" smtClean="0"/>
              <a:t>x²- </a:t>
            </a:r>
            <a:r>
              <a:rPr lang="ru-RU" dirty="0"/>
              <a:t>4х -4;</a:t>
            </a:r>
          </a:p>
          <a:p>
            <a:r>
              <a:rPr lang="ru-RU" dirty="0"/>
              <a:t>3 ряд      3(х-5/3)(х+1) = </a:t>
            </a:r>
            <a:r>
              <a:rPr lang="ru-RU" dirty="0" smtClean="0"/>
              <a:t>3x</a:t>
            </a:r>
            <a:r>
              <a:rPr lang="ru-RU" dirty="0"/>
              <a:t>²</a:t>
            </a:r>
            <a:r>
              <a:rPr lang="ru-RU" dirty="0" smtClean="0"/>
              <a:t>- </a:t>
            </a:r>
            <a:r>
              <a:rPr lang="ru-RU" dirty="0"/>
              <a:t>2х -5.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65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Разложение на линейные на </a:t>
            </a:r>
            <a:r>
              <a:rPr lang="ru-RU" dirty="0"/>
              <a:t>множители квадратного трехчлена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1800" dirty="0"/>
          </a:p>
          <a:p>
            <a:pPr>
              <a:lnSpc>
                <a:spcPct val="90000"/>
              </a:lnSpc>
            </a:pPr>
            <a:r>
              <a:rPr lang="ru-RU" sz="1800" dirty="0"/>
              <a:t>8 класс</a:t>
            </a:r>
          </a:p>
          <a:p>
            <a:pPr>
              <a:lnSpc>
                <a:spcPct val="90000"/>
              </a:lnSpc>
            </a:pPr>
            <a:endParaRPr lang="ru-RU" sz="1800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792686" y="6260068"/>
            <a:ext cx="21553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dirty="0" smtClean="0"/>
              <a:t>Лукина Е.М.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У.У. </a:t>
            </a:r>
            <a:r>
              <a:rPr lang="ru-RU" dirty="0" err="1"/>
              <a:t>Сойер</a:t>
            </a:r>
            <a:r>
              <a:rPr lang="ru-RU" dirty="0"/>
              <a:t>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 sz="quarter"/>
          </p:nvPr>
        </p:nvSpPr>
        <p:spPr>
          <a:xfrm>
            <a:off x="685800" y="990599"/>
            <a:ext cx="8229600" cy="2468217"/>
          </a:xfrm>
        </p:spPr>
        <p:txBody>
          <a:bodyPr/>
          <a:lstStyle/>
          <a:p>
            <a:r>
              <a:rPr lang="ru-RU" dirty="0"/>
              <a:t>Стоит только показать, что какая-либо вещь невозможна, как найдется математик, который ее сделает.   </a:t>
            </a:r>
            <a:br>
              <a:rPr lang="ru-RU" dirty="0"/>
            </a:br>
            <a:r>
              <a:rPr lang="ru-RU" dirty="0"/>
              <a:t>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23809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ru-RU" dirty="0"/>
                  <a:t>квадратный </a:t>
                </a:r>
                <a:r>
                  <a:rPr lang="ru-RU" dirty="0" smtClean="0"/>
                  <a:t>трехчлен   ах² </a:t>
                </a:r>
                <a:r>
                  <a:rPr lang="ru-RU" dirty="0"/>
                  <a:t>+ </a:t>
                </a:r>
                <a:r>
                  <a:rPr lang="ru-RU" dirty="0" err="1"/>
                  <a:t>вх</a:t>
                </a:r>
                <a:r>
                  <a:rPr lang="ru-RU" dirty="0"/>
                  <a:t> + </a:t>
                </a:r>
                <a:r>
                  <a:rPr lang="ru-RU" dirty="0" smtClean="0"/>
                  <a:t>с</a:t>
                </a:r>
              </a:p>
              <a:p>
                <a:pPr marL="0" indent="0" algn="ctr">
                  <a:buNone/>
                </a:pPr>
                <a:endParaRPr lang="ru-RU" dirty="0"/>
              </a:p>
              <a:p>
                <a:pPr marL="0" indent="0" algn="ctr">
                  <a:buNone/>
                </a:pPr>
                <a:r>
                  <a:rPr lang="ru-RU" dirty="0" smtClean="0"/>
                  <a:t>Дискриминант       </a:t>
                </a:r>
                <a:r>
                  <a:rPr lang="en-US" dirty="0" smtClean="0"/>
                  <a:t>D=b² </a:t>
                </a:r>
                <a:r>
                  <a:rPr lang="en-US" dirty="0"/>
                  <a:t>- </a:t>
                </a:r>
                <a:r>
                  <a:rPr lang="en-US" dirty="0" smtClean="0"/>
                  <a:t>4ac</a:t>
                </a:r>
                <a:endParaRPr lang="ru-RU" dirty="0" smtClean="0"/>
              </a:p>
              <a:p>
                <a:pPr marL="0" indent="0" algn="ctr">
                  <a:buNone/>
                </a:pPr>
                <a:endParaRPr lang="ru-RU" dirty="0"/>
              </a:p>
              <a:p>
                <a:pPr marL="0" indent="0" algn="ctr">
                  <a:buNone/>
                </a:pPr>
                <a:r>
                  <a:rPr lang="ru-RU" dirty="0" smtClean="0"/>
                  <a:t>Корни      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𝑥</m:t>
                    </m:r>
                    <m:r>
                      <a:rPr lang="en-US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/>
                          </a:rPr>
                          <m:t>−</m:t>
                        </m:r>
                        <m:r>
                          <a:rPr lang="en-US" i="1" smtClean="0">
                            <a:latin typeface="Cambria Math"/>
                          </a:rPr>
                          <m:t>𝑏</m:t>
                        </m:r>
                        <m:r>
                          <a:rPr lang="en-US" i="1" smtClean="0">
                            <a:latin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 smtClean="0">
                                <a:latin typeface="Cambria Math"/>
                              </a:rPr>
                              <m:t>−4</m:t>
                            </m:r>
                            <m:r>
                              <a:rPr lang="en-US" i="1" smtClean="0">
                                <a:latin typeface="Cambria Math"/>
                              </a:rPr>
                              <m:t>𝑎𝑐</m:t>
                            </m:r>
                          </m:e>
                        </m:rad>
                      </m:num>
                      <m:den>
                        <m:r>
                          <a:rPr lang="en-US" i="1" smtClean="0">
                            <a:latin typeface="Cambria Math"/>
                          </a:rPr>
                          <m:t>2</m:t>
                        </m:r>
                        <m:r>
                          <a:rPr lang="en-US" i="1" smtClean="0">
                            <a:latin typeface="Cambria Math"/>
                          </a:rPr>
                          <m:t>𝑎</m:t>
                        </m:r>
                      </m:den>
                    </m:f>
                  </m:oMath>
                </a14:m>
                <a:r>
                  <a:rPr lang="ru-RU" dirty="0" smtClean="0"/>
                  <a:t>      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6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5689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𝑥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  <m:r>
                            <a:rPr lang="en-US" i="1">
                              <a:latin typeface="Cambria Math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/>
                                </a:rPr>
                                <m:t>−4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𝑎𝑐</m:t>
                              </m:r>
                            </m:e>
                          </m:rad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t="-26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 ряд         3 x²+11х -4;</a:t>
            </a:r>
          </a:p>
          <a:p>
            <a:r>
              <a:rPr lang="ru-RU" dirty="0"/>
              <a:t>2 ряд         3 x²- 4х -4;</a:t>
            </a:r>
          </a:p>
          <a:p>
            <a:r>
              <a:rPr lang="ru-RU" dirty="0"/>
              <a:t>3 ряд         3x²- 2х -5.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563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1 </a:t>
            </a:r>
            <a:r>
              <a:rPr lang="ru-RU" dirty="0"/>
              <a:t>ряд         </a:t>
            </a:r>
            <a:r>
              <a:rPr lang="ru-RU" dirty="0" smtClean="0">
                <a:solidFill>
                  <a:srgbClr val="92D050"/>
                </a:solidFill>
              </a:rPr>
              <a:t>3</a:t>
            </a:r>
            <a:r>
              <a:rPr lang="ru-RU" dirty="0" smtClean="0"/>
              <a:t>(х-(</a:t>
            </a:r>
            <a:r>
              <a:rPr lang="ru-RU" dirty="0" smtClean="0">
                <a:solidFill>
                  <a:srgbClr val="FF0000"/>
                </a:solidFill>
              </a:rPr>
              <a:t>-4)</a:t>
            </a:r>
            <a:r>
              <a:rPr lang="ru-RU" dirty="0" smtClean="0"/>
              <a:t>)(</a:t>
            </a:r>
            <a:r>
              <a:rPr lang="ru-RU" dirty="0"/>
              <a:t>х-</a:t>
            </a:r>
            <a:r>
              <a:rPr lang="ru-RU" dirty="0">
                <a:solidFill>
                  <a:srgbClr val="FF0000"/>
                </a:solidFill>
              </a:rPr>
              <a:t>1/3</a:t>
            </a:r>
            <a:r>
              <a:rPr lang="ru-RU" dirty="0"/>
              <a:t>) =</a:t>
            </a:r>
            <a:r>
              <a:rPr lang="ru-RU" dirty="0">
                <a:solidFill>
                  <a:srgbClr val="92D050"/>
                </a:solidFill>
              </a:rPr>
              <a:t>3</a:t>
            </a:r>
            <a:r>
              <a:rPr lang="ru-RU" dirty="0"/>
              <a:t> x²+11х -4;</a:t>
            </a:r>
          </a:p>
          <a:p>
            <a:endParaRPr lang="ru-RU" dirty="0" smtClean="0"/>
          </a:p>
          <a:p>
            <a:r>
              <a:rPr lang="ru-RU" dirty="0" smtClean="0"/>
              <a:t>2 </a:t>
            </a:r>
            <a:r>
              <a:rPr lang="ru-RU" dirty="0"/>
              <a:t>ряд        </a:t>
            </a:r>
            <a:r>
              <a:rPr lang="ru-RU" dirty="0">
                <a:solidFill>
                  <a:srgbClr val="92D050"/>
                </a:solidFill>
              </a:rPr>
              <a:t>3</a:t>
            </a:r>
            <a:r>
              <a:rPr lang="ru-RU" dirty="0"/>
              <a:t> (</a:t>
            </a:r>
            <a:r>
              <a:rPr lang="ru-RU" dirty="0" smtClean="0"/>
              <a:t>х-(</a:t>
            </a:r>
            <a:r>
              <a:rPr lang="ru-RU" dirty="0" smtClean="0">
                <a:solidFill>
                  <a:srgbClr val="FF0000"/>
                </a:solidFill>
              </a:rPr>
              <a:t>-2/3)</a:t>
            </a:r>
            <a:r>
              <a:rPr lang="ru-RU" dirty="0" smtClean="0"/>
              <a:t>)(</a:t>
            </a:r>
            <a:r>
              <a:rPr lang="ru-RU" dirty="0"/>
              <a:t>х-</a:t>
            </a:r>
            <a:r>
              <a:rPr lang="ru-RU" dirty="0">
                <a:solidFill>
                  <a:srgbClr val="FF0000"/>
                </a:solidFill>
              </a:rPr>
              <a:t>2</a:t>
            </a:r>
            <a:r>
              <a:rPr lang="ru-RU" dirty="0"/>
              <a:t>) = </a:t>
            </a:r>
            <a:r>
              <a:rPr lang="ru-RU" dirty="0">
                <a:solidFill>
                  <a:srgbClr val="92D050"/>
                </a:solidFill>
              </a:rPr>
              <a:t>3</a:t>
            </a:r>
            <a:r>
              <a:rPr lang="ru-RU" dirty="0"/>
              <a:t> x²- 4х -4;</a:t>
            </a:r>
          </a:p>
          <a:p>
            <a:endParaRPr lang="ru-RU" dirty="0" smtClean="0"/>
          </a:p>
          <a:p>
            <a:r>
              <a:rPr lang="ru-RU" dirty="0" smtClean="0"/>
              <a:t>3 </a:t>
            </a:r>
            <a:r>
              <a:rPr lang="ru-RU" dirty="0"/>
              <a:t>ряд        </a:t>
            </a:r>
            <a:r>
              <a:rPr lang="ru-RU" dirty="0">
                <a:solidFill>
                  <a:srgbClr val="92D050"/>
                </a:solidFill>
              </a:rPr>
              <a:t>3</a:t>
            </a:r>
            <a:r>
              <a:rPr lang="ru-RU" dirty="0"/>
              <a:t>(х-</a:t>
            </a:r>
            <a:r>
              <a:rPr lang="ru-RU" dirty="0">
                <a:solidFill>
                  <a:srgbClr val="FF0000"/>
                </a:solidFill>
              </a:rPr>
              <a:t>5/3</a:t>
            </a:r>
            <a:r>
              <a:rPr lang="ru-RU" dirty="0"/>
              <a:t>)(</a:t>
            </a:r>
            <a:r>
              <a:rPr lang="ru-RU" dirty="0" smtClean="0"/>
              <a:t>х-(</a:t>
            </a:r>
            <a:r>
              <a:rPr lang="ru-RU" dirty="0" smtClean="0">
                <a:solidFill>
                  <a:srgbClr val="FF0000"/>
                </a:solidFill>
              </a:rPr>
              <a:t>-1</a:t>
            </a:r>
            <a:r>
              <a:rPr lang="ru-RU" dirty="0" smtClean="0"/>
              <a:t>)) </a:t>
            </a:r>
            <a:r>
              <a:rPr lang="ru-RU" dirty="0"/>
              <a:t>= </a:t>
            </a:r>
            <a:r>
              <a:rPr lang="ru-RU" dirty="0">
                <a:solidFill>
                  <a:srgbClr val="92D050"/>
                </a:solidFill>
              </a:rPr>
              <a:t>3</a:t>
            </a:r>
            <a:r>
              <a:rPr lang="ru-RU" dirty="0"/>
              <a:t>x²- 2х -5. </a:t>
            </a:r>
          </a:p>
        </p:txBody>
      </p:sp>
      <p:sp>
        <p:nvSpPr>
          <p:cNvPr id="6" name="Круговая стрелка 5"/>
          <p:cNvSpPr/>
          <p:nvPr/>
        </p:nvSpPr>
        <p:spPr>
          <a:xfrm>
            <a:off x="3114260" y="3578087"/>
            <a:ext cx="2849217" cy="662609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руговая стрелка 6"/>
          <p:cNvSpPr/>
          <p:nvPr/>
        </p:nvSpPr>
        <p:spPr>
          <a:xfrm>
            <a:off x="3114260" y="2305878"/>
            <a:ext cx="2690191" cy="887896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Круговая стрелка 7"/>
          <p:cNvSpPr/>
          <p:nvPr/>
        </p:nvSpPr>
        <p:spPr>
          <a:xfrm>
            <a:off x="3021494" y="4545496"/>
            <a:ext cx="2782957" cy="702365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779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371600"/>
          </a:xfrm>
        </p:spPr>
        <p:txBody>
          <a:bodyPr/>
          <a:lstStyle/>
          <a:p>
            <a:pPr algn="ctr"/>
            <a:r>
              <a:rPr lang="ru-RU" sz="3200" dirty="0" smtClean="0"/>
              <a:t>Формула разложения на линейные множители квадратного трехчлена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marL="0" indent="0" algn="ctr">
              <a:buNone/>
            </a:pPr>
            <a:r>
              <a:rPr lang="ru-RU" sz="3600" dirty="0" smtClean="0"/>
              <a:t>ах² </a:t>
            </a:r>
            <a:r>
              <a:rPr lang="ru-RU" sz="3600" dirty="0"/>
              <a:t>+ </a:t>
            </a:r>
            <a:r>
              <a:rPr lang="ru-RU" sz="3600" dirty="0" err="1"/>
              <a:t>вх</a:t>
            </a:r>
            <a:r>
              <a:rPr lang="ru-RU" sz="3600" dirty="0"/>
              <a:t> + с = а(х - х₁)(х-х₂</a:t>
            </a:r>
            <a:r>
              <a:rPr lang="ru-RU" sz="3600" dirty="0" smtClean="0"/>
              <a:t>).</a:t>
            </a:r>
          </a:p>
          <a:p>
            <a:pPr marL="0" indent="0" algn="ctr">
              <a:buNone/>
            </a:pPr>
            <a:endParaRPr lang="ru-RU" sz="3600" dirty="0" smtClean="0"/>
          </a:p>
          <a:p>
            <a:pPr marL="0" indent="0" algn="ctr">
              <a:buNone/>
            </a:pPr>
            <a:r>
              <a:rPr lang="ru-RU" sz="3600" dirty="0" smtClean="0"/>
              <a:t>а – коэффициент при х², </a:t>
            </a:r>
          </a:p>
          <a:p>
            <a:pPr marL="0" indent="0" algn="ctr">
              <a:buNone/>
            </a:pPr>
            <a:r>
              <a:rPr lang="ru-RU" sz="3600" dirty="0" smtClean="0"/>
              <a:t>х</a:t>
            </a:r>
            <a:r>
              <a:rPr lang="ru-RU" sz="3600" dirty="0" smtClean="0">
                <a:latin typeface="Calibri"/>
              </a:rPr>
              <a:t>₁ и х₂ - корни.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78378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924</TotalTime>
  <Words>487</Words>
  <Application>Microsoft Office PowerPoint</Application>
  <PresentationFormat>Экран (4:3)</PresentationFormat>
  <Paragraphs>68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Капсулы</vt:lpstr>
      <vt:lpstr>Презентация PowerPoint</vt:lpstr>
      <vt:lpstr>19 ноября 1941 года по льду Ладожского озера на Большую землю из осажденного Ленинграда ушел санный обоз за мукой…</vt:lpstr>
      <vt:lpstr>Проверим равенства</vt:lpstr>
      <vt:lpstr>Разложение на линейные на множители квадратного трехчлена </vt:lpstr>
      <vt:lpstr>Стоит только показать, что какая-либо вещь невозможна, как найдется математик, который ее сделает.                                                                   </vt:lpstr>
      <vt:lpstr>Презентация PowerPoint</vt:lpstr>
      <vt:lpstr>x=(-b±√(b^2-4ac))/2a</vt:lpstr>
      <vt:lpstr>Презентация PowerPoint</vt:lpstr>
      <vt:lpstr>Формула разложения на линейные множители квадратного трехчлена</vt:lpstr>
      <vt:lpstr>Алгоритм </vt:lpstr>
      <vt:lpstr>Презентация PowerPoint</vt:lpstr>
      <vt:lpstr>Презентация PowerPoint</vt:lpstr>
      <vt:lpstr>Спасибо за  урок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Квадратное уравнение и его корни</dc:title>
  <dc:subject>Алгебра 8 класс</dc:subject>
  <dc:creator>www.mathvaz.ru</dc:creator>
  <cp:lastModifiedBy>Пользователь Windows</cp:lastModifiedBy>
  <cp:revision>36</cp:revision>
  <cp:lastPrinted>1601-01-01T00:00:00Z</cp:lastPrinted>
  <dcterms:created xsi:type="dcterms:W3CDTF">1601-01-01T00:00:00Z</dcterms:created>
  <dcterms:modified xsi:type="dcterms:W3CDTF">2021-11-18T12:18:35Z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