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232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9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0325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2895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314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562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292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24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106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64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899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97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03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3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91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2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B690E-C8B0-484A-8848-C16C66190D20}" type="datetimeFigureOut">
              <a:rPr lang="ru-RU" smtClean="0"/>
              <a:t>13.08.2023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C8D204-0BD3-4B1B-BFE5-437C660B85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58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4740" y="403413"/>
            <a:ext cx="8014447" cy="3603812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«УМК по русскому языку </a:t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Т.А.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Ладыженской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М.Т. Баранова, Л.А. 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Тростенцовой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 (издательство «Просвещение»)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реализации принципов ФГОС в образовательном процессе»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6683" y="4975412"/>
            <a:ext cx="63066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Сильнова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Лариса Сергеевна.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2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969" y="1174376"/>
            <a:ext cx="8596668" cy="368001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400" b="1" dirty="0" smtClean="0">
                <a:solidFill>
                  <a:srgbClr val="00B050"/>
                </a:solidFill>
              </a:rPr>
              <a:t>Благодарю за внимание!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86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094" y="376517"/>
            <a:ext cx="8996082" cy="61199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выборе УМК, соответствующего новому стандарту, следует учитывать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содержание новых учебников должно быть рассчитано в одинаковой мере и на сильного ученика, и на слабого, то есть оно должно быть дифференцированным,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содержание учебника должно быть ориентировано на развитие личности ребенка и носить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учебники должны способствовать развитию познавательного интереса у детей,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творческие способности, самостоятельность учащихся,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учебники могут использоваться во внеурочной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79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2354" y="618567"/>
            <a:ext cx="7382434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комплект (УМК) «Русский язык» (авторы: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Ладыженская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Т.А., Баранов М.Т.,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Тростенцова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Л.А. и др.) используется уже не одно десятилетие. </a:t>
            </a:r>
          </a:p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Обновленный учебник реализует идею интегрированного обучения языку и речи, предполагающего формирование лингвистической и коммуникативной компетенций, а также привлечение большого объема сведений культурологического характера. </a:t>
            </a:r>
          </a:p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Новое художественное оформление, усовершенствованный методический аппарат учебника способствуют оптимизации учебного процесса.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05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10988"/>
            <a:ext cx="8108575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Линия УМК под редакцией Т.А. </a:t>
            </a:r>
            <a:r>
              <a:rPr lang="ru-RU" sz="2800" b="1" i="0" dirty="0" err="1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Ладыженской</a:t>
            </a:r>
            <a:r>
              <a:rPr lang="ru-RU" sz="2800" b="1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М.Т. Баранова, Л.А. </a:t>
            </a:r>
            <a:r>
              <a:rPr lang="ru-RU" sz="2800" b="1" i="0" dirty="0" err="1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Тростенцовой</a:t>
            </a:r>
            <a:r>
              <a:rPr lang="ru-RU" sz="2800" b="1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др. (издательство «Просвещение»)</a:t>
            </a:r>
            <a:endParaRPr lang="ru-RU" sz="2800" b="0" i="0" dirty="0" smtClean="0">
              <a:solidFill>
                <a:srgbClr val="373A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u="sng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УМК:</a:t>
            </a:r>
            <a:endParaRPr lang="ru-RU" sz="2800" b="0" i="0" dirty="0" smtClean="0">
              <a:solidFill>
                <a:srgbClr val="373A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материалы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и проверочные работы по русскому языку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Тесты по русскому языку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373A3C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пособие</a:t>
            </a:r>
            <a:endParaRPr lang="ru-RU" sz="2800" b="0" i="0" dirty="0">
              <a:solidFill>
                <a:srgbClr val="373A3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2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V="1">
            <a:off x="4173130" y="3220108"/>
            <a:ext cx="45719" cy="101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с учетом современных требований к знаниям и умениям ученика, формируют научно-лингвистическое мировоззрение, развивают коммуникативные умения учащихся.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531" y="3139281"/>
            <a:ext cx="2371725" cy="19240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2767806"/>
            <a:ext cx="1714500" cy="2667000"/>
          </a:xfrm>
        </p:spPr>
      </p:pic>
    </p:spTree>
    <p:extLst>
      <p:ext uri="{BB962C8B-B14F-4D97-AF65-F5344CB8AC3E}">
        <p14:creationId xmlns:p14="http://schemas.microsoft.com/office/powerpoint/2010/main" val="24779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97541"/>
            <a:ext cx="8175812" cy="4339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 rtlCol="0">
            <a:spAutoFit/>
          </a:bodyPr>
          <a:lstStyle/>
          <a:p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УМК решает </a:t>
            </a:r>
            <a:r>
              <a:rPr lang="ru-RU" sz="36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общепредметные</a:t>
            </a:r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задачи. </a:t>
            </a:r>
          </a:p>
          <a:p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Общепредметными</a:t>
            </a:r>
            <a:r>
              <a:rPr lang="ru-RU" sz="2400" b="0" i="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задачами 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по русскому языку являются: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учащихся средствами данного предмета; развитие логического мышления школьников;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их умению самостоятельно пополнять знания по русскому языку;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общеучебных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 – работа с книгой, со справочной литературой, совершенствование навыков чтения и т.д.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07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8668373" cy="1878107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 направлен на интенсивное речевое и интеллектуальное развитие, создает условия и для реализации </a:t>
            </a:r>
            <a:r>
              <a:rPr lang="ru-RU" sz="2400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надпредметной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которую русский язык выполняет в системе школьного образования.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835" y="3039035"/>
            <a:ext cx="2433917" cy="3284714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850" y="3084036"/>
            <a:ext cx="1524000" cy="2034540"/>
          </a:xfrm>
        </p:spPr>
      </p:pic>
    </p:spTree>
    <p:extLst>
      <p:ext uri="{BB962C8B-B14F-4D97-AF65-F5344CB8AC3E}">
        <p14:creationId xmlns:p14="http://schemas.microsoft.com/office/powerpoint/2010/main" val="17802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305" y="430306"/>
            <a:ext cx="8471647" cy="4893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УМК направлен на совершенствование и развитие следующих</a:t>
            </a:r>
            <a:r>
              <a:rPr lang="ru-RU" sz="2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u="sng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общеучебных</a:t>
            </a:r>
            <a:r>
              <a:rPr lang="ru-RU" sz="2400" b="1" i="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0" i="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(владение всеми видами речевой деятельности и основами культуры устной и письменной речи, базовыми умениями и навыками использования языка в жизненно важных для учащихся сферах и ситуациях общения), </a:t>
            </a:r>
            <a:r>
              <a:rPr lang="ru-RU" sz="2400" b="0" i="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(сравнение и сопоставление, соотнесение, синтез, обобщение, абстрагирование, оценивание и классификация), </a:t>
            </a:r>
            <a:r>
              <a:rPr lang="ru-RU" sz="2400" b="0" i="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(умение осуществлять библиографический поиск, извлекать информацию из различных источников, умение работать с текстом), </a:t>
            </a:r>
            <a:r>
              <a:rPr lang="ru-RU" sz="2400" b="0" i="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(умение формулировать цель деятельности, планировать ее, осуществлять самоконтроль, самооценку, </a:t>
            </a:r>
            <a:r>
              <a:rPr lang="ru-RU" sz="2400" b="0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самокоррекцию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76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2353" y="497541"/>
            <a:ext cx="7705165" cy="526297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обучения представлены 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Требованиях к уровню подготовки учащихся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содержат следующие компоненты: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знать/понимать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перечень необходимых для усвоения каждым учащимся знаний;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перечень конкретных умений и навыков по русскому языку, основных видов речевой деятельности;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группа знаний и умений, востребованных в практической деятельности ученика и его повседневной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15055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308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Times New Roman</vt:lpstr>
      <vt:lpstr>Trebuchet MS</vt:lpstr>
      <vt:lpstr>Wingdings</vt:lpstr>
      <vt:lpstr>Wingdings 3</vt:lpstr>
      <vt:lpstr>Грань</vt:lpstr>
      <vt:lpstr>«УМК по русскому языку  Т.А. Ладыженской, М.Т. Баранова, Л.А. Тростенцовой и др. (издательство «Просвещение») как средство реализации принципов ФГОС в образовательном процессе»</vt:lpstr>
      <vt:lpstr>Презентация PowerPoint</vt:lpstr>
      <vt:lpstr>Презентация PowerPoint</vt:lpstr>
      <vt:lpstr>Презентация PowerPoint</vt:lpstr>
      <vt:lpstr>Учебники созданы с учетом современных требований к знаниям и умениям ученика, формируют научно-лингвистическое мировоззрение, развивают коммуникативные умения учащихся.</vt:lpstr>
      <vt:lpstr>Презентация PowerPoint</vt:lpstr>
      <vt:lpstr>Курс направлен на интенсивное речевое и интеллектуальное развитие, создает условия и для реализации надпредметной функции, которую русский язык выполняет в системе школьного образования. </vt:lpstr>
      <vt:lpstr>Презентация PowerPoint</vt:lpstr>
      <vt:lpstr>Презентация PowerPoint</vt:lpstr>
      <vt:lpstr>  Благодарю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«УМК по русскому языку  Т.А. Ладыженской  как средство реализации принципов ФГОС  в образовательном процессе»</dc:title>
  <dc:creator>HP Envy 4</dc:creator>
  <cp:lastModifiedBy>HP Envy 4</cp:lastModifiedBy>
  <cp:revision>15</cp:revision>
  <dcterms:created xsi:type="dcterms:W3CDTF">2022-08-28T18:44:28Z</dcterms:created>
  <dcterms:modified xsi:type="dcterms:W3CDTF">2023-08-13T16:34:56Z</dcterms:modified>
</cp:coreProperties>
</file>