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77" r:id="rId5"/>
    <p:sldId id="267" r:id="rId6"/>
    <p:sldId id="279" r:id="rId7"/>
    <p:sldId id="280" r:id="rId8"/>
    <p:sldId id="260" r:id="rId9"/>
    <p:sldId id="259" r:id="rId10"/>
    <p:sldId id="281" r:id="rId11"/>
    <p:sldId id="282" r:id="rId12"/>
    <p:sldId id="286" r:id="rId13"/>
    <p:sldId id="285" r:id="rId14"/>
    <p:sldId id="284" r:id="rId15"/>
    <p:sldId id="283" r:id="rId16"/>
    <p:sldId id="290" r:id="rId17"/>
    <p:sldId id="288" r:id="rId18"/>
    <p:sldId id="287" r:id="rId19"/>
    <p:sldId id="289" r:id="rId20"/>
    <p:sldId id="265" r:id="rId21"/>
    <p:sldId id="278" r:id="rId22"/>
    <p:sldId id="263" r:id="rId23"/>
    <p:sldId id="264" r:id="rId24"/>
    <p:sldId id="275" r:id="rId25"/>
    <p:sldId id="274" r:id="rId26"/>
    <p:sldId id="270" r:id="rId27"/>
    <p:sldId id="276" r:id="rId28"/>
    <p:sldId id="271" r:id="rId29"/>
    <p:sldId id="266" r:id="rId30"/>
    <p:sldId id="291" r:id="rId31"/>
    <p:sldId id="292" r:id="rId32"/>
    <p:sldId id="269" r:id="rId33"/>
    <p:sldId id="27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00"/>
    <a:srgbClr val="008000"/>
    <a:srgbClr val="006600"/>
    <a:srgbClr val="FF33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500" autoAdjust="0"/>
    <p:restoredTop sz="94660"/>
  </p:normalViewPr>
  <p:slideViewPr>
    <p:cSldViewPr>
      <p:cViewPr varScale="1">
        <p:scale>
          <a:sx n="81" d="100"/>
          <a:sy n="81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857760"/>
            <a:ext cx="78774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9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toys</a:t>
            </a:r>
            <a:r>
              <a:rPr lang="ru-RU" sz="9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нна\Desktop\Неделя игры и игрушек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3504" y="0"/>
            <a:ext cx="4170193" cy="3800682"/>
          </a:xfrm>
          <a:prstGeom prst="rect">
            <a:avLst/>
          </a:prstGeom>
          <a:noFill/>
        </p:spPr>
      </p:pic>
      <p:pic>
        <p:nvPicPr>
          <p:cNvPr id="2051" name="Picture 3" descr="C:\Users\Анна\Desktop\product-342130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1536" y="0"/>
            <a:ext cx="4857784" cy="4857784"/>
          </a:xfrm>
          <a:prstGeom prst="rect">
            <a:avLst/>
          </a:prstGeom>
          <a:noFill/>
        </p:spPr>
      </p:pic>
      <p:pic>
        <p:nvPicPr>
          <p:cNvPr id="2052" name="Picture 4" descr="C:\Users\Анна\Desktop\15261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1928802"/>
            <a:ext cx="3084069" cy="3214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950" y="458788"/>
            <a:ext cx="3379788" cy="306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429256" y="1571612"/>
            <a:ext cx="25923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a blouse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100" y="3760788"/>
            <a:ext cx="36576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072198" y="4214818"/>
            <a:ext cx="19479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a skirt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357166"/>
            <a:ext cx="82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 5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285728"/>
            <a:ext cx="151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Назови слово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625" y="614363"/>
            <a:ext cx="306070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57290" y="1000108"/>
            <a:ext cx="298748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a uniform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14400" y="2420938"/>
            <a:ext cx="3279775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857884" y="4357694"/>
            <a:ext cx="18165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boots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Desktop\part-of-body_61878-296 — копия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857232"/>
            <a:ext cx="1666875" cy="1666875"/>
          </a:xfrm>
          <a:prstGeom prst="rect">
            <a:avLst/>
          </a:prstGeom>
          <a:noFill/>
        </p:spPr>
      </p:pic>
      <p:pic>
        <p:nvPicPr>
          <p:cNvPr id="1027" name="Picture 3" descr="C:\Users\Анна\Desktop\part-of-body_61878-296 — копия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000504"/>
            <a:ext cx="1933575" cy="19431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85852" y="1643050"/>
            <a:ext cx="22076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a  nose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80" y="4214818"/>
            <a:ext cx="26019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a mouth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142984"/>
            <a:ext cx="25426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a</a:t>
            </a:r>
            <a:r>
              <a:rPr lang="en-US" sz="5400" dirty="0" smtClean="0">
                <a:solidFill>
                  <a:srgbClr val="0070C0"/>
                </a:solidFill>
              </a:rPr>
              <a:t> </a:t>
            </a:r>
            <a:r>
              <a:rPr lang="en-US" sz="5400" b="1" dirty="0" smtClean="0">
                <a:solidFill>
                  <a:srgbClr val="0070C0"/>
                </a:solidFill>
              </a:rPr>
              <a:t>T-shirt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56150" y="692150"/>
            <a:ext cx="3311525" cy="310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357563"/>
            <a:ext cx="316071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072198" y="4786322"/>
            <a:ext cx="19672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shorts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908050"/>
            <a:ext cx="3402013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072198" y="1714488"/>
            <a:ext cx="19880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a shirt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24388" y="3724275"/>
            <a:ext cx="3487737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43174" y="4714884"/>
            <a:ext cx="16979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jeans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1285860"/>
            <a:ext cx="18277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shoes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7238" y="882650"/>
            <a:ext cx="38290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3265488"/>
            <a:ext cx="4064000" cy="304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58016" y="4572008"/>
            <a:ext cx="16305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a hat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на\Desktop\part-of-body_61878-296 —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357298"/>
            <a:ext cx="1857375" cy="1857375"/>
          </a:xfrm>
          <a:prstGeom prst="rect">
            <a:avLst/>
          </a:prstGeom>
          <a:noFill/>
        </p:spPr>
      </p:pic>
      <p:pic>
        <p:nvPicPr>
          <p:cNvPr id="2051" name="Picture 3" descr="C:\Users\Анна\Desktop\model_applikaciju_vnutrenee_stroenie-tela-cheloveka-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929066"/>
            <a:ext cx="2885178" cy="192881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57356" y="1571612"/>
            <a:ext cx="17199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teeth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12" y="4572008"/>
            <a:ext cx="13147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hair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00113" y="615950"/>
            <a:ext cx="2792412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286380" y="1428736"/>
            <a:ext cx="29758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a sweater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4286256"/>
            <a:ext cx="25449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trousers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7563" y="3122613"/>
            <a:ext cx="366712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428736"/>
            <a:ext cx="21934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a dress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638175"/>
            <a:ext cx="3416300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9575" y="2987675"/>
            <a:ext cx="3089275" cy="309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86380" y="4714884"/>
            <a:ext cx="373409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a warm coat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нна\Desktop\part-of-body_61878-296 — копия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14752"/>
            <a:ext cx="1943100" cy="19431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0166" y="1643050"/>
            <a:ext cx="14705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eyes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72132" y="4429132"/>
            <a:ext cx="13880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ears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7" name="Picture 2" descr="C:\Users\Анна\Desktop\part-of-body_61878-296 — копия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142984"/>
            <a:ext cx="2209800" cy="2200275"/>
          </a:xfrm>
          <a:prstGeom prst="rect">
            <a:avLst/>
          </a:prstGeom>
          <a:noFill/>
        </p:spPr>
      </p:pic>
      <p:pic>
        <p:nvPicPr>
          <p:cNvPr id="8" name="Picture 2" descr="C:\Users\Анна\Desktop\part-of-body_61878-296 — копия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142984"/>
            <a:ext cx="2209800" cy="2200275"/>
          </a:xfrm>
          <a:prstGeom prst="rect">
            <a:avLst/>
          </a:prstGeom>
          <a:noFill/>
        </p:spPr>
      </p:pic>
      <p:pic>
        <p:nvPicPr>
          <p:cNvPr id="9" name="Picture 3" descr="C:\Users\Анна\Desktop\part-of-body_61878-296 — копия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786190"/>
            <a:ext cx="1943100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Desktop\0_904b8_77c92b17_ori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85784" y="3071810"/>
            <a:ext cx="4227699" cy="3286148"/>
          </a:xfrm>
          <a:prstGeom prst="rect">
            <a:avLst/>
          </a:prstGeom>
          <a:noFill/>
        </p:spPr>
      </p:pic>
      <p:pic>
        <p:nvPicPr>
          <p:cNvPr id="1027" name="Picture 3" descr="C:\Users\Анна\Desktop\crop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71934" y="2143116"/>
            <a:ext cx="5438771" cy="45912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357298"/>
            <a:ext cx="31838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accent6">
                    <a:lumMod val="50000"/>
                  </a:schemeClr>
                </a:solidFill>
              </a:rPr>
              <a:t>Cubes  </a:t>
            </a:r>
            <a:endParaRPr lang="ru-RU" sz="8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40" y="571480"/>
            <a:ext cx="56239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rgbClr val="FF0066"/>
                </a:solidFill>
              </a:rPr>
              <a:t>Teddy  bears </a:t>
            </a:r>
            <a:endParaRPr lang="ru-RU" sz="80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285860"/>
            <a:ext cx="1094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Let’s  sing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1538" y="857232"/>
            <a:ext cx="87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  6</a:t>
            </a:r>
            <a:endParaRPr lang="ru-RU" dirty="0"/>
          </a:p>
        </p:txBody>
      </p:sp>
      <p:pic>
        <p:nvPicPr>
          <p:cNvPr id="3076" name="Picture 4" descr="C:\Users\Анна\Desktop\дети-скача-на-луг-1124519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28" y="285728"/>
            <a:ext cx="3687411" cy="2455874"/>
          </a:xfrm>
          <a:prstGeom prst="rect">
            <a:avLst/>
          </a:prstGeom>
          <a:noFill/>
        </p:spPr>
      </p:pic>
      <p:pic>
        <p:nvPicPr>
          <p:cNvPr id="3077" name="Picture 5" descr="C:\Users\Анна\Desktop\jumping-kids-kidak-almer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928934"/>
            <a:ext cx="8601098" cy="4100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1714488"/>
            <a:ext cx="300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643050"/>
            <a:ext cx="2066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nose    my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40" y="1643050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hat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48" y="1643050"/>
            <a:ext cx="620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2786058"/>
            <a:ext cx="5851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  dress    a  blouse      a T-shirt</a:t>
            </a:r>
            <a:endParaRPr lang="ru-RU" sz="36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00892" y="2786058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shoes</a:t>
            </a:r>
            <a:endParaRPr lang="ru-RU" sz="36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4000504"/>
            <a:ext cx="2890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legs     body    </a:t>
            </a:r>
            <a:endParaRPr lang="ru-RU" sz="36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86380" y="4000504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head</a:t>
            </a:r>
            <a:endParaRPr lang="ru-RU" sz="36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306" y="4000504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boots</a:t>
            </a:r>
            <a:endParaRPr lang="ru-RU" sz="36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08" y="5214950"/>
            <a:ext cx="4075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coat    shorts    jeans </a:t>
            </a:r>
            <a:endParaRPr lang="ru-RU" sz="3600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24" y="5214950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teeth</a:t>
            </a:r>
            <a:endParaRPr lang="ru-RU" sz="3600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0100" y="428604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   7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000364" y="357166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Найди лишнее слово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Desktop\png-transparent-boy-walking-while-holding-bag-illustration-student-school-school-boy-tshirt-child-cl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643314"/>
            <a:ext cx="3000707" cy="3003968"/>
          </a:xfrm>
          <a:prstGeom prst="rect">
            <a:avLst/>
          </a:prstGeom>
          <a:noFill/>
        </p:spPr>
      </p:pic>
      <p:pic>
        <p:nvPicPr>
          <p:cNvPr id="1027" name="Picture 3" descr="C:\Users\Анна\Desktop\creature-clipart-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929066"/>
            <a:ext cx="3228981" cy="27342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57554" y="4643446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toy </a:t>
            </a:r>
            <a:endParaRPr lang="ru-RU" sz="36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4857760"/>
            <a:ext cx="829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endParaRPr lang="ru-RU" sz="36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6000768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hands</a:t>
            </a:r>
            <a:endParaRPr lang="ru-RU" sz="36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3570" y="5500702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teeth</a:t>
            </a:r>
            <a:endParaRPr lang="ru-RU" sz="36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6" y="5357826"/>
            <a:ext cx="774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endParaRPr lang="ru-RU" sz="36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7950" y="4857760"/>
            <a:ext cx="1073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endParaRPr lang="ru-RU" sz="36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3372" y="5357826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eyes</a:t>
            </a:r>
            <a:endParaRPr lang="ru-RU" sz="36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488" y="6000768"/>
            <a:ext cx="1287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shorts</a:t>
            </a:r>
            <a:endParaRPr lang="ru-RU" sz="36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3570" y="3929066"/>
            <a:ext cx="1718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a T-shirt</a:t>
            </a:r>
            <a:endParaRPr lang="ru-RU" sz="36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00496" y="3929066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boots</a:t>
            </a:r>
            <a:endParaRPr lang="ru-RU" sz="36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5786" y="1357298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is a …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5786" y="1928802"/>
            <a:ext cx="3070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… got 4 legs.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4348" y="2643182"/>
            <a:ext cx="2826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has got 5 …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4348" y="3286124"/>
            <a:ext cx="3040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 has got 11 …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86314" y="1142984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… a </a:t>
            </a:r>
            <a:r>
              <a:rPr lang="en-US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puple</a:t>
            </a:r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00562" y="1857364"/>
            <a:ext cx="3518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   …   got 2 legs.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00" y="250030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have got 2 …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29058" y="3214686"/>
            <a:ext cx="4698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wear    … ,   …,   …   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57224" y="428604"/>
            <a:ext cx="87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  8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285984" y="357166"/>
            <a:ext cx="500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Опиши игрушку и помоги мальчику описать себя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1665 -0.4969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-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4.07407E-6 L -0.42292 -0.4442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" y="-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40741E-7 L -0.12986 -0.4018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07407E-6 L -0.28663 -0.3386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-1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40741E-7 L 0.23177 -0.6222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" y="-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07407E-6 L -0.15955 -0.44421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0.22274 -0.50602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-2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9259E-6 L -0.06944 -0.0884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0.40851 -0.3905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" y="-1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0.43871 -0.09885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-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3" grpId="0"/>
      <p:bldP spid="24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142980"/>
          <a:ext cx="6929483" cy="5467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953"/>
                <a:gridCol w="629953"/>
                <a:gridCol w="629953"/>
                <a:gridCol w="629953"/>
                <a:gridCol w="629953"/>
                <a:gridCol w="629953"/>
                <a:gridCol w="629953"/>
                <a:gridCol w="629953"/>
                <a:gridCol w="629953"/>
                <a:gridCol w="629953"/>
                <a:gridCol w="629953"/>
              </a:tblGrid>
              <a:tr h="683382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338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338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338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338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338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338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3382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00958" y="1000108"/>
          <a:ext cx="1333488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488"/>
              </a:tblGrid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туфли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пальто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ботинки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шляпа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блузка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шорты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юбка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брюки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джинсы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рот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волосы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ноги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платье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свитер</a:t>
                      </a:r>
                      <a:endParaRPr lang="ru-RU" dirty="0"/>
                    </a:p>
                  </a:txBody>
                  <a:tcPr/>
                </a:tc>
              </a:tr>
              <a:tr h="361315">
                <a:tc>
                  <a:txBody>
                    <a:bodyPr/>
                    <a:lstStyle/>
                    <a:p>
                      <a:r>
                        <a:rPr lang="ru-RU" dirty="0" smtClean="0"/>
                        <a:t>тело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472" y="357166"/>
            <a:ext cx="824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 9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00298" y="357166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Найди слова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we have a picnic, I put on …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Содержимое 3" descr="maevka-770x5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28713" y="1143000"/>
            <a:ext cx="7410450" cy="5105400"/>
          </a:xfrm>
        </p:spPr>
      </p:pic>
      <p:sp>
        <p:nvSpPr>
          <p:cNvPr id="4" name="TextBox 3"/>
          <p:cNvSpPr txBox="1"/>
          <p:nvPr/>
        </p:nvSpPr>
        <p:spPr>
          <a:xfrm>
            <a:off x="1000100" y="214290"/>
            <a:ext cx="994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  10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29058" y="285728"/>
            <a:ext cx="238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Закончи предложения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I go to </a:t>
            </a:r>
            <a:r>
              <a:rPr lang="en-US" dirty="0" err="1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school,I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put on …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35100" y="1738313"/>
            <a:ext cx="7499350" cy="4219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I go for a walk, I put on … 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Содержимое 3" descr="elements_image_58264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357313"/>
            <a:ext cx="7499350" cy="4786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On my birthday I put on …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Содержимое 3" descr="24353_533d596fa63aa_midd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03525" y="1504950"/>
            <a:ext cx="4762500" cy="4686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428736"/>
            <a:ext cx="168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Let’s have a rest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714356"/>
            <a:ext cx="994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  11</a:t>
            </a:r>
            <a:endParaRPr lang="ru-RU" dirty="0"/>
          </a:p>
        </p:txBody>
      </p:sp>
      <p:pic>
        <p:nvPicPr>
          <p:cNvPr id="4098" name="Picture 2" descr="C:\Users\Анна\Desktop\happy-kids-jumping-vecto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0" y="-142900"/>
            <a:ext cx="5319717" cy="5335724"/>
          </a:xfrm>
          <a:prstGeom prst="rect">
            <a:avLst/>
          </a:prstGeom>
          <a:noFill/>
        </p:spPr>
      </p:pic>
      <p:pic>
        <p:nvPicPr>
          <p:cNvPr id="4099" name="Picture 3" descr="C:\Users\Анна\Desktop\295-2957239_child-illustration-jump-transprent-kids-cartoon-png-clipar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28660" y="3643314"/>
            <a:ext cx="7996261" cy="3605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889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12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14612" y="428604"/>
            <a:ext cx="146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Опиши куклу</a:t>
            </a:r>
            <a:endParaRPr lang="ru-RU" dirty="0"/>
          </a:p>
        </p:txBody>
      </p:sp>
      <p:pic>
        <p:nvPicPr>
          <p:cNvPr id="1028" name="Picture 4" descr="C:\Users\Анна\Desktop\a153fb2a84249d8becc2c28070a826e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86578" y="285728"/>
            <a:ext cx="3071834" cy="3071834"/>
          </a:xfrm>
          <a:prstGeom prst="rect">
            <a:avLst/>
          </a:prstGeom>
          <a:noFill/>
        </p:spPr>
      </p:pic>
      <p:pic>
        <p:nvPicPr>
          <p:cNvPr id="1029" name="Picture 5" descr="C:\Users\Анна\Pictures\раскраски\5c9c09dd98f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480" y="2839612"/>
            <a:ext cx="5357850" cy="4018388"/>
          </a:xfrm>
          <a:prstGeom prst="rect">
            <a:avLst/>
          </a:prstGeom>
          <a:noFill/>
        </p:spPr>
      </p:pic>
      <p:pic>
        <p:nvPicPr>
          <p:cNvPr id="1030" name="Picture 6" descr="C:\Users\Анна\Desktop\WPqEXUkIBh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357298"/>
            <a:ext cx="2299816" cy="3448040"/>
          </a:xfrm>
          <a:prstGeom prst="rect">
            <a:avLst/>
          </a:prstGeom>
          <a:noFill/>
        </p:spPr>
      </p:pic>
      <p:pic>
        <p:nvPicPr>
          <p:cNvPr id="1031" name="Picture 7" descr="C:\Users\Анна\Desktop\dcd7100c306af4108443466ed7vy--kukly-i-igrushki-odezhda-dlya-kukol-paola-rejn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25810" y="3500414"/>
            <a:ext cx="251819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на\Desktop\об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76500"/>
            <a:ext cx="2428875" cy="4381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1000108"/>
            <a:ext cx="6165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6600"/>
                </a:solidFill>
              </a:rPr>
              <a:t>B</a:t>
            </a:r>
            <a:r>
              <a:rPr lang="ru-RU" sz="2800" dirty="0" err="1" smtClean="0">
                <a:solidFill>
                  <a:srgbClr val="006600"/>
                </a:solidFill>
              </a:rPr>
              <a:t>спомним</a:t>
            </a:r>
            <a:r>
              <a:rPr lang="ru-RU" sz="2800" dirty="0" smtClean="0">
                <a:solidFill>
                  <a:srgbClr val="006600"/>
                </a:solidFill>
              </a:rPr>
              <a:t> нашу английскую обезьянку</a:t>
            </a:r>
            <a:endParaRPr lang="ru-RU" sz="2800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1500174"/>
            <a:ext cx="183576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</a:rPr>
              <a:t>[</a:t>
            </a:r>
            <a:r>
              <a:rPr lang="en-US" sz="9600" dirty="0" err="1" smtClean="0">
                <a:solidFill>
                  <a:srgbClr val="006600"/>
                </a:solidFill>
              </a:rPr>
              <a:t>ei</a:t>
            </a:r>
            <a:r>
              <a:rPr lang="en-US" sz="9600" dirty="0" smtClean="0">
                <a:solidFill>
                  <a:srgbClr val="006600"/>
                </a:solidFill>
              </a:rPr>
              <a:t>]</a:t>
            </a:r>
            <a:endParaRPr lang="ru-RU" sz="9600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1928802"/>
            <a:ext cx="1588897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6600"/>
                </a:solidFill>
              </a:rPr>
              <a:t>[ɒ]</a:t>
            </a:r>
            <a:endParaRPr lang="ru-RU" sz="9600" dirty="0" smtClean="0">
              <a:solidFill>
                <a:srgbClr val="006600"/>
              </a:solidFill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2714620"/>
            <a:ext cx="158889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 smtClean="0">
                <a:solidFill>
                  <a:srgbClr val="006600"/>
                </a:solidFill>
              </a:rPr>
              <a:t>[</a:t>
            </a:r>
            <a:r>
              <a:rPr lang="hy-AM" sz="9600" dirty="0" smtClean="0">
                <a:solidFill>
                  <a:srgbClr val="006600"/>
                </a:solidFill>
              </a:rPr>
              <a:t>ց</a:t>
            </a:r>
            <a:r>
              <a:rPr lang="en-US" sz="9600" dirty="0" smtClean="0">
                <a:solidFill>
                  <a:srgbClr val="006600"/>
                </a:solidFill>
              </a:rPr>
              <a:t>]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3143248"/>
            <a:ext cx="177965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</a:rPr>
              <a:t>[k] </a:t>
            </a:r>
            <a:endParaRPr lang="ru-RU" sz="9600" dirty="0">
              <a:solidFill>
                <a:srgbClr val="0066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3786190"/>
            <a:ext cx="179247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</a:rPr>
              <a:t>[ɔ</a:t>
            </a:r>
            <a:r>
              <a:rPr lang="ru-RU" sz="9600" dirty="0" smtClean="0">
                <a:solidFill>
                  <a:srgbClr val="006600"/>
                </a:solidFill>
              </a:rPr>
              <a:t>:</a:t>
            </a:r>
            <a:r>
              <a:rPr lang="en-US" sz="9600" dirty="0" smtClean="0">
                <a:solidFill>
                  <a:srgbClr val="006600"/>
                </a:solidFill>
              </a:rPr>
              <a:t>]</a:t>
            </a:r>
            <a:endParaRPr lang="ru-RU" sz="9600" dirty="0">
              <a:solidFill>
                <a:srgbClr val="0066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428604"/>
            <a:ext cx="772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1285860"/>
            <a:ext cx="2090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</a:rPr>
              <a:t>It is a doll.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2428868"/>
            <a:ext cx="4394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</a:rPr>
              <a:t>It has got   …..    …..     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3500438"/>
            <a:ext cx="4889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</a:rPr>
              <a:t>Its   …..    is/ are  ……    .   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4786322"/>
            <a:ext cx="5299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</a:rPr>
              <a:t>It wears     …. ,  ….  ,  ……     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00042"/>
            <a:ext cx="889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13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00298" y="714356"/>
            <a:ext cx="4263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Послушай и запиши пропущенные слова.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1500174"/>
            <a:ext cx="781810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   have   got  a mother.   Her  name  is   Helen . 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She  has  got  a  small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______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  Her   ________  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are    green.   Her   _______    is   blond.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Her 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clothes   are    ________  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and    __________.    She   doesn’t   like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_________   .    When  goes  for   a   walk, 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she  puts  on  __________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and   a   ________   . 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   like   walking   with    my   mum.  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   love   my  mother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750" y="620713"/>
          <a:ext cx="8208964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576068"/>
                <a:gridCol w="2232262"/>
                <a:gridCol w="3348393"/>
                <a:gridCol w="2052241"/>
              </a:tblGrid>
              <a:tr h="10969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He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She 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is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is</a:t>
                      </a:r>
                      <a:r>
                        <a:rPr lang="en-US" sz="36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not</a:t>
                      </a: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tall.  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short.               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1773238"/>
          <a:ext cx="8208964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578942"/>
                <a:gridCol w="1221270"/>
                <a:gridCol w="2554109"/>
                <a:gridCol w="2212165"/>
                <a:gridCol w="1642478"/>
              </a:tblGrid>
              <a:tr h="10969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He  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She                                                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has got          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 big</a:t>
                      </a: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 </a:t>
                      </a: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small                  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 nose</a:t>
                      </a: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750" y="2924175"/>
          <a:ext cx="8208962" cy="1790709"/>
        </p:xfrm>
        <a:graphic>
          <a:graphicData uri="http://schemas.openxmlformats.org/drawingml/2006/table">
            <a:tbl>
              <a:tblPr firstRow="1" firstCol="1" bandRow="1"/>
              <a:tblGrid>
                <a:gridCol w="576067"/>
                <a:gridCol w="1224143"/>
                <a:gridCol w="1257543"/>
                <a:gridCol w="735146"/>
                <a:gridCol w="1382359"/>
                <a:gridCol w="1122738"/>
                <a:gridCol w="1910966"/>
              </a:tblGrid>
              <a:tr h="17907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     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His  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Her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hair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is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blond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brown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black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and</a:t>
                      </a:r>
                      <a:endParaRPr lang="ru-RU" sz="3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short. 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long.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750" y="4760613"/>
          <a:ext cx="8208963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576068"/>
                <a:gridCol w="1241604"/>
                <a:gridCol w="1071570"/>
                <a:gridCol w="785818"/>
                <a:gridCol w="4533903"/>
              </a:tblGrid>
              <a:tr h="1000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4.       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His   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Her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eyes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are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blue.</a:t>
                      </a:r>
                      <a:r>
                        <a:rPr lang="en-US" sz="3600" b="1" baseline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6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…</a:t>
                      </a: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brown</a:t>
                      </a: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green</a:t>
                      </a: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3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…grey</a:t>
                      </a:r>
                      <a:r>
                        <a:rPr lang="en-US" sz="3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3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3004" name="Прямоугольник 1"/>
          <p:cNvSpPr>
            <a:spLocks noChangeArrowheads="1"/>
          </p:cNvSpPr>
          <p:nvPr/>
        </p:nvSpPr>
        <p:spPr bwMode="auto">
          <a:xfrm>
            <a:off x="5000628" y="142852"/>
            <a:ext cx="26463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Опиши одноклассника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6000768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5. </a:t>
            </a:r>
            <a:r>
              <a:rPr lang="en-US" sz="3600" b="1" dirty="0" err="1" smtClean="0"/>
              <a:t>He/She</a:t>
            </a:r>
            <a:r>
              <a:rPr lang="en-US" sz="3600" b="1" dirty="0" smtClean="0"/>
              <a:t>    </a:t>
            </a:r>
            <a:r>
              <a:rPr lang="en-US" sz="3600" b="1" dirty="0" err="1" smtClean="0"/>
              <a:t>weas</a:t>
            </a:r>
            <a:r>
              <a:rPr lang="en-US" sz="3600" b="1" smtClean="0"/>
              <a:t>    …   ,  …   ,   …   </a:t>
            </a:r>
            <a:r>
              <a:rPr lang="en-US" sz="3600" b="1" dirty="0" smtClean="0"/>
              <a:t>. 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214290"/>
            <a:ext cx="994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  14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285984" y="142852"/>
            <a:ext cx="966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Резерв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4143380"/>
            <a:ext cx="7219028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0" dirty="0" smtClean="0">
                <a:solidFill>
                  <a:srgbClr val="FFFF00"/>
                </a:solidFill>
              </a:rPr>
              <a:t>Good bye!</a:t>
            </a:r>
            <a:endParaRPr lang="ru-RU" sz="130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Анна\Desktop\0082-082-Do-vstrech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72528" cy="4214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5000636"/>
            <a:ext cx="152157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</a:rPr>
              <a:t>[ʧ]</a:t>
            </a:r>
            <a:endParaRPr lang="ru-RU" sz="96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57554" y="3357562"/>
            <a:ext cx="158889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</a:rPr>
              <a:t>[d]</a:t>
            </a:r>
            <a:endParaRPr lang="ru-RU" sz="9600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3429000"/>
            <a:ext cx="135325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</a:rPr>
              <a:t>[t]</a:t>
            </a:r>
            <a:endParaRPr lang="ru-RU" sz="9600" dirty="0">
              <a:solidFill>
                <a:srgbClr val="0066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5072074"/>
            <a:ext cx="158889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</a:rPr>
              <a:t>[n]</a:t>
            </a:r>
            <a:endParaRPr lang="ru-RU" sz="9600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15206" y="5000636"/>
            <a:ext cx="158889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</a:rPr>
              <a:t>[ŋ]</a:t>
            </a:r>
            <a:endParaRPr lang="ru-RU" sz="9600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72264" y="3429000"/>
            <a:ext cx="22140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</a:rPr>
              <a:t>[</a:t>
            </a:r>
            <a:r>
              <a:rPr lang="en-US" sz="9600" dirty="0" err="1" smtClean="0">
                <a:solidFill>
                  <a:srgbClr val="006600"/>
                </a:solidFill>
              </a:rPr>
              <a:t>ju</a:t>
            </a:r>
            <a:r>
              <a:rPr lang="ru-RU" sz="9600" dirty="0" smtClean="0">
                <a:solidFill>
                  <a:srgbClr val="006600"/>
                </a:solidFill>
              </a:rPr>
              <a:t>:</a:t>
            </a:r>
            <a:r>
              <a:rPr lang="en-US" sz="9600" dirty="0" smtClean="0">
                <a:solidFill>
                  <a:srgbClr val="006600"/>
                </a:solidFill>
              </a:rPr>
              <a:t>]</a:t>
            </a:r>
            <a:endParaRPr lang="ru-RU" sz="9600" dirty="0">
              <a:solidFill>
                <a:srgbClr val="006600"/>
              </a:solidFill>
            </a:endParaRPr>
          </a:p>
        </p:txBody>
      </p:sp>
      <p:pic>
        <p:nvPicPr>
          <p:cNvPr id="1026" name="Picture 2" descr="C:\Users\Анна\Desktop\об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937993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7686" y="1428736"/>
            <a:ext cx="216597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</a:rPr>
              <a:t>[</a:t>
            </a:r>
            <a:r>
              <a:rPr lang="en-US" sz="9600" dirty="0" err="1" smtClean="0">
                <a:solidFill>
                  <a:srgbClr val="006600"/>
                </a:solidFill>
              </a:rPr>
              <a:t>eə</a:t>
            </a:r>
            <a:r>
              <a:rPr lang="en-US" sz="9600" dirty="0" smtClean="0">
                <a:solidFill>
                  <a:srgbClr val="006600"/>
                </a:solidFill>
              </a:rPr>
              <a:t>]</a:t>
            </a:r>
            <a:endParaRPr lang="ru-RU" sz="9600" dirty="0">
              <a:solidFill>
                <a:srgbClr val="0066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57752" y="3286124"/>
            <a:ext cx="122341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dirty="0" smtClean="0">
                <a:solidFill>
                  <a:srgbClr val="006600"/>
                </a:solidFill>
              </a:rPr>
              <a:t>[l]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4714884"/>
            <a:ext cx="18838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</a:rPr>
              <a:t>[ə:]</a:t>
            </a:r>
            <a:endParaRPr lang="ru-RU" sz="9600" dirty="0">
              <a:solidFill>
                <a:srgbClr val="0066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4786322"/>
            <a:ext cx="174438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</a:rPr>
              <a:t>[</a:t>
            </a:r>
            <a:r>
              <a:rPr lang="en-US" sz="9600" dirty="0" err="1" smtClean="0">
                <a:solidFill>
                  <a:srgbClr val="006600"/>
                </a:solidFill>
              </a:rPr>
              <a:t>ɔi</a:t>
            </a:r>
            <a:r>
              <a:rPr lang="en-US" sz="9600" dirty="0" smtClean="0">
                <a:solidFill>
                  <a:srgbClr val="006600"/>
                </a:solidFill>
              </a:rPr>
              <a:t>]</a:t>
            </a:r>
            <a:endParaRPr lang="ru-RU" sz="9600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768" y="4714884"/>
            <a:ext cx="182293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800" dirty="0" smtClean="0">
                <a:solidFill>
                  <a:srgbClr val="006600"/>
                </a:solidFill>
              </a:rPr>
              <a:t>[</a:t>
            </a:r>
            <a:r>
              <a:rPr lang="ru-RU" sz="9800" dirty="0" err="1" smtClean="0">
                <a:solidFill>
                  <a:srgbClr val="006600"/>
                </a:solidFill>
              </a:rPr>
              <a:t>з</a:t>
            </a:r>
            <a:r>
              <a:rPr lang="ru-RU" sz="9800" dirty="0" smtClean="0">
                <a:solidFill>
                  <a:srgbClr val="006600"/>
                </a:solidFill>
              </a:rPr>
              <a:t>:]</a:t>
            </a:r>
            <a:endParaRPr lang="ru-RU" sz="9800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15140" y="1428736"/>
            <a:ext cx="185178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800" dirty="0" smtClean="0">
                <a:solidFill>
                  <a:srgbClr val="006600"/>
                </a:solidFill>
              </a:rPr>
              <a:t>[</a:t>
            </a:r>
            <a:r>
              <a:rPr lang="en-US" sz="9800" dirty="0" smtClean="0">
                <a:solidFill>
                  <a:srgbClr val="006600"/>
                </a:solidFill>
              </a:rPr>
              <a:t>w]</a:t>
            </a:r>
            <a:endParaRPr lang="ru-RU" sz="9800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0826" y="3143248"/>
            <a:ext cx="2101857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[ ʃ ]</a:t>
            </a:r>
            <a:endParaRPr lang="ru-RU" sz="96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9" name="Picture 3" descr="C:\Users\Анна\Desktop\об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4500562" cy="3000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0232" y="4786322"/>
            <a:ext cx="16530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9600" dirty="0" err="1" smtClean="0">
                <a:solidFill>
                  <a:srgbClr val="006600"/>
                </a:solidFill>
              </a:rPr>
              <a:t>ð</a:t>
            </a:r>
            <a:r>
              <a:rPr lang="en-US" sz="9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96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4857760"/>
            <a:ext cx="15953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[θ]</a:t>
            </a:r>
            <a:endParaRPr lang="ru-RU" sz="96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2857496"/>
            <a:ext cx="145103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800" dirty="0" smtClean="0">
                <a:solidFill>
                  <a:srgbClr val="006600"/>
                </a:solidFill>
              </a:rPr>
              <a:t>[</a:t>
            </a:r>
            <a:r>
              <a:rPr lang="en-US" sz="9800" dirty="0" smtClean="0">
                <a:solidFill>
                  <a:srgbClr val="006600"/>
                </a:solidFill>
              </a:rPr>
              <a:t>z]</a:t>
            </a:r>
            <a:endParaRPr lang="ru-RU" sz="9800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16" y="2928934"/>
            <a:ext cx="144623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800" dirty="0" smtClean="0">
                <a:solidFill>
                  <a:srgbClr val="006600"/>
                </a:solidFill>
              </a:rPr>
              <a:t>[</a:t>
            </a:r>
            <a:r>
              <a:rPr lang="en-US" sz="9800" dirty="0" smtClean="0">
                <a:solidFill>
                  <a:srgbClr val="006600"/>
                </a:solidFill>
              </a:rPr>
              <a:t>s]</a:t>
            </a:r>
            <a:endParaRPr lang="ru-RU" sz="9800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6" y="4929198"/>
            <a:ext cx="161454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800" dirty="0" smtClean="0">
                <a:solidFill>
                  <a:srgbClr val="006600"/>
                </a:solidFill>
              </a:rPr>
              <a:t>[</a:t>
            </a:r>
            <a:r>
              <a:rPr lang="en-US" sz="9800" dirty="0" smtClean="0">
                <a:solidFill>
                  <a:srgbClr val="006600"/>
                </a:solidFill>
              </a:rPr>
              <a:t>b]</a:t>
            </a:r>
            <a:endParaRPr lang="ru-RU" sz="9800" dirty="0">
              <a:solidFill>
                <a:srgbClr val="006600"/>
              </a:solidFill>
            </a:endParaRPr>
          </a:p>
        </p:txBody>
      </p:sp>
      <p:pic>
        <p:nvPicPr>
          <p:cNvPr id="5122" name="Picture 2" descr="C:\Users\Анна\Desktop\об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253493" cy="41433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240915" y="4929198"/>
            <a:ext cx="190308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800" dirty="0" smtClean="0">
                <a:solidFill>
                  <a:srgbClr val="006600"/>
                </a:solidFill>
              </a:rPr>
              <a:t>[</a:t>
            </a:r>
            <a:r>
              <a:rPr lang="en-US" sz="9800" dirty="0" err="1" smtClean="0">
                <a:solidFill>
                  <a:srgbClr val="006600"/>
                </a:solidFill>
              </a:rPr>
              <a:t>ɑi</a:t>
            </a:r>
            <a:r>
              <a:rPr lang="en-US" sz="9800" dirty="0" smtClean="0">
                <a:solidFill>
                  <a:srgbClr val="006600"/>
                </a:solidFill>
              </a:rPr>
              <a:t>]</a:t>
            </a:r>
            <a:endParaRPr lang="ru-RU" sz="9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785926"/>
            <a:ext cx="6703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ou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357430"/>
            <a:ext cx="642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th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785926"/>
            <a:ext cx="9653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6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ɑu</a:t>
            </a:r>
            <a:r>
              <a:rPr lang="en-US" sz="3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428868"/>
            <a:ext cx="7136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[θ]</a:t>
            </a:r>
            <a:endParaRPr lang="ru-RU" sz="36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1714488"/>
            <a:ext cx="62709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}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2143116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mouth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1714488"/>
            <a:ext cx="6719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  <a:cs typeface="Times New Roman" pitchFamily="18" charset="0"/>
              </a:rPr>
              <a:t>oo</a:t>
            </a:r>
            <a:endParaRPr lang="ru-RU" sz="36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1643050"/>
            <a:ext cx="851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u:]</a:t>
            </a:r>
            <a:endParaRPr lang="ru-RU" sz="36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16" y="1714488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boots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3500438"/>
            <a:ext cx="428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3300"/>
                </a:solidFill>
                <a:cs typeface="Times New Roman" pitchFamily="18" charset="0"/>
              </a:rPr>
              <a:t>o</a:t>
            </a:r>
            <a:endParaRPr lang="ru-RU" sz="3600" dirty="0">
              <a:solidFill>
                <a:srgbClr val="FF3300"/>
              </a:solidFill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0800000">
            <a:off x="1071538" y="3429000"/>
            <a:ext cx="72648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}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85918" y="3357562"/>
            <a:ext cx="938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006600"/>
                </a:solidFill>
              </a:rPr>
              <a:t>[ә</a:t>
            </a:r>
            <a:r>
              <a:rPr lang="en-US" sz="3600" dirty="0" smtClean="0">
                <a:solidFill>
                  <a:srgbClr val="006600"/>
                </a:solidFill>
              </a:rPr>
              <a:t>u]</a:t>
            </a:r>
            <a:endParaRPr lang="ru-RU" sz="3600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8794" y="3929066"/>
            <a:ext cx="723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o]</a:t>
            </a:r>
            <a:endParaRPr lang="ru-RU" sz="36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00364" y="3286124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nose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00364" y="4000504"/>
            <a:ext cx="888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dog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628" y="3357562"/>
            <a:ext cx="6431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ee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00760" y="3429000"/>
            <a:ext cx="696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6600"/>
                </a:solidFill>
              </a:rPr>
              <a:t>[</a:t>
            </a:r>
            <a:r>
              <a:rPr lang="en-US" sz="3600" dirty="0" err="1" smtClean="0">
                <a:solidFill>
                  <a:srgbClr val="006600"/>
                </a:solidFill>
              </a:rPr>
              <a:t>i</a:t>
            </a:r>
            <a:r>
              <a:rPr lang="en-US" sz="3600" dirty="0" smtClean="0">
                <a:solidFill>
                  <a:srgbClr val="006600"/>
                </a:solidFill>
              </a:rPr>
              <a:t>:]</a:t>
            </a:r>
            <a:endParaRPr lang="ru-RU" sz="3600" dirty="0">
              <a:solidFill>
                <a:srgbClr val="00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00892" y="3429000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teeth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71736" y="5357826"/>
            <a:ext cx="562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a 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143372" y="5072074"/>
            <a:ext cx="801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6600"/>
                </a:solidFill>
              </a:rPr>
              <a:t>[</a:t>
            </a:r>
            <a:r>
              <a:rPr lang="en-US" sz="3600" dirty="0" err="1" smtClean="0">
                <a:solidFill>
                  <a:srgbClr val="006600"/>
                </a:solidFill>
              </a:rPr>
              <a:t>ei</a:t>
            </a:r>
            <a:r>
              <a:rPr lang="en-US" sz="3600" dirty="0" smtClean="0">
                <a:solidFill>
                  <a:srgbClr val="006600"/>
                </a:solidFill>
              </a:rPr>
              <a:t>]</a:t>
            </a:r>
            <a:endParaRPr lang="ru-RU" sz="3600" dirty="0">
              <a:solidFill>
                <a:srgbClr val="00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29256" y="5000636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10800000">
            <a:off x="3214678" y="5072074"/>
            <a:ext cx="72648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}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0800000">
            <a:off x="4143372" y="5715016"/>
            <a:ext cx="824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ᴂ]</a:t>
            </a:r>
            <a:endParaRPr lang="ru-RU" sz="36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86380" y="5643578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hat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57950" y="5643578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hands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5786" y="642918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  2 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571736" y="642918"/>
            <a:ext cx="4029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 читаются буквы и буквосочетания?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3" grpId="0"/>
      <p:bldP spid="14" grpId="0"/>
      <p:bldP spid="15" grpId="0"/>
      <p:bldP spid="16" grpId="0"/>
      <p:bldP spid="18" grpId="0"/>
      <p:bldP spid="19" grpId="0"/>
      <p:bldP spid="21" grpId="0"/>
      <p:bldP spid="22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  3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28860" y="285728"/>
            <a:ext cx="1558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Добавь буквы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071546"/>
            <a:ext cx="1066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n_se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928802"/>
            <a:ext cx="1178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dr_ss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2928934"/>
            <a:ext cx="1287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_</a:t>
            </a:r>
            <a:r>
              <a:rPr lang="en-US" sz="3600" dirty="0" err="1" smtClean="0"/>
              <a:t>eans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4857760"/>
            <a:ext cx="968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_</a:t>
            </a:r>
            <a:r>
              <a:rPr lang="en-US" sz="3600" dirty="0" err="1" smtClean="0"/>
              <a:t>ars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7286644" y="3786190"/>
            <a:ext cx="1237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w_ _r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571736" y="1071546"/>
            <a:ext cx="1503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p_t</a:t>
            </a:r>
            <a:r>
              <a:rPr lang="en-US" sz="3600" dirty="0" smtClean="0"/>
              <a:t>  on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643174" y="1857364"/>
            <a:ext cx="1140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h_nd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43174" y="2786058"/>
            <a:ext cx="1231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h_ _d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857488" y="3786190"/>
            <a:ext cx="1053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e_es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2857488" y="4786322"/>
            <a:ext cx="1324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b_ _</a:t>
            </a:r>
            <a:r>
              <a:rPr lang="en-US" sz="3600" dirty="0" err="1" smtClean="0"/>
              <a:t>ts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1071546"/>
            <a:ext cx="1702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clo</a:t>
            </a:r>
            <a:r>
              <a:rPr lang="en-US" sz="3600" dirty="0" smtClean="0"/>
              <a:t>_ _</a:t>
            </a:r>
            <a:r>
              <a:rPr lang="en-US" sz="3600" dirty="0" err="1" smtClean="0"/>
              <a:t>es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4714876" y="1857364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sk</a:t>
            </a:r>
            <a:r>
              <a:rPr lang="en-US" sz="3600" dirty="0" smtClean="0"/>
              <a:t>_ _t</a:t>
            </a:r>
            <a:endParaRPr lang="ru-RU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4786314" y="2786058"/>
            <a:ext cx="1505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bl</a:t>
            </a:r>
            <a:r>
              <a:rPr lang="en-US" sz="3600" dirty="0" smtClean="0"/>
              <a:t>_ _se</a:t>
            </a:r>
            <a:endParaRPr lang="ru-RU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4929190" y="3786190"/>
            <a:ext cx="1200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c_ _ t</a:t>
            </a:r>
            <a:endParaRPr lang="ru-RU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7072330" y="1142984"/>
            <a:ext cx="1401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t_ _ </a:t>
            </a:r>
            <a:r>
              <a:rPr lang="en-US" sz="3600" dirty="0" err="1" smtClean="0"/>
              <a:t>th</a:t>
            </a:r>
            <a:endParaRPr lang="ru-RU" sz="3600" dirty="0"/>
          </a:p>
        </p:txBody>
      </p:sp>
      <p:sp>
        <p:nvSpPr>
          <p:cNvPr id="21" name="TextBox 20"/>
          <p:cNvSpPr txBox="1"/>
          <p:nvPr/>
        </p:nvSpPr>
        <p:spPr>
          <a:xfrm>
            <a:off x="500034" y="3929066"/>
            <a:ext cx="1794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sw</a:t>
            </a:r>
            <a:r>
              <a:rPr lang="en-US" sz="3600" dirty="0" smtClean="0"/>
              <a:t>_ _</a:t>
            </a:r>
            <a:r>
              <a:rPr lang="en-US" sz="3600" dirty="0" err="1" smtClean="0"/>
              <a:t>ter</a:t>
            </a:r>
            <a:endParaRPr lang="ru-RU" sz="3600" dirty="0"/>
          </a:p>
        </p:txBody>
      </p:sp>
      <p:sp>
        <p:nvSpPr>
          <p:cNvPr id="22" name="TextBox 21"/>
          <p:cNvSpPr txBox="1"/>
          <p:nvPr/>
        </p:nvSpPr>
        <p:spPr>
          <a:xfrm>
            <a:off x="7072330" y="1928802"/>
            <a:ext cx="1295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_</a:t>
            </a:r>
            <a:r>
              <a:rPr lang="en-US" sz="3600" dirty="0" err="1" smtClean="0"/>
              <a:t>h_es</a:t>
            </a:r>
            <a:endParaRPr lang="ru-RU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7358082" y="2857496"/>
            <a:ext cx="809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h_t</a:t>
            </a:r>
            <a:endParaRPr lang="ru-RU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3714744" y="5715016"/>
            <a:ext cx="428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o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86248" y="5715016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e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29190" y="5715016"/>
            <a:ext cx="295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j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85984" y="5857892"/>
            <a:ext cx="635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ea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15008" y="4786322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e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43042" y="5357826"/>
            <a:ext cx="426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u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43240" y="5715016"/>
            <a:ext cx="405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a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7158" y="5857892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ea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57422" y="5286388"/>
            <a:ext cx="393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y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43636" y="5643578"/>
            <a:ext cx="671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oo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01024" y="4857760"/>
            <a:ext cx="580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th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00694" y="5715016"/>
            <a:ext cx="450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ir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001024" y="5643578"/>
            <a:ext cx="670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ou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72330" y="5715016"/>
            <a:ext cx="649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oa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29190" y="4786322"/>
            <a:ext cx="643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ee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00892" y="4786322"/>
            <a:ext cx="365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s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00958" y="4786322"/>
            <a:ext cx="428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o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357950" y="4786322"/>
            <a:ext cx="405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a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57290" y="5857892"/>
            <a:ext cx="635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ea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-0.32344 -0.674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" y="-3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7407E-6 L -0.36146 -0.5483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-2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07407E-6 L -0.46476 -0.3803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" y="-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59259E-6 L 0.07153 -0.2752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" y="-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56493 0.0175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" y="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40741E-7 L 0.12379 -0.6222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" y="-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9259E-6 L -0.38298 -0.4338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-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59259E-6 L 0.17517 -0.4430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07407E-6 L 0.07899 -0.21273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59259E-6 L -0.32657 -0.11783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6531E-6 L -0.30434 -0.5488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-2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86772E-7 L -0.03178 -0.56869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-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6827E-6 L -0.31719 -0.42206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-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-0.20642 -0.27523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-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68363E-6 L 0.26441 -0.52799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" y="-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59259E-6 L 0.01372 -0.41297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-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68363E-6 L 0.00278 -0.41258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86772E-7 L 0.48837 -0.41142 " pathEditMode="relative" rAng="0" ptsTypes="AA">
                                      <p:cBhvr>
                                        <p:cTn id="15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-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7428E-6 L 0.59323 -0.30643 " pathEditMode="relative" rAng="0" ptsTypes="AA">
                                      <p:cBhvr>
                                        <p:cTn id="1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" y="-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4714884"/>
            <a:ext cx="1218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shorts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00232" y="4714884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he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40" y="4643446"/>
            <a:ext cx="11913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hands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438" y="4643446"/>
            <a:ext cx="691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my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4643446"/>
            <a:ext cx="1382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 a  skirt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15272" y="4643446"/>
            <a:ext cx="1093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>
                <a:solidFill>
                  <a:srgbClr val="0070C0"/>
                </a:solidFill>
              </a:rPr>
              <a:t>a  girl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5715016"/>
            <a:ext cx="1364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a  nose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28794" y="5715016"/>
            <a:ext cx="764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she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5715016"/>
            <a:ext cx="83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legs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9124" y="5715016"/>
            <a:ext cx="16450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a  T-shirt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86512" y="5715016"/>
            <a:ext cx="11154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a  hat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5715016"/>
            <a:ext cx="14456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a  dress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7224" y="714356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Открытый слог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643306" y="714356"/>
            <a:ext cx="162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Закрытый слог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786578" y="714356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Гласная +</a:t>
            </a:r>
            <a:r>
              <a:rPr lang="en-US" dirty="0" smtClean="0"/>
              <a:t> r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42910" y="357166"/>
            <a:ext cx="877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  4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571736" y="285728"/>
            <a:ext cx="3342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Распредели по столбикам слова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9259E-6 L 0.67014 -0.5136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-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59259E-6 L -0.09028 -0.5136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" y="-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L 0.08334 -0.492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" y="-2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-0.37639 -0.3877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07407E-6 L 0.09844 -0.39815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-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07407E-6 L -0.08333 -0.28264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" y="-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0.02969 -0.41783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-0.08351 -0.2814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" y="-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07407E-6 L 0.07917 -0.52292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" y="-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29 0.01064 L 0.21371 -0.30232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0.26701 -0.37593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L -0.42517 -0.2074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-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705</Words>
  <PresentationFormat>Экран (4:3)</PresentationFormat>
  <Paragraphs>336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When we have a picnic, I put on …</vt:lpstr>
      <vt:lpstr>When I go to school,I put on …</vt:lpstr>
      <vt:lpstr>When I go for a walk, I put on … </vt:lpstr>
      <vt:lpstr>On my birthday I put on …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Пользователь Windows</cp:lastModifiedBy>
  <cp:revision>66</cp:revision>
  <dcterms:created xsi:type="dcterms:W3CDTF">2021-03-10T18:19:38Z</dcterms:created>
  <dcterms:modified xsi:type="dcterms:W3CDTF">2023-10-25T15:32:11Z</dcterms:modified>
</cp:coreProperties>
</file>