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6" r:id="rId11"/>
    <p:sldId id="263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0F56-5A23-4241-BF60-6C2B5728501E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376D-2F83-4D37-8A32-2BDD3FBAB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21E75-22B1-4D39-BD49-58CA4D7AFB77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08AA3-3FBE-4242-8B7D-911F0F2AB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A34C5-E472-421B-A368-6F5119037BE2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ED035-311E-4B00-8035-1E7C426DE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4BCD1-83FD-45BD-B879-69D89F57D47A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FA4B3-F76F-4A1D-8E55-7D53A3F73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67F01-1E1D-4F94-B050-E7F6A0BC156E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F64EE-5286-471C-B5EC-71CE29F89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DD635-3341-4074-A72F-8AA8A1FEAC28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33720-0366-4C65-B5A5-E63360C0E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1DB6-7DDE-43D5-8A0C-72049FA89F6A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3FC70-EB61-45C2-B7EF-11D14654F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7DE89-E09E-4EBF-9671-56195DD5C6FA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E1629-BCB2-4661-889E-E10529AED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4F6D-695B-4852-A994-A2A5F7ABF1BB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A2DC3-E17A-47A3-8C82-A170F4A0D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0511-EE64-4D24-AC2A-1F5E78130ABA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2CEDD-B9DA-4D57-AFA6-DAFFE79AD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51BB-6A22-42BC-94D4-02298928DA5C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082A1-4E6C-48F8-B556-D1AEE15B5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CED82-852F-447F-83EB-B92BD8FBE98D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6E731-4C96-4F7E-A5A0-79C3F4EF12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7C936C-F594-4DAB-A97B-1A1D08C56624}" type="datetimeFigureOut">
              <a:rPr lang="ru-RU"/>
              <a:pPr>
                <a:defRPr/>
              </a:pPr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A2CF6C-2E58-48B3-ADB0-1A3CE02A3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5" r:id="rId4"/>
    <p:sldLayoutId id="2147483694" r:id="rId5"/>
    <p:sldLayoutId id="2147483693" r:id="rId6"/>
    <p:sldLayoutId id="2147483699" r:id="rId7"/>
    <p:sldLayoutId id="2147483700" r:id="rId8"/>
    <p:sldLayoutId id="2147483701" r:id="rId9"/>
    <p:sldLayoutId id="2147483692" r:id="rId10"/>
    <p:sldLayoutId id="2147483702" r:id="rId11"/>
    <p:sldLayoutId id="214748369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-387350"/>
            <a:ext cx="7772400" cy="1470025"/>
          </a:xfrm>
          <a:effectLst>
            <a:outerShdw blurRad="25400" dist="25400" dir="5400000" algn="ctr" rotWithShape="0">
              <a:schemeClr val="tx2">
                <a:lumMod val="75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800000"/>
                </a:solidFill>
              </a:rPr>
              <a:t>Мой друг - велосипед</a:t>
            </a:r>
          </a:p>
        </p:txBody>
      </p:sp>
      <p:pic>
        <p:nvPicPr>
          <p:cNvPr id="14338" name="Picture 4" descr="vetton_ru_dsc55413-4256x283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8208962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81075"/>
            <a:ext cx="6985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539750" y="333375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400" b="1">
                <a:solidFill>
                  <a:srgbClr val="800000"/>
                </a:solidFill>
                <a:latin typeface="Candara" pitchFamily="34" charset="0"/>
              </a:rPr>
              <a:t>Правила езды на велосипеде: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0" y="2205038"/>
            <a:ext cx="9144000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dirty="0">
                <a:solidFill>
                  <a:srgbClr val="000099"/>
                </a:solidFill>
                <a:latin typeface="Candara" pitchFamily="34" charset="0"/>
              </a:rPr>
              <a:t>Можно ездить только по специальным велосипедным дорожкам и площадкам, закрытым для автомобильного транспорта;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dirty="0">
                <a:solidFill>
                  <a:srgbClr val="000099"/>
                </a:solidFill>
                <a:latin typeface="Candara" pitchFamily="34" charset="0"/>
              </a:rPr>
              <a:t>По улицам и дорогам до 14 лет ездить запрещается;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dirty="0">
                <a:solidFill>
                  <a:srgbClr val="000099"/>
                </a:solidFill>
                <a:latin typeface="Candara" pitchFamily="34" charset="0"/>
              </a:rPr>
              <a:t>Если вам надо пересечь дорогу, сойдите с велосипеда и, держа его за руль, пройдите по пешеходному переходу.</a:t>
            </a:r>
          </a:p>
          <a:p>
            <a:pPr marL="273050" indent="-2730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dirty="0">
                <a:solidFill>
                  <a:srgbClr val="000099"/>
                </a:solidFill>
                <a:latin typeface="Candara" pitchFamily="34" charset="0"/>
              </a:rPr>
              <a:t>Нельзя ездить на велосипеде, держась за руль одной рукой или вообще</a:t>
            </a:r>
            <a:r>
              <a:rPr lang="ru-RU" sz="2800" b="1" dirty="0">
                <a:solidFill>
                  <a:srgbClr val="000099"/>
                </a:solidFill>
                <a:latin typeface="Candara" pitchFamily="34" charset="0"/>
              </a:rPr>
              <a:t> </a:t>
            </a:r>
            <a:r>
              <a:rPr lang="ru-RU" sz="2800" dirty="0">
                <a:solidFill>
                  <a:srgbClr val="000099"/>
                </a:solidFill>
                <a:latin typeface="Candara" pitchFamily="34" charset="0"/>
              </a:rPr>
              <a:t>не держась за него.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395288" y="47625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000" b="1">
                <a:solidFill>
                  <a:srgbClr val="800000"/>
                </a:solidFill>
                <a:latin typeface="Candara" pitchFamily="34" charset="0"/>
              </a:rPr>
              <a:t>Щади здоровье, жизнь щади – </a:t>
            </a:r>
            <a:br>
              <a:rPr lang="ru-RU" sz="4000" b="1">
                <a:solidFill>
                  <a:srgbClr val="800000"/>
                </a:solidFill>
                <a:latin typeface="Candara" pitchFamily="34" charset="0"/>
              </a:rPr>
            </a:br>
            <a:r>
              <a:rPr lang="ru-RU" sz="4000" b="1">
                <a:solidFill>
                  <a:srgbClr val="800000"/>
                </a:solidFill>
                <a:latin typeface="Candara" pitchFamily="34" charset="0"/>
              </a:rPr>
              <a:t>за движением следи!</a:t>
            </a:r>
          </a:p>
        </p:txBody>
      </p:sp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26105" y="1659659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rgbClr val="000099"/>
                </a:solidFill>
                <a:latin typeface="Candara" pitchFamily="34" charset="0"/>
              </a:rPr>
              <a:t>Что надо сделать перед началом движения?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rgbClr val="000099"/>
                </a:solidFill>
                <a:latin typeface="Candara" pitchFamily="34" charset="0"/>
              </a:rPr>
              <a:t>До скольких лет выезд на дорогу на велосипеде ЗАПРЕЩЁН ? 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rgbClr val="000099"/>
                </a:solidFill>
                <a:latin typeface="Candara" pitchFamily="34" charset="0"/>
              </a:rPr>
              <a:t>Где можно кататься до 14 лет?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rgbClr val="000099"/>
                </a:solidFill>
                <a:latin typeface="Candara" pitchFamily="34" charset="0"/>
              </a:rPr>
              <a:t>Что запрещается правилами движения для велосипедистов?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rgbClr val="000099"/>
                </a:solidFill>
                <a:latin typeface="Candara" pitchFamily="34" charset="0"/>
              </a:rPr>
              <a:t>Как можно пересечь дорогу с велосипедом?</a:t>
            </a:r>
          </a:p>
          <a:p>
            <a:pPr marL="273050" indent="-27305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r>
              <a:rPr lang="ru-RU" sz="2800" b="1">
                <a:solidFill>
                  <a:srgbClr val="000099"/>
                </a:solidFill>
                <a:latin typeface="Candara" pitchFamily="34" charset="0"/>
              </a:rPr>
              <a:t>С какими новыми дорожными знаками вы познакомились?</a:t>
            </a:r>
            <a:r>
              <a:rPr lang="ru-RU" sz="2000">
                <a:solidFill>
                  <a:schemeClr val="tx2"/>
                </a:solidFill>
                <a:latin typeface="Candara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4294967295"/>
          </p:nvPr>
        </p:nvSpPr>
        <p:spPr>
          <a:xfrm>
            <a:off x="250825" y="333375"/>
            <a:ext cx="3673475" cy="2590800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ru-RU" sz="3600" dirty="0" smtClean="0">
                <a:solidFill>
                  <a:srgbClr val="031F43"/>
                </a:solidFill>
              </a:rPr>
              <a:t>Велосипед развился и приобрел современный вид всего за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3600" dirty="0" smtClean="0">
                <a:solidFill>
                  <a:srgbClr val="031F43"/>
                </a:solidFill>
              </a:rPr>
              <a:t>70 лет.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3600" b="1" dirty="0" smtClean="0">
                <a:solidFill>
                  <a:srgbClr val="031F43"/>
                </a:solidFill>
              </a:rPr>
              <a:t>Когда же появился самый первый велосипед? </a:t>
            </a:r>
          </a:p>
          <a:p>
            <a:pPr marL="0" indent="0" eaLnBrk="1" hangingPunct="1">
              <a:buFont typeface="Symbol" pitchFamily="18" charset="2"/>
              <a:buNone/>
            </a:pPr>
            <a:endParaRPr lang="ru-RU" sz="3600" dirty="0" smtClean="0">
              <a:solidFill>
                <a:srgbClr val="031F43"/>
              </a:solidFill>
            </a:endParaRPr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620713"/>
            <a:ext cx="47625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2"/>
          <p:cNvSpPr>
            <a:spLocks noGrp="1"/>
          </p:cNvSpPr>
          <p:nvPr>
            <p:ph idx="1"/>
          </p:nvPr>
        </p:nvSpPr>
        <p:spPr>
          <a:xfrm>
            <a:off x="179388" y="0"/>
            <a:ext cx="8642350" cy="2590800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endParaRPr lang="ru-RU" b="1" dirty="0" smtClean="0">
              <a:solidFill>
                <a:srgbClr val="031F43"/>
              </a:solidFill>
            </a:endParaRP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2800" b="1" dirty="0" smtClean="0">
                <a:solidFill>
                  <a:srgbClr val="031F43"/>
                </a:solidFill>
              </a:rPr>
              <a:t>Первый предшественник современного велосипеда появился лишь в 1790 г. Это изобретение графа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2800" b="1" dirty="0" smtClean="0">
                <a:solidFill>
                  <a:srgbClr val="031F43"/>
                </a:solidFill>
              </a:rPr>
              <a:t>де </a:t>
            </a:r>
            <a:r>
              <a:rPr lang="ru-RU" sz="2800" b="1" dirty="0" err="1" smtClean="0">
                <a:solidFill>
                  <a:srgbClr val="031F43"/>
                </a:solidFill>
              </a:rPr>
              <a:t>Сиврака</a:t>
            </a:r>
            <a:r>
              <a:rPr lang="ru-RU" sz="2800" b="1" dirty="0" smtClean="0">
                <a:solidFill>
                  <a:srgbClr val="031F43"/>
                </a:solidFill>
              </a:rPr>
              <a:t>  представляло собой деревянную раму на двух колесах и называлось «самокат».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492375"/>
            <a:ext cx="5232400" cy="3903663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 rot="10800000" flipV="1">
            <a:off x="800100" y="333375"/>
            <a:ext cx="7489825" cy="223202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ru-RU" dirty="0" smtClean="0"/>
              <a:t>Примерно в 1817 г. его изобрели заново и назвали - в честь изобретателя, барона Карла фон Прайса.  Во время езды на таком велосипеде седок просто делал огромные шаги, пока крутились колеса.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9838" y="2205038"/>
            <a:ext cx="6610350" cy="440055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>
          <a:xfrm>
            <a:off x="161925" y="620713"/>
            <a:ext cx="3817938" cy="3095625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</a:pPr>
            <a:r>
              <a:rPr lang="ru-RU" sz="2000" dirty="0" smtClean="0"/>
              <a:t>В марте 1861 г. Один каретный мастер ремонтировал самокат, когда ему в голову вдруг пришла идея оснастить переднее колесо коленчатым валом и посмотреть, можно ли привести эту машину в движение с помощью педалей. Сын этого мастера взялся за эту работу и справился с ней так успешно, что семья первой в мире занялась промышленным выпуском велосипедов,   которые были такими тряскими, что вскоре получили прозвище «драндулетов».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0975" y="1844675"/>
            <a:ext cx="4760913" cy="4419600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2">
                <a:lumMod val="75000"/>
              </a:schemeClr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1"/>
          </p:nvPr>
        </p:nvSpPr>
        <p:spPr>
          <a:xfrm>
            <a:off x="-323850" y="304800"/>
            <a:ext cx="4608513" cy="6119813"/>
          </a:xfrm>
        </p:spPr>
        <p:txBody>
          <a:bodyPr/>
          <a:lstStyle/>
          <a:p>
            <a:pPr marL="303213" lvl="1" indent="0" eaLnBrk="1" hangingPunct="1">
              <a:buNone/>
            </a:pPr>
            <a:r>
              <a:rPr lang="ru-RU" sz="2300" dirty="0" smtClean="0"/>
              <a:t>Поскольку педали велосипеда были присоединены непосредственно с передним колесом, от ездока требовалось очень быстро крутить их, чтобы  набрать скорость. Эту проблему преодолел в 1870 г. производитель швейных машинок из Ковентри который сообразил: если переднее колесо будет иметь больший размер, с каждым поворотом педалей велосипед сможет перемещаться дальше.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74638"/>
            <a:ext cx="4762500" cy="635317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1"/>
          <p:cNvSpPr>
            <a:spLocks noGrp="1"/>
          </p:cNvSpPr>
          <p:nvPr>
            <p:ph idx="1"/>
          </p:nvPr>
        </p:nvSpPr>
        <p:spPr>
          <a:xfrm>
            <a:off x="4572000" y="476250"/>
            <a:ext cx="4203700" cy="37068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 smtClean="0"/>
              <a:t>Поскольку седло оказалось на высоте 1,4 м над землей, на таком велосипеде было трудно не только садиться, но и слезать, а ездить на нем опасно. Но в 1873 г. X. Дж. </a:t>
            </a:r>
            <a:r>
              <a:rPr lang="ru-RU" dirty="0" err="1" smtClean="0"/>
              <a:t>Лоусон</a:t>
            </a:r>
            <a:r>
              <a:rPr lang="ru-RU" dirty="0" smtClean="0"/>
              <a:t> додумался приводить в движение заднее колесо посредством цепи, передающей силу вращения педалей. Необходимость в большом переднем колесе отпала, появился современный «безопасный велосипед».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3313" y="404813"/>
            <a:ext cx="2528887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501900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0963" y="2425700"/>
            <a:ext cx="20208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332288"/>
            <a:ext cx="2090737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611188" y="476250"/>
            <a:ext cx="8229600" cy="1139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000" b="1" dirty="0">
                <a:latin typeface="Candara" pitchFamily="34" charset="0"/>
              </a:rPr>
              <a:t>Велосипед должен иметь специальное снаряжение:</a:t>
            </a:r>
          </a:p>
        </p:txBody>
      </p:sp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827088" y="2133600"/>
            <a:ext cx="79216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/>
              <a:t>-звонок;</a:t>
            </a:r>
          </a:p>
          <a:p>
            <a:r>
              <a:rPr lang="ru-RU" sz="3600" dirty="0"/>
              <a:t>-передняя фара с белым светом;</a:t>
            </a:r>
          </a:p>
          <a:p>
            <a:r>
              <a:rPr lang="ru-RU" sz="3600" dirty="0"/>
              <a:t>-задний фонарь и отражатель красного цвета;</a:t>
            </a:r>
          </a:p>
          <a:p>
            <a:r>
              <a:rPr lang="ru-RU" sz="3600" dirty="0"/>
              <a:t>-зеркало заднего вида;</a:t>
            </a:r>
          </a:p>
          <a:p>
            <a:r>
              <a:rPr lang="ru-RU" sz="3600" dirty="0"/>
              <a:t>-путевой инструмент;</a:t>
            </a:r>
          </a:p>
          <a:p>
            <a:r>
              <a:rPr lang="ru-RU" sz="3600" dirty="0"/>
              <a:t>-велосипедный насос.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Изображение 2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828040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152</TotalTime>
  <Words>435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Candara</vt:lpstr>
      <vt:lpstr>Symbol</vt:lpstr>
      <vt:lpstr>Волна</vt:lpstr>
      <vt:lpstr>Мой друг - велосипед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  велосипеда</dc:title>
  <dc:creator>Natasha</dc:creator>
  <cp:lastModifiedBy>Serega13</cp:lastModifiedBy>
  <cp:revision>20</cp:revision>
  <dcterms:created xsi:type="dcterms:W3CDTF">2012-05-21T16:20:41Z</dcterms:created>
  <dcterms:modified xsi:type="dcterms:W3CDTF">2017-12-09T15:34:45Z</dcterms:modified>
</cp:coreProperties>
</file>