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61" r:id="rId4"/>
    <p:sldId id="263" r:id="rId5"/>
    <p:sldId id="265" r:id="rId6"/>
    <p:sldId id="267" r:id="rId7"/>
    <p:sldId id="269" r:id="rId8"/>
    <p:sldId id="271" r:id="rId9"/>
    <p:sldId id="273" r:id="rId10"/>
    <p:sldId id="274" r:id="rId11"/>
    <p:sldId id="275" r:id="rId12"/>
    <p:sldId id="276" r:id="rId13"/>
    <p:sldId id="278" r:id="rId14"/>
    <p:sldId id="277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60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9D9B5-40B4-438E-BE91-71A7758AC4DA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43182-B2A2-4806-A3B8-0576A04D8A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C7C677-4A51-42B3-A01A-D2F4CC082B0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76A420-BD78-4F21-B3EA-D70BD50755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18085C-0C0E-429D-BB26-C365600748E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F27F00-FB69-42ED-83B8-F835AF6093D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F27F00-FB69-42ED-83B8-F835AF6093D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FCB51B-91DA-4669-BBB9-BE51AAA1584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FCB51B-91DA-4669-BBB9-BE51AAA1584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A58789-554C-4550-849D-26EABD4CBCD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178311-345A-489E-A102-058AAB68D1B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3A3CC6-BE29-4214-9CE0-2285EE52D58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8C44AE-DF63-4B86-A5B5-6B041347148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9E4EF8-7BFF-4BA9-9DD4-4F5751E2DFC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9D0820C-6BDA-4ED0-ABED-C25810E437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6931A8-A7B2-4267-9CD8-94A80F01813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10FF2B-C76D-4C93-8D54-6A34CF51E78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5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3568" y="980728"/>
            <a:ext cx="7620000" cy="20574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br>
              <a:rPr lang="ru-RU" b="1" dirty="0">
                <a:solidFill>
                  <a:srgbClr val="3333CC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КНИГА </a:t>
            </a:r>
            <a:br>
              <a:rPr lang="ru-RU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ПРОТИВ ТЕЛЕВИЗОРА</a:t>
            </a:r>
          </a:p>
          <a:p>
            <a:pPr eaLnBrk="1" hangingPunct="1">
              <a:defRPr/>
            </a:pPr>
            <a:br>
              <a:rPr lang="ru-RU" sz="6000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</a:br>
            <a:r>
              <a:rPr lang="ru-RU" sz="2400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Консультация для родителей детей</a:t>
            </a:r>
          </a:p>
          <a:p>
            <a:pPr eaLnBrk="1" hangingPunct="1">
              <a:defRPr/>
            </a:pPr>
            <a:r>
              <a:rPr lang="ru-RU" sz="2400" b="1" dirty="0">
                <a:solidFill>
                  <a:srgbClr val="660033"/>
                </a:solidFill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средней группы № 11</a:t>
            </a:r>
            <a:r>
              <a:rPr lang="ru-RU" dirty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 </a:t>
            </a:r>
            <a:r>
              <a:rPr lang="ru-RU" sz="3600" dirty="0">
                <a:effectLst>
                  <a:glow rad="469900">
                    <a:schemeClr val="bg1">
                      <a:alpha val="76000"/>
                    </a:schemeClr>
                  </a:glow>
                </a:effectLst>
              </a:rPr>
              <a:t> </a:t>
            </a:r>
            <a:endParaRPr lang="ru-RU" sz="3200" dirty="0">
              <a:solidFill>
                <a:srgbClr val="FF0066"/>
              </a:solidFill>
              <a:effectLst>
                <a:glow rad="469900">
                  <a:schemeClr val="bg1">
                    <a:alpha val="76000"/>
                  </a:schemeClr>
                </a:glo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5761776" y="4292851"/>
            <a:ext cx="3048000" cy="170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8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l" eaLnBrk="1" hangingPunct="1">
              <a:defRPr/>
            </a:pPr>
            <a:r>
              <a:rPr lang="ru-RU" sz="18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Фалина И.С.</a:t>
            </a:r>
          </a:p>
          <a:p>
            <a:pPr algn="l" eaLnBrk="1" hangingPunct="1">
              <a:defRPr/>
            </a:pPr>
            <a:r>
              <a:rPr lang="ru-RU" sz="18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Солдаткина С.В.</a:t>
            </a:r>
          </a:p>
          <a:p>
            <a:pPr eaLnBrk="1" hangingPunct="1">
              <a:defRPr/>
            </a:pP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3" y="-9525"/>
            <a:ext cx="91408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048000" y="152400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Подведём итог беседы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2834511" y="876300"/>
            <a:ext cx="5650484" cy="2209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2000" b="1" dirty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18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взрослый понимает, что в век цифровых технологий,  невозможно, да и не следует полностью отказаться от телевизора и заменить его книгой. Следует лишь разумно сочетать то и другое, руководствуясь принципом «не навреди».</a:t>
            </a:r>
          </a:p>
          <a:p>
            <a:pPr algn="just" eaLnBrk="1" hangingPunct="1">
              <a:defRPr/>
            </a:pPr>
            <a:r>
              <a:rPr lang="ru-RU" sz="18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Возможно, Вам помогут несколько советов:  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3" descr="C:\Документы\закачки\i mages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5522" y="609601"/>
            <a:ext cx="2258394" cy="2436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57200" y="3032631"/>
            <a:ext cx="3962400" cy="3276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2000" b="1" dirty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контролируйте содержание передач и фильмов; ограждайте  от передач, предназначенных взрослым;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следите за временем нахождения ребёнка перед телевизором, за расстоянием между ребёнком и экраном, за его осанкой;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обсуждайте с ребёнком просмотренные передачи.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724400" y="3086100"/>
            <a:ext cx="3836795" cy="32766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	</a:t>
            </a:r>
          </a:p>
          <a:p>
            <a:pPr algn="just" eaLnBrk="1" hangingPunct="1">
              <a:defRPr/>
            </a:pPr>
            <a:endParaRPr lang="ru-RU" sz="11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создайте условия для ежедневного общения ребёнка с книгой;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следите за освещением во время чтения книг; за осанкой ребёнка;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серьёзно подходите к выбору книг для Вашего ребёнка;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r>
              <a:rPr lang="ru-RU" sz="16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беседуйте с ребёнком о прочитанном.</a:t>
            </a:r>
          </a:p>
          <a:p>
            <a:pPr marL="285750" indent="-285750" algn="just" eaLnBrk="1" hangingPunct="1">
              <a:buFont typeface="Arial" pitchFamily="34" charset="0"/>
              <a:buChar char="•"/>
              <a:defRPr/>
            </a:pPr>
            <a:endParaRPr lang="ru-RU" sz="1600" b="1" dirty="0">
              <a:ln w="50800">
                <a:solidFill>
                  <a:srgbClr val="002060"/>
                </a:solidFill>
              </a:ln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1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5029200" y="2397263"/>
            <a:ext cx="3658938" cy="162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en-US" sz="2000" b="1" dirty="0">
              <a:ln w="50800"/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eaLnBrk="1" hangingPunct="1">
              <a:defRPr/>
            </a:pPr>
            <a:r>
              <a:rPr lang="ru-RU" sz="20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5" name="Picture 3" descr="C:\Документы\закачки\17792447-3d--nz-----nf-n-----n----------n--n--n----n----n--n---noe-n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5029199" y="2743200"/>
            <a:ext cx="2170979" cy="28956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20" name="Picture 2" descr="0_6a6b5_b31c751c_XL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" y="767039"/>
            <a:ext cx="37338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67544" y="4581128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  <a:t>Читайте, девчонки!</a:t>
            </a:r>
            <a:b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  <a:t>Читайте, мальчишки!</a:t>
            </a:r>
            <a:b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  <a:t>Плохому не учат</a:t>
            </a:r>
            <a:b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Segoe Script" pitchFamily="34" charset="0"/>
              </a:rPr>
              <a:t>Любимые книжки!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692696"/>
            <a:ext cx="4572000" cy="15542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b="1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Испокон  века книга растит человека</a:t>
            </a:r>
            <a:br>
              <a:rPr lang="ru-RU" sz="2500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</a:br>
            <a:r>
              <a:rPr lang="ru-RU" sz="2500" i="1" dirty="0">
                <a:solidFill>
                  <a:schemeClr val="accent6">
                    <a:lumMod val="75000"/>
                  </a:schemeClr>
                </a:solidFill>
                <a:latin typeface="Segoe Script" pitchFamily="34" charset="0"/>
                <a:cs typeface="Times New Roman" pitchFamily="18" charset="0"/>
              </a:rPr>
              <a:t>    </a:t>
            </a:r>
            <a:r>
              <a:rPr lang="ru-RU" sz="2000" i="1" dirty="0">
                <a:solidFill>
                  <a:srgbClr val="7030A0"/>
                </a:solidFill>
                <a:latin typeface="Segoe Script" pitchFamily="34" charset="0"/>
                <a:cs typeface="Times New Roman" pitchFamily="18" charset="0"/>
              </a:rPr>
              <a:t>                                             </a:t>
            </a:r>
            <a:r>
              <a:rPr lang="ru-RU" sz="2000" b="1" i="1" dirty="0">
                <a:solidFill>
                  <a:srgbClr val="7030A0"/>
                </a:solidFill>
                <a:latin typeface="Segoe Script" pitchFamily="34" charset="0"/>
                <a:cs typeface="Times New Roman" pitchFamily="18" charset="0"/>
              </a:rPr>
              <a:t>Народная мудрость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hee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544" y="404664"/>
            <a:ext cx="360040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же привить детям интерес к чтению и любовь к книгам?</a:t>
            </a:r>
          </a:p>
          <a:p>
            <a:endParaRPr lang="ru-RU" sz="20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1628800"/>
            <a:ext cx="3960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Совет 1.</a:t>
            </a:r>
          </a:p>
          <a:p>
            <a:r>
              <a:rPr lang="ru-RU" sz="1900" b="1" dirty="0">
                <a:solidFill>
                  <a:srgbClr val="0070C0"/>
                </a:solidFill>
                <a:latin typeface="Segoe Script" pitchFamily="34" charset="0"/>
              </a:rPr>
              <a:t>Никогда не наказывайте за проступки чтением. Это грубая ошибка воспитания и лучший способ вызвать отвращение к книге.</a:t>
            </a:r>
          </a:p>
          <a:p>
            <a:endParaRPr lang="ru-RU" sz="2000" b="1" dirty="0">
              <a:solidFill>
                <a:srgbClr val="0070C0"/>
              </a:solidFill>
              <a:latin typeface="Segoe Script" pitchFamily="34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Совет 2</a:t>
            </a:r>
          </a:p>
          <a:p>
            <a:r>
              <a:rPr lang="ru-RU" sz="1900" b="1" dirty="0">
                <a:solidFill>
                  <a:srgbClr val="0070C0"/>
                </a:solidFill>
                <a:latin typeface="Segoe Script" pitchFamily="34" charset="0"/>
              </a:rPr>
              <a:t>Читайте сами. Если ребёнок никогда не видел маму и папу с книгой в руках, то откуда же у него родиться любовь к чтению?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0" y="260648"/>
            <a:ext cx="42484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900" b="1" dirty="0">
              <a:solidFill>
                <a:srgbClr val="FF0000"/>
              </a:solidFill>
              <a:latin typeface="Segoe Script" pitchFamily="34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Совет 3</a:t>
            </a:r>
          </a:p>
          <a:p>
            <a:r>
              <a:rPr lang="ru-RU" sz="1900" b="1" dirty="0">
                <a:solidFill>
                  <a:srgbClr val="0070C0"/>
                </a:solidFill>
                <a:latin typeface="Segoe Script" pitchFamily="34" charset="0"/>
              </a:rPr>
              <a:t>Читайте вместе с ребёнком. Обсуждайте прочитанное. Выясняйте значение трудных или незнакомых слов. Вспоминая позже детство, он непременно вспомнит часы совместного с вами чтения  и задушевной беседы, и это согреет его сердце.</a:t>
            </a:r>
          </a:p>
          <a:p>
            <a:endParaRPr lang="ru-RU" sz="1900" b="1" dirty="0">
              <a:latin typeface="Segoe Script" pitchFamily="34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Совет 4</a:t>
            </a:r>
          </a:p>
          <a:p>
            <a:r>
              <a:rPr lang="ru-RU" sz="1900" b="1" dirty="0">
                <a:solidFill>
                  <a:srgbClr val="0070C0"/>
                </a:solidFill>
                <a:latin typeface="Segoe Script" pitchFamily="34" charset="0"/>
              </a:rPr>
              <a:t>Берите для первых чтений только подходящие книги – яркие, с крупным шрифтом, где много картинок и сюжет, за которым интересно следить.</a:t>
            </a:r>
          </a:p>
        </p:txBody>
      </p:sp>
    </p:spTree>
  </p:cSld>
  <p:clrMapOvr>
    <a:masterClrMapping/>
  </p:clrMapOvr>
  <p:transition>
    <p:cover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331640" y="404664"/>
            <a:ext cx="6553200" cy="1905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48680"/>
            <a:ext cx="3528392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>
                <a:solidFill>
                  <a:srgbClr val="FF0000"/>
                </a:solidFill>
                <a:latin typeface="Segoe Script" pitchFamily="34" charset="0"/>
              </a:rPr>
              <a:t>Совет 5</a:t>
            </a:r>
          </a:p>
          <a:p>
            <a:r>
              <a:rPr lang="ru-RU" sz="2100" b="1" i="1" dirty="0">
                <a:solidFill>
                  <a:srgbClr val="0070C0"/>
                </a:solidFill>
                <a:latin typeface="Segoe Script" pitchFamily="34" charset="0"/>
              </a:rPr>
              <a:t>Используйте такой приём. На самом интересном месте остановитесь. Заинтригованный ребёнок вынужден дочитать до конца, чтобы выяснить, что же произошло с героем.</a:t>
            </a:r>
          </a:p>
          <a:p>
            <a:endParaRPr lang="ru-RU" sz="2100" b="1" i="1" dirty="0">
              <a:solidFill>
                <a:srgbClr val="0070C0"/>
              </a:solidFill>
              <a:latin typeface="Segoe Script" pitchFamily="34" charset="0"/>
            </a:endParaRPr>
          </a:p>
          <a:p>
            <a:r>
              <a:rPr lang="ru-RU" sz="2100" b="1" i="1" dirty="0">
                <a:solidFill>
                  <a:srgbClr val="FF0000"/>
                </a:solidFill>
                <a:latin typeface="Segoe Script" pitchFamily="34" charset="0"/>
              </a:rPr>
              <a:t>Совет 6</a:t>
            </a:r>
          </a:p>
          <a:p>
            <a:r>
              <a:rPr lang="ru-RU" sz="2100" b="1" i="1" dirty="0">
                <a:solidFill>
                  <a:srgbClr val="0070C0"/>
                </a:solidFill>
                <a:latin typeface="Segoe Script" pitchFamily="34" charset="0"/>
              </a:rPr>
              <a:t>Устраивайте выставку рисунков по мотивам прочитанных книг.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60032" y="692696"/>
            <a:ext cx="345638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b="1" i="1" dirty="0">
                <a:solidFill>
                  <a:srgbClr val="FF0000"/>
                </a:solidFill>
                <a:latin typeface="Segoe Script" pitchFamily="34" charset="0"/>
              </a:rPr>
              <a:t>Совет 7</a:t>
            </a:r>
          </a:p>
          <a:p>
            <a:r>
              <a:rPr lang="ru-RU" sz="2100" b="1" i="1" dirty="0">
                <a:solidFill>
                  <a:srgbClr val="0070C0"/>
                </a:solidFill>
                <a:latin typeface="Segoe Script" pitchFamily="34" charset="0"/>
              </a:rPr>
              <a:t>Поощряйте желание ребёнка посещать библиотеку, ходите вместе с ним.</a:t>
            </a:r>
          </a:p>
          <a:p>
            <a:endParaRPr lang="ru-RU" sz="2100" b="1" i="1" dirty="0">
              <a:solidFill>
                <a:srgbClr val="0070C0"/>
              </a:solidFill>
              <a:latin typeface="Segoe Script" pitchFamily="34" charset="0"/>
            </a:endParaRPr>
          </a:p>
          <a:p>
            <a:r>
              <a:rPr lang="ru-RU" sz="2100" b="1" i="1" dirty="0">
                <a:solidFill>
                  <a:srgbClr val="FF0000"/>
                </a:solidFill>
                <a:latin typeface="Segoe Script" pitchFamily="34" charset="0"/>
              </a:rPr>
              <a:t>Совет 8</a:t>
            </a:r>
          </a:p>
          <a:p>
            <a:r>
              <a:rPr lang="ru-RU" sz="2100" b="1" i="1" dirty="0">
                <a:solidFill>
                  <a:srgbClr val="0070C0"/>
                </a:solidFill>
                <a:latin typeface="Segoe Script" pitchFamily="34" charset="0"/>
              </a:rPr>
              <a:t>Чтение должно быть систематическим – по 10-15 минут в день. Это сформирует у ребёнка привычку ежедневного общения с книгой.</a:t>
            </a:r>
          </a:p>
        </p:txBody>
      </p:sp>
    </p:spTree>
  </p:cSld>
  <p:clrMapOvr>
    <a:masterClrMapping/>
  </p:clrMapOvr>
  <p:transition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476673"/>
            <a:ext cx="388843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Мы дружны с печатным словом,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Если б не было его,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Ни о старом, ни о новом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Мы не знали б ничего!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Ты представь себе на миг,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Как бы жили мы без книг?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Что бы делал ученик,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Если не было бы книг,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Если б всё исчезло разом,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Что писалось для детей: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От волшебных добрых сказок </a:t>
            </a:r>
            <a:b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</a:br>
            <a:r>
              <a:rPr lang="ru-RU" sz="2000" b="1" dirty="0">
                <a:solidFill>
                  <a:srgbClr val="7030A0"/>
                </a:solidFill>
                <a:latin typeface="Segoe Script" pitchFamily="34" charset="0"/>
              </a:rPr>
              <a:t>До весёлых повестей?.. </a:t>
            </a:r>
            <a:br>
              <a:rPr lang="ru-RU" b="1" i="1" dirty="0">
                <a:solidFill>
                  <a:srgbClr val="7030A0"/>
                </a:solidFill>
                <a:latin typeface="Segoe Script" pitchFamily="34" charset="0"/>
              </a:rPr>
            </a:br>
            <a:endParaRPr lang="ru-RU" b="1" i="1" dirty="0">
              <a:solidFill>
                <a:srgbClr val="7030A0"/>
              </a:solidFill>
              <a:latin typeface="Segoe Script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9504" y="476672"/>
            <a:ext cx="4068960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Ты хотел развеять скуку,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На вопрос найти ответ.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Протянул за книжкой руку,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А её на полке нет!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Нет твоей любимой книжки -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«</a:t>
            </a:r>
            <a:r>
              <a:rPr lang="ru-RU" sz="2000" b="1" i="1" dirty="0" err="1">
                <a:solidFill>
                  <a:srgbClr val="00B050"/>
                </a:solidFill>
                <a:latin typeface="Segoe Script" pitchFamily="34" charset="0"/>
              </a:rPr>
              <a:t>Чипполино</a:t>
            </a: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», например,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И сбежали, как мальчишки, </a:t>
            </a:r>
            <a:br>
              <a:rPr lang="ru-RU" sz="2000" i="1" dirty="0">
                <a:solidFill>
                  <a:srgbClr val="00B050"/>
                </a:solidFill>
                <a:latin typeface="Segoe Script" pitchFamily="34" charset="0"/>
              </a:rPr>
            </a:br>
            <a:r>
              <a:rPr lang="ru-RU" sz="2000" b="1" i="1" dirty="0">
                <a:solidFill>
                  <a:srgbClr val="00B050"/>
                </a:solidFill>
                <a:latin typeface="Segoe Script" pitchFamily="34" charset="0"/>
              </a:rPr>
              <a:t>Робинзон и Гулливер</a:t>
            </a:r>
            <a:r>
              <a:rPr lang="ru-RU" sz="2000" b="1" i="1" dirty="0">
                <a:latin typeface="Segoe Script" pitchFamily="34" charset="0"/>
              </a:rPr>
              <a:t>…</a:t>
            </a:r>
            <a:br>
              <a:rPr lang="ru-RU" sz="2000" i="1" dirty="0">
                <a:latin typeface="Segoe Script" pitchFamily="34" charset="0"/>
              </a:rPr>
            </a:br>
            <a:br>
              <a:rPr lang="ru-RU" sz="2000" i="1" dirty="0">
                <a:latin typeface="Segoe Script" pitchFamily="34" charset="0"/>
              </a:rPr>
            </a:br>
            <a:endParaRPr lang="ru-RU" sz="2000" i="1" dirty="0">
              <a:latin typeface="Segoe Script" pitchFamily="34" charset="0"/>
            </a:endParaRPr>
          </a:p>
        </p:txBody>
      </p:sp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835696" y="2492897"/>
            <a:ext cx="49685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i="1" dirty="0">
                <a:solidFill>
                  <a:srgbClr val="FF0000"/>
                </a:solidFill>
                <a:latin typeface="Segoe Script" pitchFamily="34" charset="0"/>
              </a:rPr>
              <a:t>Спасибо </a:t>
            </a:r>
          </a:p>
          <a:p>
            <a:pPr algn="ctr"/>
            <a:r>
              <a:rPr lang="ru-RU" sz="3500" b="1" i="1" dirty="0">
                <a:solidFill>
                  <a:srgbClr val="FF0000"/>
                </a:solidFill>
                <a:latin typeface="Segoe Script" pitchFamily="34" charset="0"/>
              </a:rPr>
              <a:t>за внимание!!!</a:t>
            </a:r>
          </a:p>
        </p:txBody>
      </p:sp>
      <p:pic>
        <p:nvPicPr>
          <p:cNvPr id="2050" name="Picture 2" descr="https://im1-tub-ru.yandex.net/i?id=f2e5b240b6478da3d5c3a8cd14a28ca9&amp;n=33&amp;h=215&amp;w=3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3076575" cy="2047876"/>
          </a:xfrm>
          <a:prstGeom prst="rect">
            <a:avLst/>
          </a:prstGeom>
          <a:noFill/>
        </p:spPr>
      </p:pic>
      <p:pic>
        <p:nvPicPr>
          <p:cNvPr id="2052" name="Picture 4" descr="http://img0.liveinternet.ru/images/attach/c/9/108/337/108337718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933056"/>
            <a:ext cx="3285430" cy="2194199"/>
          </a:xfrm>
          <a:prstGeom prst="rect">
            <a:avLst/>
          </a:prstGeom>
          <a:noFill/>
        </p:spPr>
      </p:pic>
      <p:pic>
        <p:nvPicPr>
          <p:cNvPr id="2054" name="Picture 6" descr="http://www.maxi.by/resourceservice/3795164/sm_ful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861048"/>
            <a:ext cx="3426718" cy="2275692"/>
          </a:xfrm>
          <a:prstGeom prst="rect">
            <a:avLst/>
          </a:prstGeom>
          <a:noFill/>
        </p:spPr>
      </p:pic>
      <p:pic>
        <p:nvPicPr>
          <p:cNvPr id="2056" name="Picture 8" descr="http://top-desktop.ru/files/ucheba/1280/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404664"/>
            <a:ext cx="2844315" cy="22754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15951" y="273868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 ,на Ваш взгляд лучше?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9" descr="6a26cd4035d85c0dcadd1edafd8df6cf0544f0f4"/>
          <p:cNvPicPr>
            <a:picLocks noChangeAspect="1" noChangeArrowheads="1"/>
          </p:cNvPicPr>
          <p:nvPr/>
        </p:nvPicPr>
        <p:blipFill rotWithShape="1">
          <a:blip r:embed="rId4" cstate="email">
            <a:lum bright="22000" contrast="-22000"/>
          </a:blip>
          <a:srcRect/>
          <a:stretch/>
        </p:blipFill>
        <p:spPr bwMode="auto">
          <a:xfrm>
            <a:off x="609600" y="1188268"/>
            <a:ext cx="3480065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Документы\закачки\качестimages.jpeg"/>
          <p:cNvPicPr>
            <a:picLocks noChangeAspect="1" noChangeArrowheads="1"/>
          </p:cNvPicPr>
          <p:nvPr/>
        </p:nvPicPr>
        <p:blipFill rotWithShape="1">
          <a:blip r:embed="rId5" cstate="email"/>
          <a:srcRect t="8823" r="4535"/>
          <a:stretch/>
        </p:blipFill>
        <p:spPr bwMode="auto">
          <a:xfrm>
            <a:off x="3352799" y="3458424"/>
            <a:ext cx="2801263" cy="26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C:\Документы\закачки\images.jpeббg.jpeg"/>
          <p:cNvPicPr>
            <a:picLocks noChangeAspect="1" noChangeArrowheads="1"/>
          </p:cNvPicPr>
          <p:nvPr/>
        </p:nvPicPr>
        <p:blipFill rotWithShape="1">
          <a:blip r:embed="rId6" cstate="email"/>
          <a:srcRect l="15384" t="6869" r="15410"/>
          <a:stretch/>
        </p:blipFill>
        <p:spPr bwMode="auto">
          <a:xfrm>
            <a:off x="5943082" y="1188268"/>
            <a:ext cx="2304661" cy="2063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794657" y="3169468"/>
            <a:ext cx="28098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Информационные технологии?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035351" y="3429000"/>
            <a:ext cx="3276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Или традиция?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914400" y="152400"/>
            <a:ext cx="883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можете сделать выбор?  Сомневаетесь?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Документы\закачки\imaрges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19400" y="1295400"/>
            <a:ext cx="3345030" cy="348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143000" y="5105400"/>
            <a:ext cx="701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Давайте сравним влияние телевизора  и книги на ребёнка.</a:t>
            </a:r>
          </a:p>
          <a:p>
            <a:pPr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533400" y="1801428"/>
            <a:ext cx="3883807" cy="325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648200" y="3502461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Прямоугольник 8"/>
          <p:cNvSpPr>
            <a:spLocks noChangeArrowheads="1"/>
          </p:cNvSpPr>
          <p:nvPr/>
        </p:nvSpPr>
        <p:spPr bwMode="auto">
          <a:xfrm>
            <a:off x="957263" y="2209800"/>
            <a:ext cx="30368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Длительный просмотр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телевизора негативно влияет на зрение,    ребёнка и рекомендуют: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 до 2 лет   не сажать к телевизору!!! </a:t>
            </a:r>
          </a:p>
          <a:p>
            <a:pPr algn="ctr">
              <a:lnSpc>
                <a:spcPct val="90000"/>
              </a:lnSpc>
            </a:pPr>
            <a:r>
              <a:rPr lang="ru-RU" sz="1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После  4 лет  - максимум на 20 минут в день!</a:t>
            </a:r>
          </a:p>
          <a:p>
            <a:pPr>
              <a:lnSpc>
                <a:spcPct val="90000"/>
              </a:lnSpc>
            </a:pPr>
            <a:endParaRPr lang="ru-RU" sz="1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64138" y="3857625"/>
            <a:ext cx="31242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Общение ребенка с книгой не оказывает   вредного воздействия при условии соблюдения условий: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хорошее освещение </a:t>
            </a:r>
          </a:p>
          <a:p>
            <a:pPr algn="ctr">
              <a:defRPr/>
            </a:pPr>
            <a:r>
              <a:rPr lang="ru-RU" sz="1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и поза ребёнка.  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48716" y="152400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6803" name="Picture 3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62600" y="939724"/>
            <a:ext cx="1378688" cy="2336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C:\Документы\закачки\blankbook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2676" y="0"/>
            <a:ext cx="91413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648200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3048000" y="289715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Прямоугольник 9"/>
          <p:cNvSpPr>
            <a:spLocks noChangeArrowheads="1"/>
          </p:cNvSpPr>
          <p:nvPr/>
        </p:nvSpPr>
        <p:spPr bwMode="auto">
          <a:xfrm>
            <a:off x="4992688" y="3824288"/>
            <a:ext cx="3429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книг успокаивает, расслабляет ребёнка, помогает освободиться от негативных  переживаний, </a:t>
            </a:r>
          </a:p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ведь в сказке  всегда побеждает добро </a:t>
            </a:r>
            <a:r>
              <a:rPr lang="ru-RU" sz="1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18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5013" y="2101850"/>
            <a:ext cx="3227387" cy="1836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Можно избежать пагубного воздействия, если контролировать поток телевизионной информации, в том числе: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насилия и</a:t>
            </a:r>
          </a:p>
          <a:p>
            <a:pPr algn="just">
              <a:lnSpc>
                <a:spcPct val="90000"/>
              </a:lnSpc>
              <a:defRPr/>
            </a:pPr>
            <a:r>
              <a:rPr lang="ru-RU" sz="18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зла.</a:t>
            </a:r>
          </a:p>
        </p:txBody>
      </p:sp>
      <p:pic>
        <p:nvPicPr>
          <p:cNvPr id="22537" name="Picture 3" descr="46779988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3165475"/>
            <a:ext cx="18462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0" name="Picture 2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6646" y="1067923"/>
            <a:ext cx="1371600" cy="232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9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8538" y="1801428"/>
            <a:ext cx="4112407" cy="33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684037" y="3465460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8325" y="2101850"/>
            <a:ext cx="3268663" cy="212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Бесконтрольный просмотр телевизора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превращает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память ребенка в мусорный бак,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заполненный рекламой,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кадрами из фильмов и </a:t>
            </a:r>
          </a:p>
          <a:p>
            <a:pPr algn="ctr">
              <a:defRPr/>
            </a:pPr>
            <a:r>
              <a:rPr lang="ru-RU" sz="18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случайными фразами</a:t>
            </a:r>
          </a:p>
        </p:txBody>
      </p:sp>
      <p:pic>
        <p:nvPicPr>
          <p:cNvPr id="81922" name="Picture 2" descr="C:\Документы\закачки\1309621403_1-trashcan.jpg"/>
          <p:cNvPicPr>
            <a:picLocks noChangeAspect="1" noChangeArrowheads="1"/>
          </p:cNvPicPr>
          <p:nvPr/>
        </p:nvPicPr>
        <p:blipFill rotWithShape="1">
          <a:blip r:embed="rId6" cstate="email"/>
          <a:srcRect/>
          <a:stretch/>
        </p:blipFill>
        <p:spPr bwMode="auto">
          <a:xfrm>
            <a:off x="3438808" y="3162894"/>
            <a:ext cx="967082" cy="1440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5" name="Прямоугольник 15"/>
          <p:cNvSpPr>
            <a:spLocks noChangeArrowheads="1"/>
          </p:cNvSpPr>
          <p:nvPr/>
        </p:nvSpPr>
        <p:spPr bwMode="auto">
          <a:xfrm>
            <a:off x="5054600" y="3933825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Чтение книг -  лучшее средство научить ребёнка слушать, слышать, запоминать.</a:t>
            </a:r>
          </a:p>
        </p:txBody>
      </p:sp>
      <p:pic>
        <p:nvPicPr>
          <p:cNvPr id="81923" name="Picture 3" descr="C:\Документы\закачки\Vosk  litsatelnyiy-zna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3600" y="1066801"/>
            <a:ext cx="1754939" cy="2303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7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709687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0088" y="2209800"/>
            <a:ext cx="3532187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развивает ребёнка при условии, что мультфильмы и передачи будут тщательно отбираться по содержанию и соответствовать возрасту ребёнка.  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6632" name="Прямоугольник 11"/>
          <p:cNvSpPr>
            <a:spLocks noChangeArrowheads="1"/>
          </p:cNvSpPr>
          <p:nvPr/>
        </p:nvSpPr>
        <p:spPr bwMode="auto">
          <a:xfrm>
            <a:off x="5334000" y="3581400"/>
            <a:ext cx="3086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Развивающий потенциал книг не возможно ни с чем сравнить.</a:t>
            </a:r>
          </a:p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Интеллект Вашего ребёнка во многом зависит от того, какие  книги Вы   будете для него выбирать.</a:t>
            </a: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5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709687" y="3460933"/>
            <a:ext cx="4119326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600" y="2514600"/>
            <a:ext cx="3532188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не развивает воображение ребёнка. Ребёнок получает информацию в готовом виде.     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8680" name="Прямоугольник 11"/>
          <p:cNvSpPr>
            <a:spLocks noChangeArrowheads="1"/>
          </p:cNvSpPr>
          <p:nvPr/>
        </p:nvSpPr>
        <p:spPr bwMode="auto">
          <a:xfrm>
            <a:off x="5334000" y="3733800"/>
            <a:ext cx="30861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Книга стимулирует к представлению прочитанного, что положительно влияет на развитие воображения..</a:t>
            </a: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3" name="Picture 2" descr="C:\Документы\закачки\blank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Документы\закачки\tv-front-official.pn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457200" y="1801428"/>
            <a:ext cx="3960007" cy="3319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Документы\закачки\пустая-книга-открытая-193249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4573338" y="3429000"/>
            <a:ext cx="4255675" cy="246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2819400" y="285186"/>
            <a:ext cx="609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algn="just" eaLnBrk="1" hangingPunct="1">
              <a:defRPr/>
            </a:pPr>
            <a: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br>
              <a:rPr lang="ru-RU" sz="1100" b="1" dirty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2400" b="1" dirty="0">
                <a:ln w="50800">
                  <a:solidFill>
                    <a:srgbClr val="002060"/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Мнение специалистов</a:t>
            </a:r>
          </a:p>
          <a:p>
            <a:pPr algn="just" eaLnBrk="1" hangingPunct="1">
              <a:defRPr/>
            </a:pP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3" y="2544763"/>
            <a:ext cx="3532187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Телевизор не влияет на развитие речи положительно.</a:t>
            </a: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30728" name="Прямоугольник 11"/>
          <p:cNvSpPr>
            <a:spLocks noChangeArrowheads="1"/>
          </p:cNvSpPr>
          <p:nvPr/>
        </p:nvSpPr>
        <p:spPr bwMode="auto">
          <a:xfrm>
            <a:off x="5334000" y="3644900"/>
            <a:ext cx="30861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1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Книга </a:t>
            </a:r>
            <a:r>
              <a:rPr lang="ru-RU" sz="1800" b="1"/>
              <a:t>естественным образом способствует  обогащению культуры речи   ребенка, расширяя его словарь, насыщая речь новыми словами и оборотами. </a:t>
            </a:r>
            <a:endParaRPr lang="ru-RU" sz="18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6" name="Picture 2" descr="C:\Документы\закачки\17048600-3d-n---------nf-n-------n-----n--n --n----n----n--n---noe-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64500" y="1240451"/>
            <a:ext cx="1707900" cy="1938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840</Words>
  <Application>Microsoft Office PowerPoint</Application>
  <PresentationFormat>Экран (4:3)</PresentationFormat>
  <Paragraphs>110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Segoe Script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KONSTANTIN FALIN</cp:lastModifiedBy>
  <cp:revision>7</cp:revision>
  <dcterms:created xsi:type="dcterms:W3CDTF">2013-11-24T15:49:44Z</dcterms:created>
  <dcterms:modified xsi:type="dcterms:W3CDTF">2023-10-26T20:54:03Z</dcterms:modified>
</cp:coreProperties>
</file>