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05" r:id="rId2"/>
    <p:sldId id="307" r:id="rId3"/>
    <p:sldId id="308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7" autoAdjust="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3426B-2425-423C-8D6F-EFF986E0115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F5F61-9B40-47D9-857C-40E44AEEF3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098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c.edsoo.ru/?query=&amp;klass=&amp;subject=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pk.kuz-edu.ru/index.php/8-kategoriya/2184-informatsionno-metodicheskij-material-klassnogo-chasa-razgovor-o-vazhnom-natsional-no-regional-nyj-komponent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52" y="176036"/>
            <a:ext cx="7315744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0352" y="324746"/>
            <a:ext cx="7315744" cy="590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G:\УПРАВЛЕНИЕ общего образования\Киселева\Лого МОК куZбасс (1).png">
            <a:extLst>
              <a:ext uri="{FF2B5EF4-FFF2-40B4-BE49-F238E27FC236}">
                <a16:creationId xmlns="" xmlns:a16="http://schemas.microsoft.com/office/drawing/2014/main" id="{9F71F2B3-F292-4E5F-AEC5-FB1852064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451" y="265800"/>
            <a:ext cx="1353197" cy="96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82" t="21834" r="37929" b="18670"/>
          <a:stretch/>
        </p:blipFill>
        <p:spPr bwMode="auto">
          <a:xfrm>
            <a:off x="378374" y="959204"/>
            <a:ext cx="2709121" cy="383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073" y="1252482"/>
            <a:ext cx="4845575" cy="342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211960" y="4797152"/>
            <a:ext cx="4845575" cy="1603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3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ИНВАРИАНТНАЯ ЧАСТЬ ПЛАНА</a:t>
            </a:r>
          </a:p>
          <a:p>
            <a:pPr algn="l"/>
            <a:endParaRPr lang="ru-RU" sz="17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Разговоры о важном 1 час</a:t>
            </a:r>
          </a:p>
          <a:p>
            <a:pPr algn="l"/>
            <a:endParaRPr lang="ru-RU" sz="37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Формирование функциональной грамотности 1 час</a:t>
            </a:r>
          </a:p>
          <a:p>
            <a:pPr algn="l"/>
            <a:endParaRPr lang="ru-RU" sz="37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7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Профориентационная</a:t>
            </a:r>
            <a:r>
              <a:rPr lang="ru-RU" sz="37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работа/ предпринимательство/ финансовая грамотность  1 час  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17367" y="231799"/>
            <a:ext cx="8507288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smtClean="0">
                <a:solidFill>
                  <a:srgbClr val="FF0000"/>
                </a:solidFill>
                <a:latin typeface="Arial Black" panose="020B0A04020102020204" pitchFamily="34" charset="0"/>
              </a:rPr>
              <a:t>план внеурочной деятельности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03774" y="5024718"/>
            <a:ext cx="3376137" cy="16035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! </a:t>
            </a:r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Рекомендуемое распределение часов внеурочной деятельности 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для 1 - 11 классов </a:t>
            </a:r>
          </a:p>
          <a:p>
            <a:pPr algn="l"/>
            <a:endParaRPr lang="ru-RU" sz="16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1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! Развитие личности и самореализация обучающихся возможно</a:t>
            </a:r>
            <a:r>
              <a:rPr lang="ru-RU" sz="1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за счет программ дополнительного образования </a:t>
            </a:r>
          </a:p>
          <a:p>
            <a:pPr algn="l"/>
            <a:endParaRPr lang="ru-RU" sz="1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2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  <a:extLst>
              <a:ext uri="{FF2B5EF4-FFF2-40B4-BE49-F238E27FC236}">
                <a16:creationId xmlns="" xmlns:a16="http://schemas.microsoft.com/office/drawing/2014/main" id="{B7C80EC9-A93F-4AAC-80A7-3A79A0629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-4102100"/>
            <a:ext cx="3238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G:\УПРАВЛЕНИЕ общего образования\Киселева\Лого МОК куZбасс (1).png">
            <a:extLst>
              <a:ext uri="{FF2B5EF4-FFF2-40B4-BE49-F238E27FC236}">
                <a16:creationId xmlns="" xmlns:a16="http://schemas.microsoft.com/office/drawing/2014/main" id="{9F71F2B3-F292-4E5F-AEC5-FB1852064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5800"/>
            <a:ext cx="1151288" cy="81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5" t="11441" r="12040" b="5104"/>
          <a:stretch/>
        </p:blipFill>
        <p:spPr bwMode="auto">
          <a:xfrm>
            <a:off x="92075" y="265800"/>
            <a:ext cx="6648400" cy="406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54000" y="4581128"/>
            <a:ext cx="626221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200" b="1" dirty="0">
                <a:solidFill>
                  <a:srgbClr val="FF0000"/>
                </a:solidFill>
                <a:latin typeface="Arial Black" panose="020B0A04020102020204" pitchFamily="34" charset="0"/>
              </a:rPr>
              <a:t>В</a:t>
            </a:r>
            <a:r>
              <a:rPr lang="ru-RU" sz="12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нимание! </a:t>
            </a:r>
          </a:p>
          <a:p>
            <a:pPr algn="l"/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 каждой общеобразовательной организации должны быть разработаны и утверждены рабочая программа курса внеурочной деятельности </a:t>
            </a:r>
          </a:p>
          <a:p>
            <a:pPr algn="l"/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«Разговоры о важном» (одна или по уровням образования)</a:t>
            </a:r>
          </a:p>
          <a:p>
            <a:pPr algn="l"/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по формированию функциональной грамотности (</a:t>
            </a:r>
            <a:r>
              <a:rPr lang="ru-RU" sz="1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м.б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 по уровням образования, параллелям, по предметам или видам ФГ)</a:t>
            </a:r>
          </a:p>
          <a:p>
            <a:pPr algn="l"/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по </a:t>
            </a:r>
            <a:r>
              <a:rPr lang="ru-RU" sz="1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профориентационной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работе (</a:t>
            </a:r>
            <a:r>
              <a:rPr lang="ru-RU" sz="12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м.б</a:t>
            </a:r>
            <a:r>
              <a:rPr lang="ru-RU" sz="1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по уровням образования, региональная программа «Сто дорог – одна моя» и т.п.)</a:t>
            </a:r>
            <a:endParaRPr lang="ru-RU" sz="12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2195736" y="2261642"/>
            <a:ext cx="3521546" cy="32403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699792" y="4005064"/>
            <a:ext cx="2736304" cy="23042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915698" y="1196752"/>
            <a:ext cx="2051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Специалистами Кузбасского регионального института повышения квалификации и переподготовки работников образования подготовлены методические рекомендации по использованию регионального компонента в Разговорах о важном (</a:t>
            </a:r>
            <a:r>
              <a:rPr lang="ru-RU" sz="1400" b="1" u="sng" dirty="0">
                <a:solidFill>
                  <a:srgbClr val="002060"/>
                </a:solidFill>
                <a:hlinkClick r:id="rId6"/>
              </a:rPr>
              <a:t>https://ipk.kuz-edu.ru/index.php/8-kategoriya/2184-informatsionno-metodicheskij-material-klassnogo-chasa-razgovor-o-vazhnom-natsional-no-regional-nyj-komponent</a:t>
            </a:r>
            <a:r>
              <a:rPr lang="ru-RU" sz="1400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485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G:\УПРАВЛЕНИЕ общего образования\Киселева\Лого МОК куZбасс (1).png">
            <a:extLst>
              <a:ext uri="{FF2B5EF4-FFF2-40B4-BE49-F238E27FC236}">
                <a16:creationId xmlns="" xmlns:a16="http://schemas.microsoft.com/office/drawing/2014/main" id="{9F71F2B3-F292-4E5F-AEC5-FB1852064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65800"/>
            <a:ext cx="1151288" cy="81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39552" y="1196752"/>
            <a:ext cx="7632848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55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Финансирование </a:t>
            </a:r>
          </a:p>
          <a:p>
            <a:pPr algn="l"/>
            <a:endParaRPr lang="ru-RU" sz="55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Разговоры о важном 1 час – включение </a:t>
            </a:r>
            <a:r>
              <a:rPr lang="ru-RU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тарификацию классного руководителя!</a:t>
            </a:r>
          </a:p>
          <a:p>
            <a:pPr algn="l"/>
            <a:endParaRPr lang="ru-RU" sz="33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Внеурочная деятельность – в расчете </a:t>
            </a:r>
            <a:r>
              <a:rPr lang="ru-RU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каждого </a:t>
            </a:r>
            <a:r>
              <a:rPr lang="ru-RU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учащегося</a:t>
            </a:r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3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33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часов внеурочной деятельности на учащегося –  </a:t>
            </a:r>
            <a:r>
              <a:rPr lang="ru-RU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менее 5 часов и не более 10 часов в неделю </a:t>
            </a:r>
            <a:endParaRPr lang="ru-RU" sz="33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33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33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 для включения в тарификацию </a:t>
            </a:r>
            <a:r>
              <a:rPr lang="ru-RU" sz="33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внеурочной деятельности</a:t>
            </a:r>
            <a:r>
              <a:rPr lang="ru-RU" sz="33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</a:t>
            </a:r>
            <a:r>
              <a:rPr lang="ru-RU" sz="3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Правительства Кемеровской области - Кузбасса от 18.01.2021 № </a:t>
            </a:r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11(в ред. Постановления от 27.12.2022 № 874)</a:t>
            </a:r>
            <a:r>
              <a:rPr lang="ru-RU" sz="3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3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обеспечении государственных гарантий реализации прав на получение общедоступного и бесплатного дошкольного, начального общего, основного общего, среднего общего образования в муниципальных общеобразовательных организациях, обеспечении дополнительного образования детей в муниципальных общеобразовательных организациях, дополнительного профессионального образования педагогических работников муниципальных общеобразовательных </a:t>
            </a:r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организаций»</a:t>
            </a:r>
          </a:p>
          <a:p>
            <a:pPr algn="l"/>
            <a:r>
              <a:rPr lang="ru-RU" sz="3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(пункт 3.1.) </a:t>
            </a:r>
            <a:endParaRPr lang="ru-RU" sz="33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3700" b="1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97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211</Words>
  <Application>Microsoft Office PowerPoint</Application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Гераськина</dc:creator>
  <cp:lastModifiedBy>Гераськина</cp:lastModifiedBy>
  <cp:revision>123</cp:revision>
  <cp:lastPrinted>2022-06-20T06:45:05Z</cp:lastPrinted>
  <dcterms:created xsi:type="dcterms:W3CDTF">2022-02-14T02:56:54Z</dcterms:created>
  <dcterms:modified xsi:type="dcterms:W3CDTF">2023-06-19T12:12:04Z</dcterms:modified>
</cp:coreProperties>
</file>