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2" r:id="rId4"/>
    <p:sldId id="260" r:id="rId5"/>
    <p:sldId id="268" r:id="rId6"/>
    <p:sldId id="269" r:id="rId7"/>
    <p:sldId id="270" r:id="rId8"/>
    <p:sldId id="271" r:id="rId9"/>
    <p:sldId id="272" r:id="rId10"/>
    <p:sldId id="259" r:id="rId11"/>
    <p:sldId id="273" r:id="rId12"/>
    <p:sldId id="263" r:id="rId13"/>
    <p:sldId id="274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>
        <p:scale>
          <a:sx n="50" d="100"/>
          <a:sy n="50" d="100"/>
        </p:scale>
        <p:origin x="-576" y="-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288D25-5CDA-4D01-8CE1-7B49B32F0BD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F015E68-9946-418C-88F4-072648AF9CB7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Умение извлекать информацию из текста</a:t>
          </a:r>
          <a:endParaRPr lang="ru-RU" dirty="0">
            <a:solidFill>
              <a:schemeClr val="bg1"/>
            </a:solidFill>
          </a:endParaRPr>
        </a:p>
      </dgm:t>
    </dgm:pt>
    <dgm:pt modelId="{DF948482-3E70-4154-BD93-CDEBEFA675FB}" type="parTrans" cxnId="{25A41417-B232-4DA3-92F5-2705CBCBE9BF}">
      <dgm:prSet/>
      <dgm:spPr/>
      <dgm:t>
        <a:bodyPr/>
        <a:lstStyle/>
        <a:p>
          <a:endParaRPr lang="ru-RU"/>
        </a:p>
      </dgm:t>
    </dgm:pt>
    <dgm:pt modelId="{0154B150-19B6-42FC-8288-196E4407F0AB}" type="sibTrans" cxnId="{25A41417-B232-4DA3-92F5-2705CBCBE9BF}">
      <dgm:prSet/>
      <dgm:spPr/>
      <dgm:t>
        <a:bodyPr/>
        <a:lstStyle/>
        <a:p>
          <a:endParaRPr lang="ru-RU"/>
        </a:p>
      </dgm:t>
    </dgm:pt>
    <dgm:pt modelId="{6DDF49E7-25D2-4BBF-98CC-6EFC709522A8}">
      <dgm:prSet phldrT="[Текст]"/>
      <dgm:spPr/>
      <dgm:t>
        <a:bodyPr/>
        <a:lstStyle/>
        <a:p>
          <a:r>
            <a:rPr lang="ru-RU" dirty="0" smtClean="0"/>
            <a:t>Понимание информации, сообщенной в тексте</a:t>
          </a:r>
          <a:endParaRPr lang="ru-RU" dirty="0"/>
        </a:p>
      </dgm:t>
    </dgm:pt>
    <dgm:pt modelId="{F54F9147-1D82-4BDB-BBCC-561A1D211D0D}" type="parTrans" cxnId="{F899A614-D4C2-457B-B2E5-C24D510DFC3A}">
      <dgm:prSet/>
      <dgm:spPr/>
      <dgm:t>
        <a:bodyPr/>
        <a:lstStyle/>
        <a:p>
          <a:endParaRPr lang="ru-RU"/>
        </a:p>
      </dgm:t>
    </dgm:pt>
    <dgm:pt modelId="{F71F4B48-026E-4530-AB6F-530E856D4DC1}" type="sibTrans" cxnId="{F899A614-D4C2-457B-B2E5-C24D510DFC3A}">
      <dgm:prSet/>
      <dgm:spPr/>
      <dgm:t>
        <a:bodyPr/>
        <a:lstStyle/>
        <a:p>
          <a:endParaRPr lang="ru-RU"/>
        </a:p>
      </dgm:t>
    </dgm:pt>
    <dgm:pt modelId="{1C185B23-40BE-45F8-B4A4-2B91B46F9E7D}">
      <dgm:prSet/>
      <dgm:spPr/>
      <dgm:t>
        <a:bodyPr/>
        <a:lstStyle/>
        <a:p>
          <a:r>
            <a:rPr lang="ru-RU" dirty="0" smtClean="0"/>
            <a:t>Размышление о содержании текстового сообщения и его оценка</a:t>
          </a:r>
          <a:endParaRPr lang="ru-RU" dirty="0"/>
        </a:p>
      </dgm:t>
    </dgm:pt>
    <dgm:pt modelId="{B1E0119A-C755-4794-8789-AA79829C70E1}" type="parTrans" cxnId="{7B79BBCB-531B-4480-866C-999BA103C9D0}">
      <dgm:prSet/>
      <dgm:spPr/>
      <dgm:t>
        <a:bodyPr/>
        <a:lstStyle/>
        <a:p>
          <a:endParaRPr lang="ru-RU"/>
        </a:p>
      </dgm:t>
    </dgm:pt>
    <dgm:pt modelId="{B836E597-56D3-4CBC-A1DD-7889FF8BB46E}" type="sibTrans" cxnId="{7B79BBCB-531B-4480-866C-999BA103C9D0}">
      <dgm:prSet/>
      <dgm:spPr/>
      <dgm:t>
        <a:bodyPr/>
        <a:lstStyle/>
        <a:p>
          <a:endParaRPr lang="ru-RU"/>
        </a:p>
      </dgm:t>
    </dgm:pt>
    <dgm:pt modelId="{8D182975-461D-4B5A-8659-5C00496F6976}" type="pres">
      <dgm:prSet presAssocID="{C3288D25-5CDA-4D01-8CE1-7B49B32F0BD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650105-214D-47C6-A622-68C85F349D06}" type="pres">
      <dgm:prSet presAssocID="{8F015E68-9946-418C-88F4-072648AF9CB7}" presName="parentLin" presStyleCnt="0"/>
      <dgm:spPr/>
    </dgm:pt>
    <dgm:pt modelId="{ADCBC93A-85ED-4882-BD77-495E91C18AA0}" type="pres">
      <dgm:prSet presAssocID="{8F015E68-9946-418C-88F4-072648AF9CB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364EBF0-F179-427A-A7E7-4183C80268ED}" type="pres">
      <dgm:prSet presAssocID="{8F015E68-9946-418C-88F4-072648AF9CB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F3CD2-B4B7-4337-95D2-BD82AB96F86A}" type="pres">
      <dgm:prSet presAssocID="{8F015E68-9946-418C-88F4-072648AF9CB7}" presName="negativeSpace" presStyleCnt="0"/>
      <dgm:spPr/>
    </dgm:pt>
    <dgm:pt modelId="{C5E25656-FB7E-4B58-A3D9-0CE9E0279749}" type="pres">
      <dgm:prSet presAssocID="{8F015E68-9946-418C-88F4-072648AF9CB7}" presName="childText" presStyleLbl="conFgAcc1" presStyleIdx="0" presStyleCnt="3">
        <dgm:presLayoutVars>
          <dgm:bulletEnabled val="1"/>
        </dgm:presLayoutVars>
      </dgm:prSet>
      <dgm:spPr/>
    </dgm:pt>
    <dgm:pt modelId="{9EF4684D-6538-44FD-A33A-7FA0ED83F237}" type="pres">
      <dgm:prSet presAssocID="{0154B150-19B6-42FC-8288-196E4407F0AB}" presName="spaceBetweenRectangles" presStyleCnt="0"/>
      <dgm:spPr/>
    </dgm:pt>
    <dgm:pt modelId="{F3C509A6-118A-46FC-9DAE-39B8A13FE2B7}" type="pres">
      <dgm:prSet presAssocID="{6DDF49E7-25D2-4BBF-98CC-6EFC709522A8}" presName="parentLin" presStyleCnt="0"/>
      <dgm:spPr/>
    </dgm:pt>
    <dgm:pt modelId="{3EAB5FAF-9668-4450-9F32-47955332ED12}" type="pres">
      <dgm:prSet presAssocID="{6DDF49E7-25D2-4BBF-98CC-6EFC709522A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D8C022E-038B-44B2-B95E-B6BC876F6AD8}" type="pres">
      <dgm:prSet presAssocID="{6DDF49E7-25D2-4BBF-98CC-6EFC709522A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F1581-C65E-42CB-9A09-AD04A90BD153}" type="pres">
      <dgm:prSet presAssocID="{6DDF49E7-25D2-4BBF-98CC-6EFC709522A8}" presName="negativeSpace" presStyleCnt="0"/>
      <dgm:spPr/>
    </dgm:pt>
    <dgm:pt modelId="{16762698-F6A4-492E-9A39-8FDDA6351E0F}" type="pres">
      <dgm:prSet presAssocID="{6DDF49E7-25D2-4BBF-98CC-6EFC709522A8}" presName="childText" presStyleLbl="conFgAcc1" presStyleIdx="1" presStyleCnt="3">
        <dgm:presLayoutVars>
          <dgm:bulletEnabled val="1"/>
        </dgm:presLayoutVars>
      </dgm:prSet>
      <dgm:spPr/>
    </dgm:pt>
    <dgm:pt modelId="{F4E3C926-77DC-4E20-A1B7-6D5B74A38AF2}" type="pres">
      <dgm:prSet presAssocID="{F71F4B48-026E-4530-AB6F-530E856D4DC1}" presName="spaceBetweenRectangles" presStyleCnt="0"/>
      <dgm:spPr/>
    </dgm:pt>
    <dgm:pt modelId="{91F41AA8-A81E-406E-B41C-A3CF8C9DFA4C}" type="pres">
      <dgm:prSet presAssocID="{1C185B23-40BE-45F8-B4A4-2B91B46F9E7D}" presName="parentLin" presStyleCnt="0"/>
      <dgm:spPr/>
    </dgm:pt>
    <dgm:pt modelId="{D08A7743-4BBE-4F7C-A153-BB6B9068D9EB}" type="pres">
      <dgm:prSet presAssocID="{1C185B23-40BE-45F8-B4A4-2B91B46F9E7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9653362-C711-4EB7-8BD3-137C540F1B85}" type="pres">
      <dgm:prSet presAssocID="{1C185B23-40BE-45F8-B4A4-2B91B46F9E7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4E11EA-5DD0-43D4-9464-9649D9D8DE10}" type="pres">
      <dgm:prSet presAssocID="{1C185B23-40BE-45F8-B4A4-2B91B46F9E7D}" presName="negativeSpace" presStyleCnt="0"/>
      <dgm:spPr/>
    </dgm:pt>
    <dgm:pt modelId="{0E74A985-F41E-4ABF-A6F5-A2ED1566C6CD}" type="pres">
      <dgm:prSet presAssocID="{1C185B23-40BE-45F8-B4A4-2B91B46F9E7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B9F0D65-C8CB-409B-9365-77B391B3AE30}" type="presOf" srcId="{1C185B23-40BE-45F8-B4A4-2B91B46F9E7D}" destId="{D08A7743-4BBE-4F7C-A153-BB6B9068D9EB}" srcOrd="0" destOrd="0" presId="urn:microsoft.com/office/officeart/2005/8/layout/list1"/>
    <dgm:cxn modelId="{7B79BBCB-531B-4480-866C-999BA103C9D0}" srcId="{C3288D25-5CDA-4D01-8CE1-7B49B32F0BD5}" destId="{1C185B23-40BE-45F8-B4A4-2B91B46F9E7D}" srcOrd="2" destOrd="0" parTransId="{B1E0119A-C755-4794-8789-AA79829C70E1}" sibTransId="{B836E597-56D3-4CBC-A1DD-7889FF8BB46E}"/>
    <dgm:cxn modelId="{BC100809-FE7F-44FE-8A5C-251ED6954738}" type="presOf" srcId="{6DDF49E7-25D2-4BBF-98CC-6EFC709522A8}" destId="{3EAB5FAF-9668-4450-9F32-47955332ED12}" srcOrd="0" destOrd="0" presId="urn:microsoft.com/office/officeart/2005/8/layout/list1"/>
    <dgm:cxn modelId="{B63DD0D0-EEE2-4031-9268-DD5709720D9C}" type="presOf" srcId="{C3288D25-5CDA-4D01-8CE1-7B49B32F0BD5}" destId="{8D182975-461D-4B5A-8659-5C00496F6976}" srcOrd="0" destOrd="0" presId="urn:microsoft.com/office/officeart/2005/8/layout/list1"/>
    <dgm:cxn modelId="{E29696B0-9CF6-4AB7-BFF8-BAE470C2930E}" type="presOf" srcId="{1C185B23-40BE-45F8-B4A4-2B91B46F9E7D}" destId="{69653362-C711-4EB7-8BD3-137C540F1B85}" srcOrd="1" destOrd="0" presId="urn:microsoft.com/office/officeart/2005/8/layout/list1"/>
    <dgm:cxn modelId="{5CBC5A6A-7DDD-4A7E-AEF0-18E8240933C1}" type="presOf" srcId="{8F015E68-9946-418C-88F4-072648AF9CB7}" destId="{ADCBC93A-85ED-4882-BD77-495E91C18AA0}" srcOrd="0" destOrd="0" presId="urn:microsoft.com/office/officeart/2005/8/layout/list1"/>
    <dgm:cxn modelId="{25A41417-B232-4DA3-92F5-2705CBCBE9BF}" srcId="{C3288D25-5CDA-4D01-8CE1-7B49B32F0BD5}" destId="{8F015E68-9946-418C-88F4-072648AF9CB7}" srcOrd="0" destOrd="0" parTransId="{DF948482-3E70-4154-BD93-CDEBEFA675FB}" sibTransId="{0154B150-19B6-42FC-8288-196E4407F0AB}"/>
    <dgm:cxn modelId="{55BF38F3-FC5E-4853-B92F-31DD17B3E679}" type="presOf" srcId="{6DDF49E7-25D2-4BBF-98CC-6EFC709522A8}" destId="{0D8C022E-038B-44B2-B95E-B6BC876F6AD8}" srcOrd="1" destOrd="0" presId="urn:microsoft.com/office/officeart/2005/8/layout/list1"/>
    <dgm:cxn modelId="{F899A614-D4C2-457B-B2E5-C24D510DFC3A}" srcId="{C3288D25-5CDA-4D01-8CE1-7B49B32F0BD5}" destId="{6DDF49E7-25D2-4BBF-98CC-6EFC709522A8}" srcOrd="1" destOrd="0" parTransId="{F54F9147-1D82-4BDB-BBCC-561A1D211D0D}" sibTransId="{F71F4B48-026E-4530-AB6F-530E856D4DC1}"/>
    <dgm:cxn modelId="{2A9AA25A-BFB0-48D3-8D72-D45F2AC8C041}" type="presOf" srcId="{8F015E68-9946-418C-88F4-072648AF9CB7}" destId="{E364EBF0-F179-427A-A7E7-4183C80268ED}" srcOrd="1" destOrd="0" presId="urn:microsoft.com/office/officeart/2005/8/layout/list1"/>
    <dgm:cxn modelId="{7F7E8878-3A60-4923-B25B-1EE9C265D4B4}" type="presParOf" srcId="{8D182975-461D-4B5A-8659-5C00496F6976}" destId="{6B650105-214D-47C6-A622-68C85F349D06}" srcOrd="0" destOrd="0" presId="urn:microsoft.com/office/officeart/2005/8/layout/list1"/>
    <dgm:cxn modelId="{7B8811AD-AF40-4BA0-A8C0-D67AD44ABED0}" type="presParOf" srcId="{6B650105-214D-47C6-A622-68C85F349D06}" destId="{ADCBC93A-85ED-4882-BD77-495E91C18AA0}" srcOrd="0" destOrd="0" presId="urn:microsoft.com/office/officeart/2005/8/layout/list1"/>
    <dgm:cxn modelId="{DAB43B35-B79D-4119-AF43-ED0CAD24CEC5}" type="presParOf" srcId="{6B650105-214D-47C6-A622-68C85F349D06}" destId="{E364EBF0-F179-427A-A7E7-4183C80268ED}" srcOrd="1" destOrd="0" presId="urn:microsoft.com/office/officeart/2005/8/layout/list1"/>
    <dgm:cxn modelId="{198D1F1D-F5B4-4B04-9DD9-E1BC17BAD48B}" type="presParOf" srcId="{8D182975-461D-4B5A-8659-5C00496F6976}" destId="{E55F3CD2-B4B7-4337-95D2-BD82AB96F86A}" srcOrd="1" destOrd="0" presId="urn:microsoft.com/office/officeart/2005/8/layout/list1"/>
    <dgm:cxn modelId="{39DCBE2E-E1DA-4B41-9B71-B4BF1B67097F}" type="presParOf" srcId="{8D182975-461D-4B5A-8659-5C00496F6976}" destId="{C5E25656-FB7E-4B58-A3D9-0CE9E0279749}" srcOrd="2" destOrd="0" presId="urn:microsoft.com/office/officeart/2005/8/layout/list1"/>
    <dgm:cxn modelId="{3F752576-4F44-4D90-86D0-907D597990A7}" type="presParOf" srcId="{8D182975-461D-4B5A-8659-5C00496F6976}" destId="{9EF4684D-6538-44FD-A33A-7FA0ED83F237}" srcOrd="3" destOrd="0" presId="urn:microsoft.com/office/officeart/2005/8/layout/list1"/>
    <dgm:cxn modelId="{ABB5B394-C324-464B-BC75-6C3530EFF305}" type="presParOf" srcId="{8D182975-461D-4B5A-8659-5C00496F6976}" destId="{F3C509A6-118A-46FC-9DAE-39B8A13FE2B7}" srcOrd="4" destOrd="0" presId="urn:microsoft.com/office/officeart/2005/8/layout/list1"/>
    <dgm:cxn modelId="{BF462478-3E8C-489F-A914-08361007C088}" type="presParOf" srcId="{F3C509A6-118A-46FC-9DAE-39B8A13FE2B7}" destId="{3EAB5FAF-9668-4450-9F32-47955332ED12}" srcOrd="0" destOrd="0" presId="urn:microsoft.com/office/officeart/2005/8/layout/list1"/>
    <dgm:cxn modelId="{CF5B1426-C05F-41AF-BDEB-E08799C0348A}" type="presParOf" srcId="{F3C509A6-118A-46FC-9DAE-39B8A13FE2B7}" destId="{0D8C022E-038B-44B2-B95E-B6BC876F6AD8}" srcOrd="1" destOrd="0" presId="urn:microsoft.com/office/officeart/2005/8/layout/list1"/>
    <dgm:cxn modelId="{CEC342F4-765F-4A24-8418-310B54EF6639}" type="presParOf" srcId="{8D182975-461D-4B5A-8659-5C00496F6976}" destId="{A32F1581-C65E-42CB-9A09-AD04A90BD153}" srcOrd="5" destOrd="0" presId="urn:microsoft.com/office/officeart/2005/8/layout/list1"/>
    <dgm:cxn modelId="{8BDC4A75-DFA2-4AD7-BA6F-7A78A99FF563}" type="presParOf" srcId="{8D182975-461D-4B5A-8659-5C00496F6976}" destId="{16762698-F6A4-492E-9A39-8FDDA6351E0F}" srcOrd="6" destOrd="0" presId="urn:microsoft.com/office/officeart/2005/8/layout/list1"/>
    <dgm:cxn modelId="{71266B88-46A6-4511-82E9-E44B3629DDD6}" type="presParOf" srcId="{8D182975-461D-4B5A-8659-5C00496F6976}" destId="{F4E3C926-77DC-4E20-A1B7-6D5B74A38AF2}" srcOrd="7" destOrd="0" presId="urn:microsoft.com/office/officeart/2005/8/layout/list1"/>
    <dgm:cxn modelId="{6CC967AB-6500-4223-A75C-1B4E065D4193}" type="presParOf" srcId="{8D182975-461D-4B5A-8659-5C00496F6976}" destId="{91F41AA8-A81E-406E-B41C-A3CF8C9DFA4C}" srcOrd="8" destOrd="0" presId="urn:microsoft.com/office/officeart/2005/8/layout/list1"/>
    <dgm:cxn modelId="{BB130179-6623-49DB-8318-6130BC607978}" type="presParOf" srcId="{91F41AA8-A81E-406E-B41C-A3CF8C9DFA4C}" destId="{D08A7743-4BBE-4F7C-A153-BB6B9068D9EB}" srcOrd="0" destOrd="0" presId="urn:microsoft.com/office/officeart/2005/8/layout/list1"/>
    <dgm:cxn modelId="{22C9791F-AB46-4BDF-9F40-6C20ED5E7332}" type="presParOf" srcId="{91F41AA8-A81E-406E-B41C-A3CF8C9DFA4C}" destId="{69653362-C711-4EB7-8BD3-137C540F1B85}" srcOrd="1" destOrd="0" presId="urn:microsoft.com/office/officeart/2005/8/layout/list1"/>
    <dgm:cxn modelId="{C416A4A9-72A5-4F4A-84C7-BD0B5F396F3A}" type="presParOf" srcId="{8D182975-461D-4B5A-8659-5C00496F6976}" destId="{EA4E11EA-5DD0-43D4-9464-9649D9D8DE10}" srcOrd="9" destOrd="0" presId="urn:microsoft.com/office/officeart/2005/8/layout/list1"/>
    <dgm:cxn modelId="{14C36530-93AD-48EA-A58A-BDA9F97E5CDB}" type="presParOf" srcId="{8D182975-461D-4B5A-8659-5C00496F6976}" destId="{0E74A985-F41E-4ABF-A6F5-A2ED1566C6C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25656-FB7E-4B58-A3D9-0CE9E0279749}">
      <dsp:nvSpPr>
        <dsp:cNvPr id="0" name=""/>
        <dsp:cNvSpPr/>
      </dsp:nvSpPr>
      <dsp:spPr>
        <a:xfrm>
          <a:off x="0" y="575058"/>
          <a:ext cx="92487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4EBF0-F179-427A-A7E7-4183C80268ED}">
      <dsp:nvSpPr>
        <dsp:cNvPr id="0" name=""/>
        <dsp:cNvSpPr/>
      </dsp:nvSpPr>
      <dsp:spPr>
        <a:xfrm>
          <a:off x="462438" y="176538"/>
          <a:ext cx="6474142" cy="79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707" tIns="0" rIns="244707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bg1"/>
              </a:solidFill>
            </a:rPr>
            <a:t>Умение извлекать информацию из текста</a:t>
          </a:r>
          <a:endParaRPr lang="ru-RU" sz="2700" kern="1200" dirty="0">
            <a:solidFill>
              <a:schemeClr val="bg1"/>
            </a:solidFill>
          </a:endParaRPr>
        </a:p>
      </dsp:txBody>
      <dsp:txXfrm>
        <a:off x="501346" y="215446"/>
        <a:ext cx="6396326" cy="719224"/>
      </dsp:txXfrm>
    </dsp:sp>
    <dsp:sp modelId="{16762698-F6A4-492E-9A39-8FDDA6351E0F}">
      <dsp:nvSpPr>
        <dsp:cNvPr id="0" name=""/>
        <dsp:cNvSpPr/>
      </dsp:nvSpPr>
      <dsp:spPr>
        <a:xfrm>
          <a:off x="0" y="1799778"/>
          <a:ext cx="92487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8C022E-038B-44B2-B95E-B6BC876F6AD8}">
      <dsp:nvSpPr>
        <dsp:cNvPr id="0" name=""/>
        <dsp:cNvSpPr/>
      </dsp:nvSpPr>
      <dsp:spPr>
        <a:xfrm>
          <a:off x="462438" y="1401258"/>
          <a:ext cx="6474142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707" tIns="0" rIns="244707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Понимание информации, сообщенной в тексте</a:t>
          </a:r>
          <a:endParaRPr lang="ru-RU" sz="2700" kern="1200" dirty="0"/>
        </a:p>
      </dsp:txBody>
      <dsp:txXfrm>
        <a:off x="501346" y="1440166"/>
        <a:ext cx="6396326" cy="719224"/>
      </dsp:txXfrm>
    </dsp:sp>
    <dsp:sp modelId="{0E74A985-F41E-4ABF-A6F5-A2ED1566C6CD}">
      <dsp:nvSpPr>
        <dsp:cNvPr id="0" name=""/>
        <dsp:cNvSpPr/>
      </dsp:nvSpPr>
      <dsp:spPr>
        <a:xfrm>
          <a:off x="0" y="3024498"/>
          <a:ext cx="92487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653362-C711-4EB7-8BD3-137C540F1B85}">
      <dsp:nvSpPr>
        <dsp:cNvPr id="0" name=""/>
        <dsp:cNvSpPr/>
      </dsp:nvSpPr>
      <dsp:spPr>
        <a:xfrm>
          <a:off x="462438" y="2625978"/>
          <a:ext cx="6474142" cy="7970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4707" tIns="0" rIns="244707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Размышление о содержании текстового сообщения и его оценка</a:t>
          </a:r>
          <a:endParaRPr lang="ru-RU" sz="2700" kern="1200" dirty="0"/>
        </a:p>
      </dsp:txBody>
      <dsp:txXfrm>
        <a:off x="501346" y="2664886"/>
        <a:ext cx="6396326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66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1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1645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202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9028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3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401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2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8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7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0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65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6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83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3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22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10246-5DF7-4FDA-B28D-88A5A18D24AF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2086226-6F12-423A-9B88-610A44E2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7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5927" y="420516"/>
            <a:ext cx="8175674" cy="6498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ЗАСЕДАНИЕ </a:t>
            </a:r>
            <a:endParaRPr lang="ru-RU" sz="1400" b="1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ГОРОДСКОГО </a:t>
            </a:r>
            <a:r>
              <a:rPr lang="ru-RU" sz="1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МЕТОДИЧЕСКОГО ОБЪЕДИНЕНИЯ «РЕЧЕЦВЕТИК»</a:t>
            </a:r>
            <a:endParaRPr lang="ru-RU" sz="1400" dirty="0" smtClean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 </a:t>
            </a:r>
            <a:endParaRPr lang="ru-RU" sz="2400" dirty="0" smtClean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Тема </a:t>
            </a:r>
            <a:endParaRPr lang="ru-RU" sz="2400" dirty="0" smtClean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«Формирование читательской грамотности</a:t>
            </a:r>
            <a:endParaRPr lang="ru-RU" sz="2400" dirty="0" smtClean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детей дошкольного возраста </a:t>
            </a:r>
            <a:endParaRPr lang="ru-RU" sz="2400" b="1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посредством </a:t>
            </a: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игровой технологии В</a:t>
            </a: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. В. Воскобовича»</a:t>
            </a: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Н. П. Роздорожнюк</a:t>
            </a: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оспитатель </a:t>
            </a: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высшей квалификационной категории</a:t>
            </a: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уководитель ГМО «</a:t>
            </a:r>
            <a:r>
              <a:rPr lang="ru-RU" dirty="0" err="1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Речецветик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»</a:t>
            </a:r>
          </a:p>
          <a:p>
            <a:pPr indent="270510" algn="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2022</a:t>
            </a:r>
            <a:r>
              <a:rPr lang="ru-RU" sz="16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8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442" y="1090184"/>
            <a:ext cx="5861518" cy="4091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39" y="3098801"/>
            <a:ext cx="3693507" cy="1320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В. В.</a:t>
            </a:r>
            <a:br>
              <a:rPr lang="ru-RU" sz="28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2800" b="1" dirty="0" err="1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Воскобович</a:t>
            </a:r>
            <a:r>
              <a:rPr lang="ru-RU" sz="28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Пользователь\Desktop\939552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93" y="236764"/>
            <a:ext cx="1966307" cy="2560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2590800" y="236764"/>
            <a:ext cx="668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Игровое пособие «Фиолетовый лес»</a:t>
            </a:r>
            <a:endParaRPr lang="ru-RU" sz="2800" b="1" dirty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817" y="5378798"/>
            <a:ext cx="9599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Игровое поле на ковролиновой основе  (малое 1.0х1,25 м)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Съёмные элементы – фигурки крепятся на липучку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Методическое пособие «Фиолетовый лес»</a:t>
            </a:r>
            <a:endParaRPr lang="ru-RU" sz="20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3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134" y="951549"/>
            <a:ext cx="8873066" cy="388077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игровыми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действиями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детей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предметной наглядностью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рассматриванием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игрушек,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иллюстраций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привлечением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внимания слушателей к реальным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объектам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sz="2000" b="1" dirty="0" smtClean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словесной </a:t>
            </a:r>
            <a:r>
              <a:rPr lang="ru-RU" sz="2000" b="1" dirty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помощью: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сравнением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со сходным (или противоположным) случаем из жизни детей или из другого художественного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произведения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постановкой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после чтения поисковых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вопросов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подсказыванием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при ответах детей слов-эпитетов, обобщенно называющих существенную черту образа (храбрец, трудолюбивая, бездельница, добрый, злой,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мужественный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 т. д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.)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endParaRPr lang="ru-RU" sz="20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сопровождаться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68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1" y="417679"/>
            <a:ext cx="8478252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ГМО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2960" y="1500783"/>
            <a:ext cx="87782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Разработать </a:t>
            </a: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 утвердить модель поддержки и формирования читательской грамотности детей разных образовательных возможностей и потребностей.</a:t>
            </a:r>
            <a:r>
              <a:rPr lang="ru-RU" sz="24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endParaRPr lang="ru-RU" sz="2400" i="1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Создать </a:t>
            </a: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центры речевого творчества в группах для развития читательской грамотности детей дошкольного </a:t>
            </a: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возраста.   </a:t>
            </a:r>
            <a:endParaRPr lang="en-US" sz="2400" b="1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i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Разработать </a:t>
            </a:r>
            <a:r>
              <a:rPr lang="ru-RU" sz="24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методическое пособие по теме «Все о читательской грамотности детей дошкольного возраста» для использования педагогами ДОУ</a:t>
            </a:r>
            <a:r>
              <a:rPr lang="ru-RU" sz="24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.</a:t>
            </a:r>
            <a:r>
              <a:rPr lang="ru-RU" sz="2400" i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70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" y="1063309"/>
            <a:ext cx="8808720" cy="388077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Книга развивает речь, 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расширяет____________________»</a:t>
            </a:r>
            <a:endParaRPr lang="ru-RU" sz="24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«Книга помогает нам лучше 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понять_____________________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Ведь </a:t>
            </a: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очень важно знать, что есть люди, которые думают и чувствуют так же, как ты. Это рождает уверенность в себе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«Литература расширяет _______________, делает человека интеллигентным, она дает понимание и опыт жизни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«________дает </a:t>
            </a: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возможность погрузиться в другие миры и эпохи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«Хорошее художественное произведение развивает чувство 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_________, </a:t>
            </a:r>
            <a:r>
              <a:rPr lang="ru-RU" sz="24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оно - лучшее лекарство от </a:t>
            </a:r>
            <a:r>
              <a:rPr lang="ru-RU" sz="24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скуки, одиночества»</a:t>
            </a:r>
            <a:endParaRPr lang="ru-RU" sz="24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24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7334" y="243840"/>
            <a:ext cx="8596668" cy="72281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17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48009" y="1490228"/>
            <a:ext cx="55979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Благодарю за внимание!</a:t>
            </a:r>
          </a:p>
          <a:p>
            <a:endParaRPr lang="ru-RU" sz="36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Желаем успехов </a:t>
            </a:r>
          </a:p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 </a:t>
            </a:r>
            <a:r>
              <a:rPr lang="ru-RU" sz="36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высоких результатов!</a:t>
            </a:r>
          </a:p>
        </p:txBody>
      </p:sp>
    </p:spTree>
    <p:extLst>
      <p:ext uri="{BB962C8B-B14F-4D97-AF65-F5344CB8AC3E}">
        <p14:creationId xmlns:p14="http://schemas.microsoft.com/office/powerpoint/2010/main" val="316142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683" y="478256"/>
            <a:ext cx="847183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  <a:b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совершенствование профессионального мастерства педагогов в развитии читательской грамотности детей дошкольного возраста посредством игровой технологии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В.Воскобовича</a:t>
            </a: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Задачи:</a:t>
            </a:r>
            <a:r>
              <a:rPr lang="ru-RU" sz="28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    - раскрыть и </a:t>
            </a: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закрепить понятие «читательская грамотность» </a:t>
            </a:r>
            <a:b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    - рассмотреть </a:t>
            </a: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пути формирования читательской грамотности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детей </a:t>
            </a: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дошкольного возраста </a:t>
            </a:r>
          </a:p>
        </p:txBody>
      </p:sp>
    </p:spTree>
    <p:extLst>
      <p:ext uri="{BB962C8B-B14F-4D97-AF65-F5344CB8AC3E}">
        <p14:creationId xmlns:p14="http://schemas.microsoft.com/office/powerpoint/2010/main" val="6030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6303" y="404867"/>
            <a:ext cx="5000202" cy="13208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      «Мы </a:t>
            </a:r>
            <a:r>
              <a:rPr lang="ru-RU" sz="3100" b="1" i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принуждаем наших детей заучивать огромный груз знаний, на что уходит особо ценное время жизни. </a:t>
            </a:r>
            <a:r>
              <a:rPr lang="ru-RU" sz="3100" b="1" i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  <a:r>
              <a:rPr lang="ru-RU" sz="3100" b="1" i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     Именно </a:t>
            </a:r>
            <a:r>
              <a:rPr lang="ru-RU" sz="3100" b="1" i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на этом </a:t>
            </a:r>
            <a:r>
              <a:rPr lang="ru-RU" sz="3100" b="1" i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отрезке, </a:t>
            </a:r>
            <a:r>
              <a:rPr lang="ru-RU" sz="3100" b="1" i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а не потом когда-либо, растущий и взрослеющий человек мог бы получить мощное развитие талантов и способностей, познавательных мотивов и взглядов, составить в себе целостную картину мира</a:t>
            </a:r>
            <a:r>
              <a:rPr lang="ru-RU" sz="31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»</a:t>
            </a:r>
            <a:br>
              <a:rPr lang="ru-RU" sz="31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01" y="404867"/>
            <a:ext cx="3553113" cy="4734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0005" y="5524819"/>
            <a:ext cx="33763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Ш. А. Амоношвили</a:t>
            </a:r>
            <a:endParaRPr lang="ru-RU" sz="2800" dirty="0">
              <a:solidFill>
                <a:srgbClr val="7030A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7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9709" y="770021"/>
            <a:ext cx="90798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Читательская </a:t>
            </a:r>
            <a:r>
              <a:rPr lang="ru-RU" sz="36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грамотность</a:t>
            </a:r>
            <a:endParaRPr lang="ru-RU" sz="3600" b="1" dirty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endParaRPr lang="ru-RU" sz="3200" b="1" dirty="0" smtClean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Развитие способности понимать и использовать литературные тексты, умения пересказывать их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Формирование у детей эмоциональной отзывчивости, активности и объективности читательского воображения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Осмысление художественных форм на уровне детали и композиции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Расширение знаний и возможностей у дошкольников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3200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4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3974" y="13716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31613" y="1002349"/>
            <a:ext cx="8603827" cy="388077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Дети</a:t>
            </a:r>
          </a:p>
          <a:p>
            <a:pPr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Недостаточный интерес к художественной литературе (не внимательно слушают сказки, стихотворения, не запоминают считалки)</a:t>
            </a:r>
          </a:p>
          <a:p>
            <a:pPr algn="just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Обращает внимание на действия и поступки героев, но игнорирует их внутренние переживания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. Не могут объяснить поступки героев</a:t>
            </a:r>
          </a:p>
          <a:p>
            <a:pPr algn="just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Сложности в составлении рассказов с опорой на схемы</a:t>
            </a:r>
          </a:p>
          <a:p>
            <a:pPr algn="just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ебёнок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 интересом слушает чтение книги, но испытывает затруднения при слушании более сложных видов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произведений</a:t>
            </a:r>
          </a:p>
          <a:p>
            <a:pPr algn="just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Эмоциональный отклик на прочитанное выражен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слабо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b="1" dirty="0" smtClean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Родители</a:t>
            </a:r>
            <a:endParaRPr lang="ru-RU" sz="2000" b="1" dirty="0">
              <a:solidFill>
                <a:srgbClr val="7030A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е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так часто покупают детям книги (основной «подарок» – это игрушки, сладости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овместное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чтение детской литературы происходит довольно редко (сложный ритм жизни, нехватка времени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одписываются </a:t>
            </a:r>
            <a:r>
              <a:rPr lang="ru-RU" sz="20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на периодическую печать для детей практически </a:t>
            </a:r>
            <a:r>
              <a:rPr lang="ru-RU" sz="2000" b="1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единицы</a:t>
            </a:r>
            <a:endParaRPr lang="ru-RU" sz="20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endParaRPr lang="ru-RU" sz="2800" b="1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0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59466" y="326466"/>
            <a:ext cx="8596668" cy="840377"/>
          </a:xfrm>
        </p:spPr>
        <p:txBody>
          <a:bodyPr/>
          <a:lstStyle/>
          <a:p>
            <a:pPr algn="ctr"/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Формы и методы работы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166843"/>
            <a:ext cx="9128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При ознакомлении детей с литературным произведением </a:t>
            </a:r>
            <a:r>
              <a:rPr lang="ru-RU" sz="2000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используются </a:t>
            </a:r>
            <a:r>
              <a:rPr lang="ru-RU" sz="2000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 такие методы, как</a:t>
            </a:r>
            <a:r>
              <a:rPr lang="ru-RU" sz="2000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:</a:t>
            </a:r>
            <a:endParaRPr lang="en-US" sz="2000" dirty="0" smtClean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Чтение </a:t>
            </a:r>
            <a:r>
              <a:rPr lang="ru-RU" sz="20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 книге или наизусть. Это дословная передача текста.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Рассказывание</a:t>
            </a:r>
            <a:r>
              <a:rPr lang="ru-RU" sz="20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. Это </a:t>
            </a: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относительно </a:t>
            </a:r>
            <a:r>
              <a:rPr lang="ru-RU" sz="20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свободная передача текста (возможны перестановки слов, замена их, толкование). Рассказывание даёт большие возможности для привлечения внимания детей.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Инсценирование</a:t>
            </a:r>
            <a:r>
              <a:rPr lang="ru-RU" sz="20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. Этот метод можно рассматривать как средство вторичного ознакомления с художественным произведений.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Заучивание </a:t>
            </a:r>
            <a:r>
              <a:rPr lang="ru-RU" sz="20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наизусть. Выбор способа передачи произведения (чтение или рассказывание) зависит от жанра произведения и возраста слушателей.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Дети любят слушать знакомые рассказы и сказки помногу раз.</a:t>
            </a:r>
          </a:p>
        </p:txBody>
      </p:sp>
    </p:spTree>
    <p:extLst>
      <p:ext uri="{BB962C8B-B14F-4D97-AF65-F5344CB8AC3E}">
        <p14:creationId xmlns:p14="http://schemas.microsoft.com/office/powerpoint/2010/main" val="808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формирования полноценного восприятия произведения детьми: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5800" y="2160589"/>
            <a:ext cx="7318202" cy="388077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беседа о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прочитанном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повторное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незнакомых слов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44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651934" y="228600"/>
            <a:ext cx="8596668" cy="1320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Показатели читательской грамотности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795044"/>
              </p:ext>
            </p:extLst>
          </p:nvPr>
        </p:nvGraphicFramePr>
        <p:xfrm>
          <a:off x="685800" y="1652588"/>
          <a:ext cx="9248775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5800" y="5975866"/>
            <a:ext cx="926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словам В.А. Сухомлинского, «чтение книг – тропинка, по которой умелый, умный, думающий воспитатель находит путь к сердцу ребенка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66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70467" y="381000"/>
            <a:ext cx="8541173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Целевые ориентиры на этапе завершения дошкольного образования</a:t>
            </a:r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</a:br>
            <a:endParaRPr lang="ru-RU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800" y="1585080"/>
            <a:ext cx="8874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овладение ребенком основными культурными способами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деятельности</a:t>
            </a:r>
            <a:endParaRPr lang="ru-RU" sz="28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знакомство с произведениями детской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литературы</a:t>
            </a:r>
            <a:endParaRPr lang="ru-RU" sz="28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проявление инициативы и самостоятельности в разных видах деятельности, игре и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общении</a:t>
            </a:r>
            <a:endParaRPr lang="ru-RU" sz="28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достаточно хорошее владение устной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речью</a:t>
            </a:r>
            <a:endParaRPr lang="ru-RU" sz="28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использование речи для выражения своих мыслей, чувств, </a:t>
            </a:r>
            <a:r>
              <a:rPr lang="ru-RU" sz="2800" b="1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желаний</a:t>
            </a:r>
            <a:endParaRPr lang="ru-RU" sz="2800" b="1" dirty="0">
              <a:latin typeface="PT Astra Serif" panose="020A0603040505020204" pitchFamily="18" charset="-52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выделение звуков в словах</a:t>
            </a:r>
          </a:p>
        </p:txBody>
      </p:sp>
    </p:spTree>
    <p:extLst>
      <p:ext uri="{BB962C8B-B14F-4D97-AF65-F5344CB8AC3E}">
        <p14:creationId xmlns:p14="http://schemas.microsoft.com/office/powerpoint/2010/main" val="142163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DECDE8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326</TotalTime>
  <Words>509</Words>
  <Application>Microsoft Office PowerPoint</Application>
  <PresentationFormat>Произвольный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       «Мы принуждаем наших детей заучивать огромный груз знаний, на что уходит особо ценное время жизни.         Именно на этом отрезке, а не потом когда-либо, растущий и взрослеющий человек мог бы получить мощное развитие талантов и способностей, познавательных мотивов и взглядов, составить в себе целостную картину мира» </vt:lpstr>
      <vt:lpstr>Презентация PowerPoint</vt:lpstr>
      <vt:lpstr>Проблемы </vt:lpstr>
      <vt:lpstr>Формы и методы работы </vt:lpstr>
      <vt:lpstr>Приёмы формирования полноценного восприятия произведения детьми: </vt:lpstr>
      <vt:lpstr>Показатели читательской грамотности</vt:lpstr>
      <vt:lpstr>Целевые ориентиры на этапе завершения дошкольного образования </vt:lpstr>
      <vt:lpstr>В. В. Воскобович </vt:lpstr>
      <vt:lpstr>Чтение может сопровождаться</vt:lpstr>
      <vt:lpstr>Решение ГМО    </vt:lpstr>
      <vt:lpstr>Рефлексия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Пользователь</cp:lastModifiedBy>
  <cp:revision>59</cp:revision>
  <dcterms:created xsi:type="dcterms:W3CDTF">2022-03-12T16:45:16Z</dcterms:created>
  <dcterms:modified xsi:type="dcterms:W3CDTF">2023-10-26T17:14:25Z</dcterms:modified>
</cp:coreProperties>
</file>