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5" d="100"/>
          <a:sy n="45" d="100"/>
        </p:scale>
        <p:origin x="-1037" y="-17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776864" cy="36004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детский сад №11 Невского района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/>
              <a:t>Современные </a:t>
            </a:r>
            <a:r>
              <a:rPr lang="ru-RU" sz="2700" b="1" dirty="0"/>
              <a:t>подходы взаимодействия детского сада и семьи по нравственно-патриотическому воспитанию дошкольников.</a:t>
            </a:r>
            <a:br>
              <a:rPr lang="ru-RU" sz="2700" b="1" dirty="0"/>
            </a:b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4149080"/>
            <a:ext cx="3835152" cy="1296144"/>
          </a:xfrm>
        </p:spPr>
        <p:txBody>
          <a:bodyPr/>
          <a:lstStyle/>
          <a:p>
            <a:r>
              <a:rPr lang="ru-RU" dirty="0" smtClean="0"/>
              <a:t>Подготовила: воспитатель </a:t>
            </a:r>
            <a:r>
              <a:rPr lang="ru-RU" dirty="0" err="1" smtClean="0"/>
              <a:t>Анушян</a:t>
            </a:r>
            <a:r>
              <a:rPr lang="ru-RU" dirty="0" smtClean="0"/>
              <a:t> Р.В.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2616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Calibri"/>
                <a:ea typeface="Calibri"/>
                <a:cs typeface="Times New Roman"/>
              </a:rPr>
              <a:t>Успеха в патриотическом воспитании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можно </a:t>
            </a:r>
            <a:r>
              <a:rPr lang="ru-RU" dirty="0">
                <a:latin typeface="Calibri"/>
                <a:ea typeface="Calibri"/>
                <a:cs typeface="Times New Roman"/>
              </a:rPr>
              <a:t>достигнуть только, если сами взрослые будут знать и любить историю своей страны, своего города. Они должны уметь отобрать те знания, которые доступны детям дошкольного возраста, то, что может вызвать у детей чувство восторга и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гордости</a:t>
            </a:r>
            <a:r>
              <a:rPr lang="ru-RU" dirty="0">
                <a:latin typeface="Calibri"/>
                <a:ea typeface="Calibri"/>
                <a:cs typeface="Times New Roman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1815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404664"/>
            <a:ext cx="7890080" cy="5843736"/>
          </a:xfrm>
        </p:spPr>
        <p:txBody>
          <a:bodyPr/>
          <a:lstStyle/>
          <a:p>
            <a:pPr marL="82296" indent="0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При рождении ребенок - чистый лист, рисуй на нем, что хочешь. Вот и оставляют на этом листе свой след все, кто соприкасался с ребенком. Хорошо, если те, с кем общается маленький человек, умные, добрые, высоконравственные люди.</a:t>
            </a:r>
            <a:endParaRPr lang="ru-RU" sz="28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2193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276872"/>
            <a:ext cx="7498080" cy="2088232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94687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“Любовь к Родине начинается с семьи”. Ф. Бекон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</a:rPr>
              <a:t>Актуальность </a:t>
            </a:r>
            <a:r>
              <a:rPr lang="ru-RU" sz="2400" dirty="0">
                <a:latin typeface="Times New Roman"/>
                <a:ea typeface="Times New Roman"/>
              </a:rPr>
              <a:t>проблемы заключается в том, что современные дети мало знают о родном городе, стране, особенностях народных традиций, часто равнодушны к близким людям.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Дошкольный возраст – это самый благоприятный период для развития таких качеств, как патриотизм. Ведь дети в таком возрасте наиболее восприимчивы, эмоциональны, готовы к сопереживанию. Именно в дошкольном возрасте идет процесс формирования личностных ориентиров, поэтому можно более плодотворно проводить воспитательную работу</a:t>
            </a:r>
            <a:r>
              <a:rPr lang="ru-RU" sz="2400" dirty="0" smtClean="0">
                <a:latin typeface="Times New Roman"/>
                <a:ea typeface="Times New Roman"/>
              </a:rPr>
              <a:t>.</a:t>
            </a:r>
            <a:endParaRPr lang="ru-RU" sz="2400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84052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381000" y="260648"/>
            <a:ext cx="8381260" cy="951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548680"/>
            <a:ext cx="7817292" cy="5577799"/>
          </a:xfrm>
        </p:spPr>
        <p:txBody>
          <a:bodyPr/>
          <a:lstStyle/>
          <a:p>
            <a:pPr marL="45720" lvl="0" indent="0">
              <a:buClr>
                <a:srgbClr val="C66951"/>
              </a:buClr>
              <a:buNone/>
            </a:pPr>
            <a:endParaRPr lang="ru-RU" sz="2400" dirty="0" smtClean="0">
              <a:solidFill>
                <a:srgbClr val="534949"/>
              </a:solidFill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В</a:t>
            </a:r>
            <a:r>
              <a:rPr lang="ru-RU" sz="2800" dirty="0" smtClean="0">
                <a:latin typeface="Times New Roman"/>
                <a:ea typeface="Times New Roman"/>
              </a:rPr>
              <a:t>ажным </a:t>
            </a:r>
            <a:r>
              <a:rPr lang="ru-RU" sz="2800" dirty="0">
                <a:latin typeface="Times New Roman"/>
                <a:ea typeface="Times New Roman"/>
              </a:rPr>
              <a:t>условием нравственно-патриотического воспитания детей является тесная взаимосвязь с родителями. Прикосновение к истории своей семьи вызывает у ребенка сильные эмоции, заставляет сопереживать, внимательно относиться к памяти прошлого, к своим историческим корням. Взаимодействие с родителями по данному вопросу способствует бережному отношению к традициям, сохранению вертикальных семейных связей. </a:t>
            </a:r>
          </a:p>
          <a:p>
            <a:pPr lvl="0">
              <a:buClr>
                <a:srgbClr val="C66951"/>
              </a:buClr>
            </a:pPr>
            <a:endParaRPr lang="ru-RU" sz="2800" dirty="0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979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890080" cy="1512168"/>
          </a:xfrm>
        </p:spPr>
        <p:txBody>
          <a:bodyPr>
            <a:noAutofit/>
          </a:bodyPr>
          <a:lstStyle/>
          <a:p>
            <a:r>
              <a:rPr lang="ru-RU" sz="3200" dirty="0">
                <a:effectLst/>
                <a:latin typeface="Times New Roman"/>
                <a:ea typeface="Calibri"/>
              </a:rPr>
              <a:t>Привлечение семьи к нравственно-патриотическому воспитанию детей требует от воспитателя особого такта, внимания и чуткости к каждому ребенку.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3501008"/>
            <a:ext cx="8034096" cy="2747392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Взаимодействие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детского сада и семьи — важнейшее условие эффективной деятельности ДОУ в решении задач патриотического воспитания дошкольников.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3849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Формы работы с родителями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908720"/>
            <a:ext cx="7890080" cy="5339680"/>
          </a:xfrm>
        </p:spPr>
        <p:txBody>
          <a:bodyPr>
            <a:normAutofit fontScale="40000" lnSpcReduction="20000"/>
          </a:bodyPr>
          <a:lstStyle/>
          <a:p>
            <a:pPr marL="82296" indent="0">
              <a:spcAft>
                <a:spcPts val="0"/>
              </a:spcAft>
              <a:buNone/>
            </a:pPr>
            <a:endParaRPr lang="ru-RU" sz="7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7400" dirty="0">
                <a:solidFill>
                  <a:srgbClr val="000000"/>
                </a:solidFill>
                <a:latin typeface="Times New Roman"/>
                <a:ea typeface="Times New Roman"/>
              </a:rPr>
              <a:t>Реализация проектной </a:t>
            </a:r>
            <a:r>
              <a:rPr lang="ru-RU" sz="7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деятельности</a:t>
            </a:r>
            <a:endParaRPr lang="ru-RU" sz="7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7400" dirty="0">
                <a:solidFill>
                  <a:srgbClr val="000000"/>
                </a:solidFill>
                <a:latin typeface="Times New Roman"/>
                <a:ea typeface="Times New Roman"/>
              </a:rPr>
              <a:t>Работа родительского клуба</a:t>
            </a:r>
            <a:endParaRPr lang="ru-RU" sz="7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7400" dirty="0">
                <a:solidFill>
                  <a:srgbClr val="000000"/>
                </a:solidFill>
                <a:latin typeface="Times New Roman"/>
                <a:ea typeface="Times New Roman"/>
              </a:rPr>
              <a:t>Анкетирование «Семейные традиции» </a:t>
            </a:r>
            <a:endParaRPr lang="ru-RU" sz="7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7400" dirty="0">
                <a:solidFill>
                  <a:srgbClr val="000000"/>
                </a:solidFill>
                <a:latin typeface="Times New Roman"/>
                <a:ea typeface="Times New Roman"/>
              </a:rPr>
              <a:t>Консультации в родительских уголках </a:t>
            </a:r>
            <a:endParaRPr lang="ru-RU" sz="7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7400" dirty="0">
                <a:solidFill>
                  <a:srgbClr val="000000"/>
                </a:solidFill>
                <a:latin typeface="Times New Roman"/>
                <a:ea typeface="Times New Roman"/>
              </a:rPr>
              <a:t>Родительские собрания </a:t>
            </a:r>
            <a:endParaRPr lang="ru-RU" sz="7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7400" dirty="0">
                <a:solidFill>
                  <a:srgbClr val="000000"/>
                </a:solidFill>
                <a:latin typeface="Times New Roman"/>
                <a:ea typeface="Times New Roman"/>
              </a:rPr>
              <a:t>Совместная деятельность детей и родителей: </a:t>
            </a:r>
            <a:endParaRPr lang="ru-RU" sz="7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7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Оформление </a:t>
            </a:r>
            <a:r>
              <a:rPr lang="ru-RU" sz="7400" dirty="0">
                <a:solidFill>
                  <a:srgbClr val="000000"/>
                </a:solidFill>
                <a:latin typeface="Times New Roman"/>
                <a:ea typeface="Times New Roman"/>
              </a:rPr>
              <a:t>рисунков «Мой любимый город» </a:t>
            </a:r>
            <a:endParaRPr lang="ru-RU" sz="7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7400" dirty="0">
                <a:solidFill>
                  <a:srgbClr val="000000"/>
                </a:solidFill>
                <a:latin typeface="Times New Roman"/>
                <a:ea typeface="Times New Roman"/>
                <a:sym typeface="Symbol"/>
              </a:rPr>
              <a:t>И</a:t>
            </a:r>
            <a:r>
              <a:rPr lang="ru-RU" sz="7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зготовление </a:t>
            </a:r>
            <a:r>
              <a:rPr lang="ru-RU" sz="7400" dirty="0">
                <a:solidFill>
                  <a:srgbClr val="000000"/>
                </a:solidFill>
                <a:latin typeface="Times New Roman"/>
                <a:ea typeface="Times New Roman"/>
              </a:rPr>
              <a:t>макетов с родителями </a:t>
            </a:r>
            <a:endParaRPr lang="ru-RU" sz="7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7400" dirty="0">
                <a:solidFill>
                  <a:srgbClr val="000000"/>
                </a:solidFill>
                <a:latin typeface="Times New Roman"/>
                <a:ea typeface="Times New Roman"/>
                <a:sym typeface="Symbol"/>
              </a:rPr>
              <a:t>С</a:t>
            </a:r>
            <a:r>
              <a:rPr lang="ru-RU" sz="7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оставление </a:t>
            </a:r>
            <a:r>
              <a:rPr lang="ru-RU" sz="7400" dirty="0">
                <a:solidFill>
                  <a:srgbClr val="000000"/>
                </a:solidFill>
                <a:latin typeface="Times New Roman"/>
                <a:ea typeface="Times New Roman"/>
              </a:rPr>
              <a:t>кроссвордов </a:t>
            </a:r>
            <a:endParaRPr lang="ru-RU" sz="7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3523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20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339027"/>
            <a:ext cx="7962088" cy="4909373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3891A7"/>
              </a:buClr>
            </a:pP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</a:rPr>
              <a:t>Поисковая деятельность: </a:t>
            </a:r>
            <a:endParaRPr lang="ru-RU" sz="3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buClr>
                <a:srgbClr val="3891A7"/>
              </a:buClr>
            </a:pP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</a:rPr>
              <a:t>подбор познавательных статей из истории города </a:t>
            </a:r>
            <a:endParaRPr lang="ru-RU" sz="3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buClr>
                <a:srgbClr val="3891A7"/>
              </a:buClr>
            </a:pP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</a:rPr>
              <a:t>экскурсии с фотокамерой, видеосъемкой (практическая помощь родителей) </a:t>
            </a:r>
            <a:endParaRPr lang="ru-RU" sz="3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buClr>
                <a:srgbClr val="3891A7"/>
              </a:buClr>
            </a:pPr>
            <a:r>
              <a:rPr lang="ru-RU" sz="3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Беседы</a:t>
            </a:r>
            <a:endParaRPr lang="ru-RU" sz="3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buClr>
                <a:srgbClr val="3891A7"/>
              </a:buClr>
            </a:pP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</a:rPr>
              <a:t>Гостиные;</a:t>
            </a:r>
            <a:endParaRPr lang="ru-RU" sz="3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buClr>
                <a:srgbClr val="3891A7"/>
              </a:buClr>
            </a:pP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</a:rPr>
              <a:t>Круглый стол; </a:t>
            </a:r>
            <a:endParaRPr lang="ru-RU" sz="3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buClr>
                <a:srgbClr val="3891A7"/>
              </a:buClr>
            </a:pP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</a:rPr>
              <a:t>Совместные занятия родителей и детей;</a:t>
            </a:r>
            <a:endParaRPr lang="ru-RU" sz="3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buClr>
                <a:srgbClr val="3891A7"/>
              </a:buClr>
            </a:pP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</a:rPr>
              <a:t>Тренинги;</a:t>
            </a:r>
            <a:endParaRPr lang="ru-RU" sz="3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692696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Формы работы с родителями</a:t>
            </a:r>
          </a:p>
        </p:txBody>
      </p:sp>
    </p:spTree>
    <p:extLst>
      <p:ext uri="{BB962C8B-B14F-4D97-AF65-F5344CB8AC3E}">
        <p14:creationId xmlns:p14="http://schemas.microsoft.com/office/powerpoint/2010/main" val="1683925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/>
          <a:lstStyle/>
          <a:p>
            <a:r>
              <a:rPr lang="ru-RU" sz="3900" dirty="0">
                <a:solidFill>
                  <a:srgbClr val="4F271C">
                    <a:satMod val="130000"/>
                  </a:srgbClr>
                </a:solidFill>
              </a:rPr>
              <a:t>Формы работы с родителями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052736"/>
            <a:ext cx="7962088" cy="5195664"/>
          </a:xfrm>
        </p:spPr>
        <p:txBody>
          <a:bodyPr>
            <a:normAutofit fontScale="92500"/>
          </a:bodyPr>
          <a:lstStyle/>
          <a:p>
            <a:pPr lvl="0">
              <a:buClr>
                <a:srgbClr val="3891A7"/>
              </a:buClr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Практикумы, мастер-класс «Изготовление народных, обрядовых кукол»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, Обсуждение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и распространение семейного опыта;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buClr>
                <a:srgbClr val="3891A7"/>
              </a:buClr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Музыкальная гостиная «О русских традициях и обычаях» 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buClr>
                <a:srgbClr val="3891A7"/>
              </a:buClr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Совместные детско-родительские встречи в различных формах: 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buClr>
                <a:srgbClr val="3891A7"/>
              </a:buClr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Конкурсы, спортивные мероприятия: «Мы – читающая семья!», «Мама, папа, я – российская семья» 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buClr>
                <a:srgbClr val="3891A7"/>
              </a:buClr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Вечер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народных игр и забав «Как играли наши бабушки и дедушки» 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buClr>
                <a:srgbClr val="3891A7"/>
              </a:buClr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Посиделки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, досуги (фольклорный досуг) «Устное народное творчество – кладезь народной мудрости», «Чаепитие в русских традициях» «Родительская почта» - выявление запросов родителей по проблемам семейного воспитания.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7367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М</a:t>
            </a:r>
            <a:r>
              <a:rPr lang="ru-RU" dirty="0" smtClean="0">
                <a:latin typeface="Times New Roman"/>
                <a:ea typeface="Times New Roman"/>
              </a:rPr>
              <a:t>етод </a:t>
            </a:r>
            <a:r>
              <a:rPr lang="ru-RU" dirty="0">
                <a:latin typeface="Times New Roman"/>
                <a:ea typeface="Times New Roman"/>
              </a:rPr>
              <a:t>«Семейных проектов».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>
            <a:normAutofit fontScale="92500" lnSpcReduction="10000"/>
          </a:bodyPr>
          <a:lstStyle/>
          <a:p>
            <a:pPr marL="82296" indent="0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К</a:t>
            </a:r>
            <a:r>
              <a:rPr lang="ru-RU" dirty="0" smtClean="0">
                <a:latin typeface="Times New Roman"/>
                <a:ea typeface="Times New Roman"/>
              </a:rPr>
              <a:t>аждая </a:t>
            </a:r>
            <a:r>
              <a:rPr lang="ru-RU" dirty="0">
                <a:latin typeface="Times New Roman"/>
                <a:ea typeface="Times New Roman"/>
              </a:rPr>
              <a:t>семья, учитывая собственные познавательные интересы и приоритеты, готовит материал по заранее выбранной теме. Совместная деятельность взрослых и детей способствует их сближению, появлению общих интересов. Общение родителей и детей наполняется познавательным эмоционально насыщенным содержанием. Например, такие проекты: «Расскажи другу о нашем городе», «Дружат дети всей Земли», «Мои друзья».</a:t>
            </a:r>
            <a:endParaRPr lang="ru-RU" sz="28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4389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57018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alibri"/>
                <a:ea typeface="Calibri"/>
                <a:cs typeface="Times New Roman"/>
              </a:rPr>
              <a:t>Организация </a:t>
            </a:r>
            <a:r>
              <a:rPr lang="ru-RU" dirty="0">
                <a:latin typeface="Calibri"/>
                <a:ea typeface="Calibri"/>
                <a:cs typeface="Times New Roman"/>
              </a:rPr>
              <a:t>маршрутов выходного дня «Семейный поход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132856"/>
            <a:ext cx="8034096" cy="4115544"/>
          </a:xfrm>
        </p:spPr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Цель данной формы работы- сформировать </a:t>
            </a:r>
            <a:r>
              <a:rPr lang="ru-RU" dirty="0">
                <a:latin typeface="Calibri"/>
                <a:ea typeface="Calibri"/>
                <a:cs typeface="Times New Roman"/>
              </a:rPr>
              <a:t>у дошкольников первые чувства патриотизма: гордости за свою родину, любовь к родному краю, уважение традиций.</a:t>
            </a:r>
            <a:endParaRPr lang="ru-RU" dirty="0"/>
          </a:p>
          <a:p>
            <a:pPr marL="82296" indent="0">
              <a:buNone/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Включает </a:t>
            </a:r>
            <a:r>
              <a:rPr lang="ru-RU" dirty="0">
                <a:latin typeface="Calibri"/>
                <a:ea typeface="Calibri"/>
                <a:cs typeface="Times New Roman"/>
              </a:rPr>
              <a:t>в себя места, посвященные памятным и героическим событиям города, знаменитым людям. Дети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получают </a:t>
            </a:r>
            <a:r>
              <a:rPr lang="ru-RU" dirty="0">
                <a:latin typeface="Calibri"/>
                <a:ea typeface="Calibri"/>
                <a:cs typeface="Times New Roman"/>
              </a:rPr>
              <a:t>знания о родном крае,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городе,  </a:t>
            </a:r>
            <a:r>
              <a:rPr lang="ru-RU" dirty="0">
                <a:latin typeface="Calibri"/>
                <a:ea typeface="Calibri"/>
                <a:cs typeface="Times New Roman"/>
              </a:rPr>
              <a:t>активно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участвуют </a:t>
            </a:r>
            <a:r>
              <a:rPr lang="ru-RU" dirty="0">
                <a:latin typeface="Calibri"/>
                <a:ea typeface="Calibri"/>
                <a:cs typeface="Times New Roman"/>
              </a:rPr>
              <a:t>в добывании этих знаний вместе с родителями.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57879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</TotalTime>
  <Words>605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Государственное бюджетное дошкольное образовательное учреждение  детский сад №11 Невского района   Современные подходы взаимодействия детского сада и семьи по нравственно-патриотическому воспитанию дошкольников. </vt:lpstr>
      <vt:lpstr>“Любовь к Родине начинается с семьи”. Ф. Бекон</vt:lpstr>
      <vt:lpstr> </vt:lpstr>
      <vt:lpstr>Привлечение семьи к нравственно-патриотическому воспитанию детей требует от воспитателя особого такта, внимания и чуткости к каждому ребенку. </vt:lpstr>
      <vt:lpstr>Формы работы с родителями</vt:lpstr>
      <vt:lpstr> </vt:lpstr>
      <vt:lpstr>Формы работы с родителями</vt:lpstr>
      <vt:lpstr>Метод «Семейных проектов». </vt:lpstr>
      <vt:lpstr>Организация маршрутов выходного дня «Семейный поход» </vt:lpstr>
      <vt:lpstr>Успеха в патриотическом воспитании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№11 Невского района   Современные подходы взаимодействия детского сада и семьи по нравственно-патриотическому воспитанию дошкольников. </dc:title>
  <dc:creator>user</dc:creator>
  <cp:lastModifiedBy>User</cp:lastModifiedBy>
  <cp:revision>6</cp:revision>
  <dcterms:created xsi:type="dcterms:W3CDTF">2022-10-14T07:13:55Z</dcterms:created>
  <dcterms:modified xsi:type="dcterms:W3CDTF">2022-10-14T10:43:07Z</dcterms:modified>
</cp:coreProperties>
</file>