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57" r:id="rId4"/>
    <p:sldId id="258" r:id="rId5"/>
    <p:sldId id="259" r:id="rId6"/>
    <p:sldId id="260" r:id="rId7"/>
    <p:sldId id="261" r:id="rId8"/>
    <p:sldId id="262" r:id="rId9"/>
    <p:sldId id="263" r:id="rId10"/>
    <p:sldId id="265" r:id="rId11"/>
    <p:sldId id="266" r:id="rId12"/>
    <p:sldId id="267" r:id="rId13"/>
    <p:sldId id="268" r:id="rId14"/>
    <p:sldId id="269" r:id="rId15"/>
    <p:sldId id="270" r:id="rId16"/>
    <p:sldId id="271" r:id="rId17"/>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51" d="100"/>
          <a:sy n="51" d="100"/>
        </p:scale>
        <p:origin x="-2292" y="-90"/>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20893A1-9A22-4622-942F-7ECB245C44B7}"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E9AC06-3C63-4719-98B0-589E9213871C}"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20893A1-9A22-4622-942F-7ECB245C44B7}"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E9AC06-3C63-4719-98B0-589E9213871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3729037" y="488951"/>
            <a:ext cx="1157288" cy="104013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57175" y="488951"/>
            <a:ext cx="3357563" cy="104013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20893A1-9A22-4622-942F-7ECB245C44B7}"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E9AC06-3C63-4719-98B0-589E9213871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20893A1-9A22-4622-942F-7ECB245C44B7}"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E9AC06-3C63-4719-98B0-589E9213871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20893A1-9A22-4622-942F-7ECB245C44B7}"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E9AC06-3C63-4719-98B0-589E9213871C}"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20893A1-9A22-4622-942F-7ECB245C44B7}"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E9AC06-3C63-4719-98B0-589E9213871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20893A1-9A22-4622-942F-7ECB245C44B7}" type="datetimeFigureOut">
              <a:rPr lang="ru-RU" smtClean="0"/>
              <a:pPr/>
              <a:t>28.02.2023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2E9AC06-3C63-4719-98B0-589E9213871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20893A1-9A22-4622-942F-7ECB245C44B7}" type="datetimeFigureOut">
              <a:rPr lang="ru-RU" smtClean="0"/>
              <a:pPr/>
              <a:t>28.02.2023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2E9AC06-3C63-4719-98B0-589E9213871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20893A1-9A22-4622-942F-7ECB245C44B7}" type="datetimeFigureOut">
              <a:rPr lang="ru-RU" smtClean="0"/>
              <a:pPr/>
              <a:t>28.02.2023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2E9AC06-3C63-4719-98B0-589E9213871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20893A1-9A22-4622-942F-7ECB245C44B7}"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E9AC06-3C63-4719-98B0-589E9213871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20893A1-9A22-4622-942F-7ECB245C44B7}"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2E9AC06-3C63-4719-98B0-589E9213871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blip>
          <a:srcRect/>
          <a:stretch>
            <a:fillRect l="-53000" r="-5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B20893A1-9A22-4622-942F-7ECB245C44B7}" type="datetimeFigureOut">
              <a:rPr lang="ru-RU" smtClean="0"/>
              <a:pPr/>
              <a:t>28.02.2023</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A2E9AC06-3C63-4719-98B0-589E9213871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1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s://www.vikids.ru/categories/5ab100666c1d40214e392eb7/books/5de7a8dd6c1d400491f203a5" TargetMode="External"/><Relationship Id="rId1" Type="http://schemas.openxmlformats.org/officeDocument/2006/relationships/slideLayout" Target="../slideLayouts/slideLayout2.xml"/><Relationship Id="rId6" Type="http://schemas.openxmlformats.org/officeDocument/2006/relationships/hyperlink" Target="https://www.vikids.ru/categories/5a9827b76c1d4052c38439a9/articles/10-knig-dlya-razglyadyvaniya-ili-vsya-pravda-o-vimmelbuhah" TargetMode="External"/><Relationship Id="rId5" Type="http://schemas.openxmlformats.org/officeDocument/2006/relationships/image" Target="../media/image32.jpeg"/><Relationship Id="rId4" Type="http://schemas.openxmlformats.org/officeDocument/2006/relationships/hyperlink" Target="https://www.vikids.ru/categories/5ab100666c1d40214e392eb7/books/5de7a9c86c1d400491f2053b"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1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hyperlink" Target="https://www.vikids.ru/categories/5ab100666c1d40214e392eb7/books/5de7afcd6c1d400491f209f4" TargetMode="External"/><Relationship Id="rId1" Type="http://schemas.openxmlformats.org/officeDocument/2006/relationships/slideLayout" Target="../slideLayouts/slideLayout2.xml"/><Relationship Id="rId6" Type="http://schemas.openxmlformats.org/officeDocument/2006/relationships/image" Target="../media/image37.jpeg"/><Relationship Id="rId5" Type="http://schemas.openxmlformats.org/officeDocument/2006/relationships/hyperlink" Target="https://www.vikids.ru/categories/5ab100666c1d40214e392eb7/books/5de7b1726c1d400491f20b18" TargetMode="External"/><Relationship Id="rId4" Type="http://schemas.openxmlformats.org/officeDocument/2006/relationships/hyperlink" Target="https://www.vikids.ru/categories/5ab100666c1d40214e392eb7/books/5de7b0816c1d400491f20ab8"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hyperlink" Target="https://www.vikids.ru/categories/5ab100666c1d40214e392eb7/books/5de837e56c1d4004915c26fd" TargetMode="External"/><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hyperlink" Target="https://www.vikids.ru/categories/5a9827b76c1d4052c38439a9/articles/10-knig-dlya-razglyadyvaniya-ili-vsya-pravda-o-vimmelbuhah" TargetMode="External"/><Relationship Id="rId4" Type="http://schemas.openxmlformats.org/officeDocument/2006/relationships/hyperlink" Target="https://www.vikids.ru/categories/5ab100666c1d40214e392eb7/books/5de839ac6c1d4004915c2783"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hyperlink" Target="https://www.vikids.ru/categories/5ab100666c1d40214e392eb7/books/5de83ab06c1d4004915c27f9" TargetMode="External"/><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hyperlink" Target="https://www.vikids.ru/categories/5ab100666c1d40214e392eb7/books/5de83b9f6c1d4004915c28a6"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 Id="rId9" Type="http://schemas.openxmlformats.org/officeDocument/2006/relationships/image" Target="../media/image27.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alphaModFix amt="47000"/>
            <a:lum/>
          </a:blip>
          <a:srcRect/>
          <a:stretch>
            <a:fillRect l="-53000" r="-5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28" y="2143108"/>
            <a:ext cx="6257928" cy="1960033"/>
          </a:xfrm>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Чтение художественной литературы как средство ранней профориентации дошкольников .</a:t>
            </a:r>
            <a:br>
              <a:rPr lang="ru-RU"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br>
            <a:r>
              <a:rPr lang="ru-RU"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Каталог .</a:t>
            </a:r>
            <a:r>
              <a:rPr lang="ru-RU"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sz="2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 </a:t>
            </a:r>
            <a:endParaRPr lang="ru-RU" sz="2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028700" y="8215338"/>
            <a:ext cx="4800600" cy="428628"/>
          </a:xfrm>
        </p:spPr>
        <p:txBody>
          <a:bodyPr>
            <a:normAutofit fontScale="85000" lnSpcReduction="20000"/>
          </a:bodyPr>
          <a:lstStyle/>
          <a:p>
            <a:endParaRPr lang="ru-RU" dirty="0"/>
          </a:p>
        </p:txBody>
      </p:sp>
      <p:pic>
        <p:nvPicPr>
          <p:cNvPr id="4" name="Рисунок 3" descr="uk536910.jpg"/>
          <p:cNvPicPr>
            <a:picLocks noChangeAspect="1"/>
          </p:cNvPicPr>
          <p:nvPr/>
        </p:nvPicPr>
        <p:blipFill>
          <a:blip r:embed="rId3" cstate="email"/>
          <a:stretch>
            <a:fillRect/>
          </a:stretch>
        </p:blipFill>
        <p:spPr>
          <a:xfrm>
            <a:off x="285728" y="4643438"/>
            <a:ext cx="2587943" cy="3405188"/>
          </a:xfrm>
          <a:prstGeom prst="rect">
            <a:avLst/>
          </a:prstGeom>
        </p:spPr>
      </p:pic>
      <p:pic>
        <p:nvPicPr>
          <p:cNvPr id="6" name="Рисунок 5" descr="1016803563.jpg"/>
          <p:cNvPicPr>
            <a:picLocks noChangeAspect="1"/>
          </p:cNvPicPr>
          <p:nvPr/>
        </p:nvPicPr>
        <p:blipFill>
          <a:blip r:embed="rId4" cstate="email"/>
          <a:stretch>
            <a:fillRect/>
          </a:stretch>
        </p:blipFill>
        <p:spPr>
          <a:xfrm>
            <a:off x="3929066" y="4857752"/>
            <a:ext cx="2723966" cy="3588100"/>
          </a:xfrm>
          <a:prstGeom prst="rect">
            <a:avLst/>
          </a:prstGeom>
        </p:spPr>
      </p:pic>
      <p:pic>
        <p:nvPicPr>
          <p:cNvPr id="5" name="Рисунок 4" descr="1014734349.jpg"/>
          <p:cNvPicPr>
            <a:picLocks noChangeAspect="1"/>
          </p:cNvPicPr>
          <p:nvPr/>
        </p:nvPicPr>
        <p:blipFill>
          <a:blip r:embed="rId5" cstate="email"/>
          <a:stretch>
            <a:fillRect/>
          </a:stretch>
        </p:blipFill>
        <p:spPr>
          <a:xfrm>
            <a:off x="2357430" y="5929322"/>
            <a:ext cx="2128353" cy="292892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7634840"/>
          </a:xfrm>
        </p:spPr>
        <p:txBody>
          <a:bodyPr>
            <a:normAutofit fontScale="90000"/>
          </a:bodyPr>
          <a:lstStyle/>
          <a:p>
            <a:r>
              <a:rPr lang="ru-RU" sz="2400" dirty="0">
                <a:latin typeface="Times New Roman" pitchFamily="18" charset="0"/>
                <a:cs typeface="Times New Roman" pitchFamily="18" charset="0"/>
              </a:rPr>
              <a:t>Мир взрослых манит и привлекает ребенка — там столько загадочного, интересного. Например, непонятная «работа». Родители уходят туда каждый день и поди разберись, чем они там занимаются. Даже если ваша профессия кажется очевидной – врач, продавец, повар – дети могут представлять её совершенно неожиданным образом.</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Чтобы разобраться, какие бывают профессии и зачем они нужны, мало разговаривать об этом. Обязательно стоит читать книги о профессиях, посещать экскурсии на разные производства, смотреть тематические видеоролики и мультфильмы.</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В этой подборке вы найдёте книги для детской профориентации, ориентированные на дошкольников. Возраст почемучек-трёхлеток и старший дошкольный возраст – то, что надо для начальных знаний о профессиях.</a:t>
            </a:r>
            <a:br>
              <a:rPr lang="ru-RU" sz="2400" dirty="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
        <p:nvSpPr>
          <p:cNvPr id="3" name="Содержимое 2"/>
          <p:cNvSpPr>
            <a:spLocks noGrp="1"/>
          </p:cNvSpPr>
          <p:nvPr>
            <p:ph idx="1"/>
          </p:nvPr>
        </p:nvSpPr>
        <p:spPr>
          <a:xfrm flipV="1">
            <a:off x="342900" y="8858280"/>
            <a:ext cx="6172200" cy="71438"/>
          </a:xfrm>
        </p:spPr>
        <p:txBody>
          <a:bodyPr>
            <a:normAutofit fontScale="25000" lnSpcReduction="20000"/>
          </a:bodyPr>
          <a:lstStyle/>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100" b="1" i="1" u="sng" dirty="0">
                <a:solidFill>
                  <a:srgbClr val="0070C0"/>
                </a:solidFill>
                <a:latin typeface="Times New Roman" pitchFamily="18" charset="0"/>
                <a:cs typeface="Times New Roman" pitchFamily="18" charset="0"/>
              </a:rPr>
              <a:t>1. Георг </a:t>
            </a:r>
            <a:r>
              <a:rPr lang="ru-RU" sz="3100" b="1" i="1" u="sng" dirty="0" err="1">
                <a:solidFill>
                  <a:srgbClr val="0070C0"/>
                </a:solidFill>
                <a:latin typeface="Times New Roman" pitchFamily="18" charset="0"/>
                <a:cs typeface="Times New Roman" pitchFamily="18" charset="0"/>
              </a:rPr>
              <a:t>Юхансон</a:t>
            </a:r>
            <a:r>
              <a:rPr lang="ru-RU" sz="3100" b="1" i="1" u="sng" dirty="0">
                <a:solidFill>
                  <a:srgbClr val="0070C0"/>
                </a:solidFill>
                <a:latin typeface="Times New Roman" pitchFamily="18" charset="0"/>
                <a:cs typeface="Times New Roman" pitchFamily="18" charset="0"/>
              </a:rPr>
              <a:t>, серия </a:t>
            </a:r>
            <a:r>
              <a:rPr lang="ru-RU" sz="3100" b="1" i="1" u="sng" dirty="0" smtClean="0">
                <a:solidFill>
                  <a:srgbClr val="0070C0"/>
                </a:solidFill>
                <a:latin typeface="Times New Roman" pitchFamily="18" charset="0"/>
                <a:cs typeface="Times New Roman" pitchFamily="18" charset="0"/>
              </a:rPr>
              <a:t>книг</a:t>
            </a:r>
            <a:br>
              <a:rPr lang="ru-RU" sz="3100" b="1" i="1" u="sng" dirty="0" smtClean="0">
                <a:solidFill>
                  <a:srgbClr val="0070C0"/>
                </a:solidFill>
                <a:latin typeface="Times New Roman" pitchFamily="18" charset="0"/>
                <a:cs typeface="Times New Roman" pitchFamily="18" charset="0"/>
              </a:rPr>
            </a:br>
            <a:r>
              <a:rPr lang="ru-RU" sz="3100" b="1" i="1" u="sng" dirty="0" smtClean="0">
                <a:solidFill>
                  <a:srgbClr val="0070C0"/>
                </a:solidFill>
                <a:latin typeface="Times New Roman" pitchFamily="18" charset="0"/>
                <a:cs typeface="Times New Roman" pitchFamily="18" charset="0"/>
              </a:rPr>
              <a:t> </a:t>
            </a:r>
            <a:r>
              <a:rPr lang="ru-RU" sz="3100" b="1" i="1" u="sng" dirty="0">
                <a:solidFill>
                  <a:srgbClr val="0070C0"/>
                </a:solidFill>
                <a:latin typeface="Times New Roman" pitchFamily="18" charset="0"/>
                <a:cs typeface="Times New Roman" pitchFamily="18" charset="0"/>
              </a:rPr>
              <a:t>«Мулле </a:t>
            </a:r>
            <a:r>
              <a:rPr lang="ru-RU" sz="3100" b="1" i="1" u="sng" dirty="0" err="1">
                <a:solidFill>
                  <a:srgbClr val="0070C0"/>
                </a:solidFill>
                <a:latin typeface="Times New Roman" pitchFamily="18" charset="0"/>
                <a:cs typeface="Times New Roman" pitchFamily="18" charset="0"/>
              </a:rPr>
              <a:t>Мек</a:t>
            </a:r>
            <a:r>
              <a:rPr lang="ru-RU" sz="3100" b="1" i="1" u="sng" dirty="0">
                <a:solidFill>
                  <a:srgbClr val="0070C0"/>
                </a:solidFill>
                <a:latin typeface="Times New Roman" pitchFamily="18" charset="0"/>
                <a:cs typeface="Times New Roman" pitchFamily="18" charset="0"/>
              </a:rPr>
              <a:t> – умелый человек»</a:t>
            </a:r>
            <a:r>
              <a:rPr lang="ru-RU" b="1" u="sng" dirty="0">
                <a:solidFill>
                  <a:srgbClr val="0070C0"/>
                </a:solidFill>
                <a:latin typeface="Times New Roman" pitchFamily="18" charset="0"/>
                <a:cs typeface="Times New Roman" pitchFamily="18" charset="0"/>
              </a:rPr>
              <a:t/>
            </a:r>
            <a:br>
              <a:rPr lang="ru-RU" b="1" u="sng" dirty="0">
                <a:solidFill>
                  <a:srgbClr val="0070C0"/>
                </a:solidFill>
                <a:latin typeface="Times New Roman" pitchFamily="18" charset="0"/>
                <a:cs typeface="Times New Roman" pitchFamily="18" charset="0"/>
              </a:rPr>
            </a:br>
            <a:endParaRPr lang="ru-RU" u="sng" dirty="0">
              <a:solidFill>
                <a:srgbClr val="0070C0"/>
              </a:solidFill>
              <a:latin typeface="Times New Roman" pitchFamily="18" charset="0"/>
              <a:cs typeface="Times New Roman" pitchFamily="18" charset="0"/>
            </a:endParaRPr>
          </a:p>
        </p:txBody>
      </p:sp>
      <p:sp>
        <p:nvSpPr>
          <p:cNvPr id="3" name="Содержимое 2"/>
          <p:cNvSpPr>
            <a:spLocks noGrp="1"/>
          </p:cNvSpPr>
          <p:nvPr>
            <p:ph idx="1"/>
          </p:nvPr>
        </p:nvSpPr>
        <p:spPr>
          <a:xfrm>
            <a:off x="342900" y="1428729"/>
            <a:ext cx="6172200" cy="3429024"/>
          </a:xfrm>
        </p:spPr>
        <p:txBody>
          <a:bodyPr>
            <a:normAutofit lnSpcReduction="10000"/>
          </a:bodyPr>
          <a:lstStyle/>
          <a:p>
            <a:pPr>
              <a:buNone/>
            </a:pPr>
            <a:r>
              <a:rPr lang="ru-RU" sz="2000" dirty="0" smtClean="0">
                <a:latin typeface="Times New Roman" pitchFamily="18" charset="0"/>
                <a:cs typeface="Times New Roman" pitchFamily="18" charset="0"/>
              </a:rPr>
              <a:t>     Мулле </a:t>
            </a:r>
            <a:r>
              <a:rPr lang="ru-RU" sz="2000" dirty="0" err="1">
                <a:latin typeface="Times New Roman" pitchFamily="18" charset="0"/>
                <a:cs typeface="Times New Roman" pitchFamily="18" charset="0"/>
              </a:rPr>
              <a:t>Мек</a:t>
            </a:r>
            <a:r>
              <a:rPr lang="ru-RU" sz="2000" dirty="0">
                <a:latin typeface="Times New Roman" pitchFamily="18" charset="0"/>
                <a:cs typeface="Times New Roman" pitchFamily="18" charset="0"/>
              </a:rPr>
              <a:t> – механик, мастер на все руки. Всем, кто интересуется прикладными профессиями, будет интересно прочесть о том, как он из старых железок и досок делает серьёзные вещи: самолёт, машину, новый дом, лодку. В книгах есть описание мастерской, инструментов, технических принципов и устройства разных механизмов.</a:t>
            </a:r>
          </a:p>
          <a:p>
            <a:pPr>
              <a:buNone/>
            </a:pPr>
            <a:r>
              <a:rPr lang="ru-RU" sz="2000" dirty="0" smtClean="0">
                <a:latin typeface="Times New Roman" pitchFamily="18" charset="0"/>
                <a:cs typeface="Times New Roman" pitchFamily="18" charset="0"/>
              </a:rPr>
              <a:t>     Есть </a:t>
            </a:r>
            <a:r>
              <a:rPr lang="ru-RU" sz="2000" dirty="0">
                <a:latin typeface="Times New Roman" pitchFamily="18" charset="0"/>
                <a:cs typeface="Times New Roman" pitchFamily="18" charset="0"/>
              </a:rPr>
              <a:t>у Мулле </a:t>
            </a:r>
            <a:r>
              <a:rPr lang="ru-RU" sz="2000" dirty="0" err="1">
                <a:latin typeface="Times New Roman" pitchFamily="18" charset="0"/>
                <a:cs typeface="Times New Roman" pitchFamily="18" charset="0"/>
              </a:rPr>
              <a:t>Мека</a:t>
            </a:r>
            <a:r>
              <a:rPr lang="ru-RU" sz="2000" dirty="0">
                <a:latin typeface="Times New Roman" pitchFamily="18" charset="0"/>
                <a:cs typeface="Times New Roman" pitchFamily="18" charset="0"/>
              </a:rPr>
              <a:t> собака по имени </a:t>
            </a:r>
            <a:r>
              <a:rPr lang="ru-RU" sz="2000" dirty="0" err="1">
                <a:latin typeface="Times New Roman" pitchFamily="18" charset="0"/>
                <a:cs typeface="Times New Roman" pitchFamily="18" charset="0"/>
              </a:rPr>
              <a:t>Буффа</a:t>
            </a:r>
            <a:r>
              <a:rPr lang="ru-RU" sz="2000" dirty="0">
                <a:latin typeface="Times New Roman" pitchFamily="18" charset="0"/>
                <a:cs typeface="Times New Roman" pitchFamily="18" charset="0"/>
              </a:rPr>
              <a:t>. С ней мастер делится своими идеями и секретами. А заодно и с читателями.</a:t>
            </a:r>
          </a:p>
          <a:p>
            <a:pPr>
              <a:buNone/>
            </a:pPr>
            <a:r>
              <a:rPr lang="ru-RU" sz="2000" dirty="0" smtClean="0">
                <a:latin typeface="Times New Roman" pitchFamily="18" charset="0"/>
                <a:cs typeface="Times New Roman" pitchFamily="18" charset="0"/>
              </a:rPr>
              <a:t>     Рекомендуемый </a:t>
            </a:r>
            <a:r>
              <a:rPr lang="ru-RU" sz="2000" dirty="0">
                <a:latin typeface="Times New Roman" pitchFamily="18" charset="0"/>
                <a:cs typeface="Times New Roman" pitchFamily="18" charset="0"/>
              </a:rPr>
              <a:t>возраст: от 3 лет.</a:t>
            </a:r>
          </a:p>
          <a:p>
            <a:endParaRPr lang="ru-RU" sz="2000" dirty="0"/>
          </a:p>
        </p:txBody>
      </p:sp>
      <p:pic>
        <p:nvPicPr>
          <p:cNvPr id="4" name="Рисунок 3" descr="c1d84ce66239727b0a99cb688378ed9a.jpg"/>
          <p:cNvPicPr>
            <a:picLocks noChangeAspect="1"/>
          </p:cNvPicPr>
          <p:nvPr/>
        </p:nvPicPr>
        <p:blipFill>
          <a:blip r:embed="rId2" cstate="email"/>
          <a:stretch>
            <a:fillRect/>
          </a:stretch>
        </p:blipFill>
        <p:spPr>
          <a:xfrm rot="20439241">
            <a:off x="674768" y="4908024"/>
            <a:ext cx="2057516" cy="2699460"/>
          </a:xfrm>
          <a:prstGeom prst="rect">
            <a:avLst/>
          </a:prstGeom>
        </p:spPr>
      </p:pic>
      <p:pic>
        <p:nvPicPr>
          <p:cNvPr id="5" name="Рисунок 4" descr="385090_94194104.jpg"/>
          <p:cNvPicPr>
            <a:picLocks noChangeAspect="1"/>
          </p:cNvPicPr>
          <p:nvPr/>
        </p:nvPicPr>
        <p:blipFill>
          <a:blip r:embed="rId3" cstate="email"/>
          <a:stretch>
            <a:fillRect/>
          </a:stretch>
        </p:blipFill>
        <p:spPr>
          <a:xfrm rot="1073512">
            <a:off x="4220456" y="4885139"/>
            <a:ext cx="1994709" cy="2676001"/>
          </a:xfrm>
          <a:prstGeom prst="rect">
            <a:avLst/>
          </a:prstGeom>
        </p:spPr>
      </p:pic>
      <p:pic>
        <p:nvPicPr>
          <p:cNvPr id="6" name="Рисунок 5" descr="9693841-1.jpg"/>
          <p:cNvPicPr>
            <a:picLocks noChangeAspect="1"/>
          </p:cNvPicPr>
          <p:nvPr/>
        </p:nvPicPr>
        <p:blipFill>
          <a:blip r:embed="rId4" cstate="email"/>
          <a:stretch>
            <a:fillRect/>
          </a:stretch>
        </p:blipFill>
        <p:spPr>
          <a:xfrm>
            <a:off x="2428868" y="6072198"/>
            <a:ext cx="2089562" cy="2786082"/>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800" b="1" i="1" dirty="0" smtClean="0">
                <a:solidFill>
                  <a:srgbClr val="7030A0"/>
                </a:solidFill>
                <a:latin typeface="Times New Roman" pitchFamily="18" charset="0"/>
                <a:cs typeface="Times New Roman" pitchFamily="18" charset="0"/>
                <a:hlinkClick r:id="rId2"/>
              </a:rPr>
              <a:t/>
            </a:r>
            <a:br>
              <a:rPr lang="ru-RU" sz="2800" b="1" i="1" dirty="0" smtClean="0">
                <a:solidFill>
                  <a:srgbClr val="7030A0"/>
                </a:solidFill>
                <a:latin typeface="Times New Roman" pitchFamily="18" charset="0"/>
                <a:cs typeface="Times New Roman" pitchFamily="18" charset="0"/>
                <a:hlinkClick r:id="rId2"/>
              </a:rPr>
            </a:br>
            <a:r>
              <a:rPr lang="ru-RU" sz="2800" b="1" i="1" dirty="0">
                <a:solidFill>
                  <a:srgbClr val="7030A0"/>
                </a:solidFill>
                <a:latin typeface="Times New Roman" pitchFamily="18" charset="0"/>
                <a:cs typeface="Times New Roman" pitchFamily="18" charset="0"/>
                <a:hlinkClick r:id="rId2"/>
              </a:rPr>
              <a:t/>
            </a:r>
            <a:br>
              <a:rPr lang="ru-RU" sz="2800" b="1" i="1" dirty="0">
                <a:solidFill>
                  <a:srgbClr val="7030A0"/>
                </a:solidFill>
                <a:latin typeface="Times New Roman" pitchFamily="18" charset="0"/>
                <a:cs typeface="Times New Roman" pitchFamily="18" charset="0"/>
                <a:hlinkClick r:id="rId2"/>
              </a:rPr>
            </a:br>
            <a:r>
              <a:rPr lang="ru-RU" sz="2800" b="1" i="1" dirty="0" smtClean="0">
                <a:solidFill>
                  <a:srgbClr val="7030A0"/>
                </a:solidFill>
                <a:latin typeface="Times New Roman" pitchFamily="18" charset="0"/>
                <a:cs typeface="Times New Roman" pitchFamily="18" charset="0"/>
                <a:hlinkClick r:id="rId2"/>
              </a:rPr>
              <a:t/>
            </a:r>
            <a:br>
              <a:rPr lang="ru-RU" sz="2800" b="1" i="1" dirty="0" smtClean="0">
                <a:solidFill>
                  <a:srgbClr val="7030A0"/>
                </a:solidFill>
                <a:latin typeface="Times New Roman" pitchFamily="18" charset="0"/>
                <a:cs typeface="Times New Roman" pitchFamily="18" charset="0"/>
                <a:hlinkClick r:id="rId2"/>
              </a:rPr>
            </a:br>
            <a:r>
              <a:rPr lang="ru-RU" sz="2800" b="1" i="1" dirty="0" smtClean="0">
                <a:solidFill>
                  <a:srgbClr val="002060"/>
                </a:solidFill>
                <a:latin typeface="Times New Roman" pitchFamily="18" charset="0"/>
                <a:cs typeface="Times New Roman" pitchFamily="18" charset="0"/>
                <a:hlinkClick r:id="rId2"/>
              </a:rPr>
              <a:t>2</a:t>
            </a:r>
            <a:r>
              <a:rPr lang="ru-RU" sz="2800" b="1" i="1" dirty="0">
                <a:solidFill>
                  <a:srgbClr val="002060"/>
                </a:solidFill>
                <a:latin typeface="Times New Roman" pitchFamily="18" charset="0"/>
                <a:cs typeface="Times New Roman" pitchFamily="18" charset="0"/>
                <a:hlinkClick r:id="rId2"/>
              </a:rPr>
              <a:t>. Ричард </a:t>
            </a:r>
            <a:r>
              <a:rPr lang="ru-RU" sz="2800" b="1" i="1" dirty="0" err="1">
                <a:solidFill>
                  <a:srgbClr val="002060"/>
                </a:solidFill>
                <a:latin typeface="Times New Roman" pitchFamily="18" charset="0"/>
                <a:cs typeface="Times New Roman" pitchFamily="18" charset="0"/>
                <a:hlinkClick r:id="rId2"/>
              </a:rPr>
              <a:t>Скарри</a:t>
            </a:r>
            <a:r>
              <a:rPr lang="ru-RU" sz="2800" b="1" i="1" dirty="0">
                <a:solidFill>
                  <a:srgbClr val="002060"/>
                </a:solidFill>
                <a:latin typeface="Times New Roman" pitchFamily="18" charset="0"/>
                <a:cs typeface="Times New Roman" pitchFamily="18" charset="0"/>
                <a:hlinkClick r:id="rId2"/>
              </a:rPr>
              <a:t> «Город добрых дел</a:t>
            </a:r>
            <a:r>
              <a:rPr lang="ru-RU" sz="2800" b="1" i="1" dirty="0" smtClean="0">
                <a:solidFill>
                  <a:srgbClr val="002060"/>
                </a:solidFill>
                <a:latin typeface="Times New Roman" pitchFamily="18" charset="0"/>
                <a:cs typeface="Times New Roman" pitchFamily="18" charset="0"/>
                <a:hlinkClick r:id="rId2"/>
              </a:rPr>
              <a:t>»</a:t>
            </a:r>
            <a:r>
              <a:rPr lang="ru-RU" sz="2800" b="1" i="1" dirty="0" smtClean="0">
                <a:solidFill>
                  <a:srgbClr val="7030A0"/>
                </a:solidFill>
                <a:latin typeface="Times New Roman" pitchFamily="18" charset="0"/>
                <a:cs typeface="Times New Roman" pitchFamily="18" charset="0"/>
                <a:hlinkClick r:id="rId2"/>
              </a:rPr>
              <a:t/>
            </a:r>
            <a:br>
              <a:rPr lang="ru-RU" sz="2800" b="1" i="1" dirty="0" smtClean="0">
                <a:solidFill>
                  <a:srgbClr val="7030A0"/>
                </a:solidFill>
                <a:latin typeface="Times New Roman" pitchFamily="18" charset="0"/>
                <a:cs typeface="Times New Roman" pitchFamily="18" charset="0"/>
                <a:hlinkClick r:id="rId2"/>
              </a:rPr>
            </a:br>
            <a:r>
              <a:rPr lang="ru-RU" sz="2800" b="1" i="1" dirty="0">
                <a:solidFill>
                  <a:srgbClr val="7030A0"/>
                </a:solidFill>
                <a:latin typeface="Times New Roman" pitchFamily="18" charset="0"/>
                <a:cs typeface="Times New Roman" pitchFamily="18" charset="0"/>
                <a:hlinkClick r:id="rId2"/>
              </a:rPr>
              <a:t> </a:t>
            </a:r>
            <a:r>
              <a:rPr lang="ru-RU" sz="2800" b="1" i="1" dirty="0">
                <a:solidFill>
                  <a:srgbClr val="7030A0"/>
                </a:solidFill>
                <a:latin typeface="Times New Roman" pitchFamily="18" charset="0"/>
                <a:cs typeface="Times New Roman" pitchFamily="18" charset="0"/>
              </a:rPr>
              <a:t/>
            </a:r>
            <a:br>
              <a:rPr lang="ru-RU" sz="2800" b="1" i="1" dirty="0">
                <a:solidFill>
                  <a:srgbClr val="7030A0"/>
                </a:solidFill>
                <a:latin typeface="Times New Roman" pitchFamily="18" charset="0"/>
                <a:cs typeface="Times New Roman" pitchFamily="18" charset="0"/>
              </a:rPr>
            </a:br>
            <a:r>
              <a:rPr lang="ru-RU" sz="1800" dirty="0">
                <a:latin typeface="Times New Roman" pitchFamily="18" charset="0"/>
                <a:cs typeface="Times New Roman" pitchFamily="18" charset="0"/>
              </a:rPr>
              <a:t>Каждая история – это знакомство с определённой профессией</a:t>
            </a:r>
            <a:r>
              <a:rPr lang="ru-RU" sz="1800" dirty="0" smtClean="0">
                <a:latin typeface="Times New Roman" pitchFamily="18" charset="0"/>
                <a:cs typeface="Times New Roman" pitchFamily="18" charset="0"/>
              </a:rPr>
              <a:t>.</a:t>
            </a:r>
            <a:r>
              <a:rPr lang="ru-RU" sz="1800" dirty="0">
                <a:latin typeface="Times New Roman" pitchFamily="18" charset="0"/>
                <a:cs typeface="Times New Roman" pitchFamily="18" charset="0"/>
              </a:rPr>
              <a:t> Книга написана с юмором, но при этом информация там даётся вполне правдивая и даже энциклопедическая. Юные читатели узнают, как изготавливают бумагу, строят дорогу и многое другое.</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Рекомендуемый возраст: от 3 лет.</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endParaRPr lang="ru-RU" sz="2800" i="1" dirty="0">
              <a:solidFill>
                <a:srgbClr val="7030A0"/>
              </a:solidFill>
              <a:latin typeface="Times New Roman" pitchFamily="18" charset="0"/>
              <a:cs typeface="Times New Roman" pitchFamily="18" charset="0"/>
            </a:endParaRPr>
          </a:p>
        </p:txBody>
      </p:sp>
      <p:pic>
        <p:nvPicPr>
          <p:cNvPr id="5" name="Содержимое 4" descr="kniga-gorod-dobryh-del-600x800.jpg"/>
          <p:cNvPicPr>
            <a:picLocks noGrp="1" noChangeAspect="1"/>
          </p:cNvPicPr>
          <p:nvPr>
            <p:ph idx="1"/>
          </p:nvPr>
        </p:nvPicPr>
        <p:blipFill>
          <a:blip r:embed="rId3" cstate="email"/>
          <a:stretch>
            <a:fillRect/>
          </a:stretch>
        </p:blipFill>
        <p:spPr>
          <a:xfrm>
            <a:off x="285728" y="2500298"/>
            <a:ext cx="2321721" cy="3095628"/>
          </a:xfrm>
        </p:spPr>
      </p:pic>
      <p:sp>
        <p:nvSpPr>
          <p:cNvPr id="6" name="Прямоугольник 5"/>
          <p:cNvSpPr/>
          <p:nvPr/>
        </p:nvSpPr>
        <p:spPr>
          <a:xfrm>
            <a:off x="2714620" y="2857488"/>
            <a:ext cx="3571900" cy="707886"/>
          </a:xfrm>
          <a:prstGeom prst="rect">
            <a:avLst/>
          </a:prstGeom>
        </p:spPr>
        <p:txBody>
          <a:bodyPr wrap="square">
            <a:spAutoFit/>
          </a:bodyPr>
          <a:lstStyle/>
          <a:p>
            <a:r>
              <a:rPr lang="ru-RU" sz="2000" b="1" i="1" dirty="0">
                <a:latin typeface="Times New Roman" pitchFamily="18" charset="0"/>
                <a:cs typeface="Times New Roman" pitchFamily="18" charset="0"/>
                <a:hlinkClick r:id="rId4"/>
              </a:rPr>
              <a:t>3. Виктор </a:t>
            </a:r>
            <a:r>
              <a:rPr lang="ru-RU" sz="2000" b="1" i="1" dirty="0" err="1">
                <a:latin typeface="Times New Roman" pitchFamily="18" charset="0"/>
                <a:cs typeface="Times New Roman" pitchFamily="18" charset="0"/>
                <a:hlinkClick r:id="rId4"/>
              </a:rPr>
              <a:t>Бундин</a:t>
            </a:r>
            <a:r>
              <a:rPr lang="ru-RU" sz="2000" b="1" i="1" dirty="0">
                <a:latin typeface="Times New Roman" pitchFamily="18" charset="0"/>
                <a:cs typeface="Times New Roman" pitchFamily="18" charset="0"/>
                <a:hlinkClick r:id="rId4"/>
              </a:rPr>
              <a:t> «Такая работа»</a:t>
            </a:r>
            <a:endParaRPr lang="ru-RU" sz="2000" b="1" i="1" dirty="0">
              <a:latin typeface="Times New Roman" pitchFamily="18" charset="0"/>
              <a:cs typeface="Times New Roman" pitchFamily="18" charset="0"/>
            </a:endParaRPr>
          </a:p>
        </p:txBody>
      </p:sp>
      <p:pic>
        <p:nvPicPr>
          <p:cNvPr id="7" name="Рисунок 6" descr="1015834974.jpg"/>
          <p:cNvPicPr>
            <a:picLocks noChangeAspect="1"/>
          </p:cNvPicPr>
          <p:nvPr/>
        </p:nvPicPr>
        <p:blipFill>
          <a:blip r:embed="rId5" cstate="email"/>
          <a:stretch>
            <a:fillRect/>
          </a:stretch>
        </p:blipFill>
        <p:spPr>
          <a:xfrm>
            <a:off x="4071942" y="3363158"/>
            <a:ext cx="2310995" cy="3020908"/>
          </a:xfrm>
          <a:prstGeom prst="rect">
            <a:avLst/>
          </a:prstGeom>
        </p:spPr>
      </p:pic>
      <p:sp>
        <p:nvSpPr>
          <p:cNvPr id="8" name="Прямоугольник 7"/>
          <p:cNvSpPr/>
          <p:nvPr/>
        </p:nvSpPr>
        <p:spPr>
          <a:xfrm>
            <a:off x="214290" y="6500826"/>
            <a:ext cx="6357982" cy="2462213"/>
          </a:xfrm>
          <a:prstGeom prst="rect">
            <a:avLst/>
          </a:prstGeom>
        </p:spPr>
        <p:txBody>
          <a:bodyPr wrap="square">
            <a:spAutoFit/>
          </a:bodyPr>
          <a:lstStyle/>
          <a:p>
            <a:r>
              <a:rPr lang="ru-RU" sz="1400" dirty="0">
                <a:latin typeface="Times New Roman" pitchFamily="18" charset="0"/>
                <a:cs typeface="Times New Roman" pitchFamily="18" charset="0"/>
              </a:rPr>
              <a:t>Старая добрая книга, на которой выросли ещё наши мамы. Её можно назвать </a:t>
            </a:r>
            <a:r>
              <a:rPr lang="ru-RU" sz="1400" dirty="0" err="1">
                <a:latin typeface="Times New Roman" pitchFamily="18" charset="0"/>
                <a:cs typeface="Times New Roman" pitchFamily="18" charset="0"/>
                <a:hlinkClick r:id="rId6"/>
              </a:rPr>
              <a:t>виммельбухом</a:t>
            </a:r>
            <a:endParaRPr lang="ru-RU" sz="1400" dirty="0">
              <a:latin typeface="Times New Roman" pitchFamily="18" charset="0"/>
              <a:cs typeface="Times New Roman" pitchFamily="18" charset="0"/>
            </a:endParaRPr>
          </a:p>
          <a:p>
            <a:r>
              <a:rPr lang="ru-RU" sz="1400" dirty="0">
                <a:latin typeface="Times New Roman" pitchFamily="18" charset="0"/>
                <a:cs typeface="Times New Roman" pitchFamily="18" charset="0"/>
              </a:rPr>
              <a:t>советского времени – текста минимум, а картинки можно разглядывать и разглядывать. </a:t>
            </a:r>
          </a:p>
          <a:p>
            <a:r>
              <a:rPr lang="ru-RU" sz="1400" dirty="0">
                <a:latin typeface="Times New Roman" pitchFamily="18" charset="0"/>
                <a:cs typeface="Times New Roman" pitchFamily="18" charset="0"/>
              </a:rPr>
              <a:t>Желто-оранжевые деревья, зоопарк с резвящимися животными и ухаживающими за ними сотрудниками, осенние листья в окнах хлебобулочного комбината, слаженные действия рабочих на стройке. А вечером, в лучах заходящего солнца, отработавший народ спешит по домам.</a:t>
            </a:r>
          </a:p>
          <a:p>
            <a:r>
              <a:rPr lang="ru-RU" sz="1400" dirty="0">
                <a:latin typeface="Times New Roman" pitchFamily="18" charset="0"/>
                <a:cs typeface="Times New Roman" pitchFamily="18" charset="0"/>
              </a:rPr>
              <a:t>Тем, кто любит Петербург, эта книга понравится вдвойне, ведь тут столько видов любимого города!</a:t>
            </a:r>
          </a:p>
          <a:p>
            <a:r>
              <a:rPr lang="ru-RU" sz="1400" dirty="0">
                <a:latin typeface="Times New Roman" pitchFamily="18" charset="0"/>
                <a:cs typeface="Times New Roman" pitchFamily="18" charset="0"/>
              </a:rPr>
              <a:t>Рекомендуемый возраст: от 3 лет.</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1285852"/>
            <a:ext cx="6172200" cy="1500198"/>
          </a:xfrm>
        </p:spPr>
        <p:txBody>
          <a:bodyPr>
            <a:normAutofit fontScale="90000"/>
          </a:bodyPr>
          <a:lstStyle/>
          <a:p>
            <a:r>
              <a:rPr lang="ru-RU" sz="2200" b="1" i="1" u="sng" dirty="0">
                <a:solidFill>
                  <a:srgbClr val="0070C0"/>
                </a:solidFill>
                <a:latin typeface="Times New Roman" pitchFamily="18" charset="0"/>
                <a:cs typeface="Times New Roman" pitchFamily="18" charset="0"/>
              </a:rPr>
              <a:t>4. Серия книг «Кем быть»</a:t>
            </a:r>
            <a:r>
              <a:rPr lang="ru-RU" sz="2200" b="1" i="1" dirty="0">
                <a:solidFill>
                  <a:srgbClr val="7030A0"/>
                </a:solidFill>
                <a:latin typeface="Times New Roman" pitchFamily="18" charset="0"/>
                <a:cs typeface="Times New Roman" pitchFamily="18" charset="0"/>
              </a:rPr>
              <a:t/>
            </a:r>
            <a:br>
              <a:rPr lang="ru-RU" sz="2200" b="1" i="1" dirty="0">
                <a:solidFill>
                  <a:srgbClr val="7030A0"/>
                </a:solidFill>
                <a:latin typeface="Times New Roman" pitchFamily="18" charset="0"/>
                <a:cs typeface="Times New Roman" pitchFamily="18" charset="0"/>
              </a:rPr>
            </a:br>
            <a:r>
              <a:rPr lang="ru-RU" sz="1800" dirty="0">
                <a:latin typeface="Times New Roman" pitchFamily="18" charset="0"/>
                <a:cs typeface="Times New Roman" pitchFamily="18" charset="0"/>
              </a:rPr>
              <a:t>5 книг в картинках посвящены профессиям. Одна книга – одна профессия. Чем заняты спасатели? Из каких продуктов пекут хлеб? Как возникла профессия художника? Что нужно портному для работы? Как устроен автомобиль? Эти и многие другие вопросы освещены в серии книг «Кем быть».</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Информация о профессиях дана здесь в доступной малышам форме — мало текста, много картинок. Книга написана просто, но крайне информативно и ёмко.</a:t>
            </a:r>
            <a:br>
              <a:rPr lang="ru-RU" sz="1800" dirty="0">
                <a:latin typeface="Times New Roman" pitchFamily="18" charset="0"/>
                <a:cs typeface="Times New Roman" pitchFamily="18" charset="0"/>
              </a:rPr>
            </a:br>
            <a:r>
              <a:rPr lang="ru-RU" sz="1800" dirty="0">
                <a:latin typeface="Times New Roman" pitchFamily="18" charset="0"/>
                <a:cs typeface="Times New Roman" pitchFamily="18" charset="0"/>
              </a:rPr>
              <a:t>Рекомендуемый возраст: от 4 лет.</a:t>
            </a: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endParaRPr lang="ru-RU" dirty="0">
              <a:latin typeface="Times New Roman" pitchFamily="18" charset="0"/>
              <a:cs typeface="Times New Roman" pitchFamily="18" charset="0"/>
            </a:endParaRPr>
          </a:p>
        </p:txBody>
      </p:sp>
      <p:pic>
        <p:nvPicPr>
          <p:cNvPr id="4" name="Содержимое 3" descr="43007723-author-karpova_inna-kniga_shofyor.jpg"/>
          <p:cNvPicPr>
            <a:picLocks noGrp="1" noChangeAspect="1"/>
          </p:cNvPicPr>
          <p:nvPr>
            <p:ph idx="1"/>
          </p:nvPr>
        </p:nvPicPr>
        <p:blipFill>
          <a:blip r:embed="rId2" cstate="email"/>
          <a:stretch>
            <a:fillRect/>
          </a:stretch>
        </p:blipFill>
        <p:spPr>
          <a:xfrm rot="10800000" flipH="1" flipV="1">
            <a:off x="571480" y="3000364"/>
            <a:ext cx="2842155" cy="2842155"/>
          </a:xfrm>
        </p:spPr>
      </p:pic>
      <p:pic>
        <p:nvPicPr>
          <p:cNvPr id="5" name="Рисунок 4" descr="Portnoy43007687.jpg"/>
          <p:cNvPicPr>
            <a:picLocks noChangeAspect="1"/>
          </p:cNvPicPr>
          <p:nvPr/>
        </p:nvPicPr>
        <p:blipFill>
          <a:blip r:embed="rId3" cstate="email"/>
          <a:stretch>
            <a:fillRect/>
          </a:stretch>
        </p:blipFill>
        <p:spPr>
          <a:xfrm>
            <a:off x="3571876" y="3857620"/>
            <a:ext cx="3000372" cy="3000372"/>
          </a:xfrm>
          <a:prstGeom prst="rect">
            <a:avLst/>
          </a:prstGeom>
        </p:spPr>
      </p:pic>
      <p:pic>
        <p:nvPicPr>
          <p:cNvPr id="6" name="Рисунок 5" descr="43304600.jpg"/>
          <p:cNvPicPr>
            <a:picLocks noChangeAspect="1"/>
          </p:cNvPicPr>
          <p:nvPr/>
        </p:nvPicPr>
        <p:blipFill>
          <a:blip r:embed="rId4" cstate="email"/>
          <a:stretch>
            <a:fillRect/>
          </a:stretch>
        </p:blipFill>
        <p:spPr>
          <a:xfrm>
            <a:off x="857232" y="6072198"/>
            <a:ext cx="2714620" cy="271462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714348"/>
            <a:ext cx="6172200" cy="2214578"/>
          </a:xfrm>
        </p:spPr>
        <p:txBody>
          <a:bodyPr>
            <a:normAutofit fontScale="90000"/>
          </a:bodyPr>
          <a:lstStyle/>
          <a:p>
            <a:r>
              <a:rPr lang="ru-RU" sz="2700" b="1" i="1" dirty="0">
                <a:latin typeface="Times New Roman" pitchFamily="18" charset="0"/>
                <a:cs typeface="Times New Roman" pitchFamily="18" charset="0"/>
                <a:hlinkClick r:id="rId2"/>
              </a:rPr>
              <a:t>5. Гордиенко Н., Гордиенко С. «Большая книга профессий</a:t>
            </a:r>
            <a:r>
              <a:rPr lang="ru-RU" sz="2700" b="1" i="1" dirty="0" smtClean="0">
                <a:latin typeface="Times New Roman" pitchFamily="18" charset="0"/>
                <a:cs typeface="Times New Roman" pitchFamily="18" charset="0"/>
                <a:hlinkClick r:id="rId2"/>
              </a:rPr>
              <a:t>»</a:t>
            </a:r>
            <a:r>
              <a:rPr lang="ru-RU" sz="2700" b="1" i="1" dirty="0" smtClean="0">
                <a:latin typeface="Times New Roman" pitchFamily="18" charset="0"/>
                <a:cs typeface="Times New Roman" pitchFamily="18" charset="0"/>
              </a:rPr>
              <a:t/>
            </a:r>
            <a:br>
              <a:rPr lang="ru-RU" sz="2700" b="1" i="1" dirty="0" smtClean="0">
                <a:latin typeface="Times New Roman" pitchFamily="18" charset="0"/>
                <a:cs typeface="Times New Roman" pitchFamily="18" charset="0"/>
              </a:rPr>
            </a:br>
            <a:r>
              <a:rPr lang="ru-RU" sz="2700" b="1" i="1"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В книге 42 раздела, охватывающие современные профессии: садовник, архитектор, врач, сантехник, кондитер, продавец, портной, водолаз, повар и многие другие. Показаны не только нюансы производства, работы, но и освещены качества, умения, знания, которые нужны, чтобы достичь успеха в какой-либо профессии.</a:t>
            </a:r>
            <a:br>
              <a:rPr lang="ru-RU" sz="2000" dirty="0">
                <a:latin typeface="Times New Roman" pitchFamily="18" charset="0"/>
                <a:cs typeface="Times New Roman" pitchFamily="18" charset="0"/>
              </a:rPr>
            </a:br>
            <a:r>
              <a:rPr lang="ru-RU" sz="2000" dirty="0" smtClean="0">
                <a:latin typeface="Times New Roman" pitchFamily="18" charset="0"/>
                <a:cs typeface="Times New Roman" pitchFamily="18" charset="0"/>
              </a:rPr>
              <a:t> Рекомендуемый </a:t>
            </a:r>
            <a:r>
              <a:rPr lang="ru-RU" sz="2000" dirty="0">
                <a:latin typeface="Times New Roman" pitchFamily="18" charset="0"/>
                <a:cs typeface="Times New Roman" pitchFamily="18" charset="0"/>
              </a:rPr>
              <a:t>возраст: от 4 лет.</a:t>
            </a:r>
            <a:br>
              <a:rPr lang="ru-RU" sz="2000" dirty="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pic>
        <p:nvPicPr>
          <p:cNvPr id="4" name="Содержимое 3" descr="cover1.jpg"/>
          <p:cNvPicPr>
            <a:picLocks noGrp="1" noChangeAspect="1"/>
          </p:cNvPicPr>
          <p:nvPr>
            <p:ph idx="1"/>
          </p:nvPr>
        </p:nvPicPr>
        <p:blipFill>
          <a:blip r:embed="rId3" cstate="email"/>
          <a:stretch>
            <a:fillRect/>
          </a:stretch>
        </p:blipFill>
        <p:spPr>
          <a:xfrm>
            <a:off x="357166" y="3143240"/>
            <a:ext cx="2428892" cy="3210159"/>
          </a:xfrm>
        </p:spPr>
      </p:pic>
      <p:sp>
        <p:nvSpPr>
          <p:cNvPr id="5" name="Прямоугольник 4"/>
          <p:cNvSpPr/>
          <p:nvPr/>
        </p:nvSpPr>
        <p:spPr>
          <a:xfrm>
            <a:off x="2928934" y="3571868"/>
            <a:ext cx="3500462" cy="1200329"/>
          </a:xfrm>
          <a:prstGeom prst="rect">
            <a:avLst/>
          </a:prstGeom>
        </p:spPr>
        <p:txBody>
          <a:bodyPr wrap="square">
            <a:spAutoFit/>
          </a:bodyPr>
          <a:lstStyle/>
          <a:p>
            <a:r>
              <a:rPr lang="ru-RU" b="1" i="1" dirty="0">
                <a:solidFill>
                  <a:srgbClr val="C00000"/>
                </a:solidFill>
                <a:latin typeface="Times New Roman" pitchFamily="18" charset="0"/>
                <a:cs typeface="Times New Roman" pitchFamily="18" charset="0"/>
              </a:rPr>
              <a:t>6. </a:t>
            </a:r>
            <a:r>
              <a:rPr lang="ru-RU" b="1" i="1" dirty="0" err="1">
                <a:solidFill>
                  <a:srgbClr val="C00000"/>
                </a:solidFill>
                <a:latin typeface="Times New Roman" pitchFamily="18" charset="0"/>
                <a:cs typeface="Times New Roman" pitchFamily="18" charset="0"/>
              </a:rPr>
              <a:t>Хавукайнен</a:t>
            </a:r>
            <a:r>
              <a:rPr lang="ru-RU" b="1" i="1" dirty="0">
                <a:solidFill>
                  <a:srgbClr val="C00000"/>
                </a:solidFill>
                <a:latin typeface="Times New Roman" pitchFamily="18" charset="0"/>
                <a:cs typeface="Times New Roman" pitchFamily="18" charset="0"/>
              </a:rPr>
              <a:t> А., Тойвонен С.</a:t>
            </a:r>
          </a:p>
          <a:p>
            <a:r>
              <a:rPr lang="ru-RU" b="1" i="1" dirty="0">
                <a:solidFill>
                  <a:srgbClr val="C00000"/>
                </a:solidFill>
                <a:latin typeface="Times New Roman" pitchFamily="18" charset="0"/>
                <a:cs typeface="Times New Roman" pitchFamily="18" charset="0"/>
                <a:hlinkClick r:id="rId4"/>
              </a:rPr>
              <a:t>«Какие бывают профессии»</a:t>
            </a:r>
            <a:r>
              <a:rPr lang="ru-RU" b="1" i="1" dirty="0">
                <a:solidFill>
                  <a:srgbClr val="C00000"/>
                </a:solidFill>
                <a:latin typeface="Times New Roman" pitchFamily="18" charset="0"/>
                <a:cs typeface="Times New Roman" pitchFamily="18" charset="0"/>
              </a:rPr>
              <a:t>, </a:t>
            </a:r>
            <a:r>
              <a:rPr lang="ru-RU" b="1" i="1" dirty="0">
                <a:solidFill>
                  <a:srgbClr val="C00000"/>
                </a:solidFill>
                <a:latin typeface="Times New Roman" pitchFamily="18" charset="0"/>
                <a:cs typeface="Times New Roman" pitchFamily="18" charset="0"/>
                <a:hlinkClick r:id="rId5"/>
              </a:rPr>
              <a:t>«Тату и Пату идут на работу»</a:t>
            </a:r>
            <a:endParaRPr lang="ru-RU" i="1" dirty="0">
              <a:solidFill>
                <a:srgbClr val="C00000"/>
              </a:solidFill>
              <a:latin typeface="Times New Roman" pitchFamily="18" charset="0"/>
              <a:cs typeface="Times New Roman" pitchFamily="18" charset="0"/>
            </a:endParaRPr>
          </a:p>
        </p:txBody>
      </p:sp>
      <p:pic>
        <p:nvPicPr>
          <p:cNvPr id="6" name="Рисунок 5" descr="46252625.jpg"/>
          <p:cNvPicPr>
            <a:picLocks noChangeAspect="1"/>
          </p:cNvPicPr>
          <p:nvPr/>
        </p:nvPicPr>
        <p:blipFill>
          <a:blip r:embed="rId6" cstate="email"/>
          <a:stretch>
            <a:fillRect/>
          </a:stretch>
        </p:blipFill>
        <p:spPr>
          <a:xfrm>
            <a:off x="3143248" y="4857752"/>
            <a:ext cx="1857388" cy="2671670"/>
          </a:xfrm>
          <a:prstGeom prst="rect">
            <a:avLst/>
          </a:prstGeom>
        </p:spPr>
      </p:pic>
      <p:sp>
        <p:nvSpPr>
          <p:cNvPr id="7" name="Прямоугольник 6"/>
          <p:cNvSpPr/>
          <p:nvPr/>
        </p:nvSpPr>
        <p:spPr>
          <a:xfrm>
            <a:off x="500042" y="7500958"/>
            <a:ext cx="6072230" cy="1169551"/>
          </a:xfrm>
          <a:prstGeom prst="rect">
            <a:avLst/>
          </a:prstGeom>
        </p:spPr>
        <p:txBody>
          <a:bodyPr wrap="square">
            <a:spAutoFit/>
          </a:bodyPr>
          <a:lstStyle/>
          <a:p>
            <a:r>
              <a:rPr lang="ru-RU" sz="1400" dirty="0">
                <a:latin typeface="Times New Roman" pitchFamily="18" charset="0"/>
                <a:cs typeface="Times New Roman" pitchFamily="18" charset="0"/>
              </a:rPr>
              <a:t>Тату и Пату – озорные братья, неугомонные любители приключений и всего нового. В этой книге авторы отправляют своих героев на биржу труда, после которой они смогут познакомиться с разными профессиями: механик, журналист, секретарь, фермер, строитель, учитель, уборщица и другие</a:t>
            </a:r>
            <a:r>
              <a:rPr lang="ru-RU" sz="1400" dirty="0" smtClean="0">
                <a:latin typeface="Times New Roman" pitchFamily="18" charset="0"/>
                <a:cs typeface="Times New Roman" pitchFamily="18" charset="0"/>
              </a:rPr>
              <a:t>.</a:t>
            </a:r>
            <a:r>
              <a:rPr lang="ru-RU" sz="1400" dirty="0">
                <a:latin typeface="Times New Roman" pitchFamily="18" charset="0"/>
                <a:cs typeface="Times New Roman" pitchFamily="18" charset="0"/>
              </a:rPr>
              <a:t> Рекомендуемый возраст: от 4 лет.</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642910"/>
            <a:ext cx="6172200" cy="2928958"/>
          </a:xfrm>
        </p:spPr>
        <p:txBody>
          <a:bodyPr>
            <a:normAutofit/>
          </a:bodyPr>
          <a:lstStyle/>
          <a:p>
            <a:r>
              <a:rPr lang="ru-RU" sz="2000" b="1" i="1" dirty="0">
                <a:solidFill>
                  <a:srgbClr val="7030A0"/>
                </a:solidFill>
                <a:latin typeface="Times New Roman" pitchFamily="18" charset="0"/>
                <a:cs typeface="Times New Roman" pitchFamily="18" charset="0"/>
                <a:hlinkClick r:id="rId2"/>
              </a:rPr>
              <a:t>7. </a:t>
            </a:r>
            <a:r>
              <a:rPr lang="ru-RU" sz="2000" b="1" i="1" dirty="0" err="1">
                <a:solidFill>
                  <a:srgbClr val="7030A0"/>
                </a:solidFill>
                <a:latin typeface="Times New Roman" pitchFamily="18" charset="0"/>
                <a:cs typeface="Times New Roman" pitchFamily="18" charset="0"/>
                <a:hlinkClick r:id="rId2"/>
              </a:rPr>
              <a:t>Амели</a:t>
            </a:r>
            <a:r>
              <a:rPr lang="ru-RU" sz="2000" b="1" i="1" dirty="0">
                <a:solidFill>
                  <a:srgbClr val="7030A0"/>
                </a:solidFill>
                <a:latin typeface="Times New Roman" pitchFamily="18" charset="0"/>
                <a:cs typeface="Times New Roman" pitchFamily="18" charset="0"/>
                <a:hlinkClick r:id="rId2"/>
              </a:rPr>
              <a:t> Бомон «Кем быть</a:t>
            </a:r>
            <a:r>
              <a:rPr lang="ru-RU" sz="2000" b="1" i="1" dirty="0" smtClean="0">
                <a:solidFill>
                  <a:srgbClr val="7030A0"/>
                </a:solidFill>
                <a:latin typeface="Times New Roman" pitchFamily="18" charset="0"/>
                <a:cs typeface="Times New Roman" pitchFamily="18" charset="0"/>
                <a:hlinkClick r:id="rId2"/>
              </a:rPr>
              <a:t>?»</a:t>
            </a:r>
            <a:r>
              <a:rPr lang="ru-RU" sz="2000" b="1" i="1" dirty="0" smtClean="0">
                <a:solidFill>
                  <a:srgbClr val="7030A0"/>
                </a:solidFill>
                <a:latin typeface="Times New Roman" pitchFamily="18" charset="0"/>
                <a:cs typeface="Times New Roman" pitchFamily="18" charset="0"/>
              </a:rPr>
              <a:t/>
            </a:r>
            <a:br>
              <a:rPr lang="ru-RU" sz="2000" b="1" i="1" dirty="0" smtClean="0">
                <a:solidFill>
                  <a:srgbClr val="7030A0"/>
                </a:solidFill>
                <a:latin typeface="Times New Roman" pitchFamily="18" charset="0"/>
                <a:cs typeface="Times New Roman" pitchFamily="18" charset="0"/>
              </a:rPr>
            </a:br>
            <a:r>
              <a:rPr lang="ru-RU" sz="2000" dirty="0" smtClean="0">
                <a:latin typeface="Times New Roman" pitchFamily="18" charset="0"/>
                <a:cs typeface="Times New Roman" pitchFamily="18" charset="0"/>
              </a:rPr>
              <a:t> </a:t>
            </a:r>
            <a:r>
              <a:rPr lang="ru-RU" sz="1600" dirty="0">
                <a:latin typeface="Times New Roman" pitchFamily="18" charset="0"/>
                <a:cs typeface="Times New Roman" pitchFamily="18" charset="0"/>
              </a:rPr>
              <a:t>Книга рассказывает о более чем 300 профессиях в разных отраслях: лесничие, лесорубы, цветоводы, ветеринары, жокеи, директор предприятия, мясник, машинисты электропоездов, электрики, палеонтологи и т.д.</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Каждый разворот – это детально прорисованные иллюстрации, где можно узнать, чем занимаются люди разных профессий, увидеть поэтапный процесс изготовления той или иной вещи.</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Рекомендуемый возраст: от 5 лет.</a:t>
            </a:r>
            <a:r>
              <a:rPr lang="ru-RU" sz="2000" dirty="0">
                <a:latin typeface="Times New Roman" pitchFamily="18" charset="0"/>
                <a:cs typeface="Times New Roman" pitchFamily="18" charset="0"/>
              </a:rPr>
              <a:t/>
            </a:r>
            <a:br>
              <a:rPr lang="ru-RU" sz="2000" dirty="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pic>
        <p:nvPicPr>
          <p:cNvPr id="4" name="Содержимое 3" descr="1011698671.jpg"/>
          <p:cNvPicPr>
            <a:picLocks noGrp="1" noChangeAspect="1"/>
          </p:cNvPicPr>
          <p:nvPr>
            <p:ph idx="1"/>
          </p:nvPr>
        </p:nvPicPr>
        <p:blipFill>
          <a:blip r:embed="rId3" cstate="email"/>
          <a:stretch>
            <a:fillRect/>
          </a:stretch>
        </p:blipFill>
        <p:spPr>
          <a:xfrm>
            <a:off x="285728" y="3071802"/>
            <a:ext cx="2160365" cy="2621271"/>
          </a:xfrm>
        </p:spPr>
      </p:pic>
      <p:sp>
        <p:nvSpPr>
          <p:cNvPr id="5" name="Прямоугольник 4"/>
          <p:cNvSpPr/>
          <p:nvPr/>
        </p:nvSpPr>
        <p:spPr>
          <a:xfrm>
            <a:off x="3286124" y="3357555"/>
            <a:ext cx="3286148" cy="4124206"/>
          </a:xfrm>
          <a:prstGeom prst="rect">
            <a:avLst/>
          </a:prstGeom>
        </p:spPr>
        <p:txBody>
          <a:bodyPr wrap="square">
            <a:spAutoFit/>
          </a:bodyPr>
          <a:lstStyle/>
          <a:p>
            <a:r>
              <a:rPr lang="ru-RU" b="1" i="1" dirty="0">
                <a:latin typeface="Times New Roman" pitchFamily="18" charset="0"/>
                <a:cs typeface="Times New Roman" pitchFamily="18" charset="0"/>
                <a:hlinkClick r:id="rId4"/>
              </a:rPr>
              <a:t>8. </a:t>
            </a:r>
            <a:r>
              <a:rPr lang="ru-RU" b="1" i="1" dirty="0" err="1">
                <a:latin typeface="Times New Roman" pitchFamily="18" charset="0"/>
                <a:cs typeface="Times New Roman" pitchFamily="18" charset="0"/>
                <a:hlinkClick r:id="rId4"/>
              </a:rPr>
              <a:t>Сильви</a:t>
            </a:r>
            <a:r>
              <a:rPr lang="ru-RU" b="1" i="1" dirty="0">
                <a:latin typeface="Times New Roman" pitchFamily="18" charset="0"/>
                <a:cs typeface="Times New Roman" pitchFamily="18" charset="0"/>
                <a:hlinkClick r:id="rId4"/>
              </a:rPr>
              <a:t> </a:t>
            </a:r>
            <a:r>
              <a:rPr lang="ru-RU" b="1" i="1" dirty="0" err="1">
                <a:latin typeface="Times New Roman" pitchFamily="18" charset="0"/>
                <a:cs typeface="Times New Roman" pitchFamily="18" charset="0"/>
                <a:hlinkClick r:id="rId4"/>
              </a:rPr>
              <a:t>Санжа</a:t>
            </a:r>
            <a:r>
              <a:rPr lang="ru-RU" b="1" i="1" dirty="0">
                <a:latin typeface="Times New Roman" pitchFamily="18" charset="0"/>
                <a:cs typeface="Times New Roman" pitchFamily="18" charset="0"/>
                <a:hlinkClick r:id="rId4"/>
              </a:rPr>
              <a:t> «Профессии. Когда я вырасту, то стану</a:t>
            </a:r>
            <a:r>
              <a:rPr lang="ru-RU" b="1" i="1" dirty="0" smtClean="0">
                <a:latin typeface="Times New Roman" pitchFamily="18" charset="0"/>
                <a:cs typeface="Times New Roman" pitchFamily="18" charset="0"/>
                <a:hlinkClick r:id="rId4"/>
              </a:rPr>
              <a:t>…»</a:t>
            </a:r>
            <a:r>
              <a:rPr lang="ru-RU" dirty="0">
                <a:latin typeface="Times New Roman" pitchFamily="18" charset="0"/>
                <a:cs typeface="Times New Roman" pitchFamily="18" charset="0"/>
              </a:rPr>
              <a:t> </a:t>
            </a:r>
            <a:r>
              <a:rPr lang="ru-RU" sz="1600" dirty="0">
                <a:latin typeface="Times New Roman" pitchFamily="18" charset="0"/>
                <a:cs typeface="Times New Roman" pitchFamily="18" charset="0"/>
              </a:rPr>
              <a:t>Это и энциклопедия, и </a:t>
            </a:r>
            <a:r>
              <a:rPr lang="ru-RU" sz="1600" dirty="0">
                <a:latin typeface="Times New Roman" pitchFamily="18" charset="0"/>
                <a:cs typeface="Times New Roman" pitchFamily="18" charset="0"/>
                <a:hlinkClick r:id="rId5"/>
              </a:rPr>
              <a:t>книга для разглядывания</a:t>
            </a:r>
            <a:r>
              <a:rPr lang="ru-RU" sz="1600" dirty="0">
                <a:latin typeface="Times New Roman" pitchFamily="18" charset="0"/>
                <a:cs typeface="Times New Roman" pitchFamily="18" charset="0"/>
              </a:rPr>
              <a:t>. Здесь можно узнать чем занимаются не только всем известные продавец, актёр, учитель, но и портье, </a:t>
            </a:r>
            <a:r>
              <a:rPr lang="ru-RU" sz="1600" dirty="0" err="1">
                <a:latin typeface="Times New Roman" pitchFamily="18" charset="0"/>
                <a:cs typeface="Times New Roman" pitchFamily="18" charset="0"/>
              </a:rPr>
              <a:t>бариста</a:t>
            </a:r>
            <a:r>
              <a:rPr lang="ru-RU" sz="1600" dirty="0">
                <a:latin typeface="Times New Roman" pitchFamily="18" charset="0"/>
                <a:cs typeface="Times New Roman" pitchFamily="18" charset="0"/>
              </a:rPr>
              <a:t>, либреттист, метеоролог. Конечно, в книге далеко не полный перечень учреждений и профессий, но охватить все темы практически нереально. Зато это будет поводом прочесть другие тематические книги, а их очень и очень много.</a:t>
            </a:r>
          </a:p>
          <a:p>
            <a:r>
              <a:rPr lang="ru-RU" sz="1600" dirty="0">
                <a:latin typeface="Times New Roman" pitchFamily="18" charset="0"/>
                <a:cs typeface="Times New Roman" pitchFamily="18" charset="0"/>
              </a:rPr>
              <a:t>Рекомендуемый возраст: от 5 лет.</a:t>
            </a:r>
          </a:p>
          <a:p>
            <a:endParaRPr lang="ru-RU" i="1" dirty="0">
              <a:latin typeface="Times New Roman" pitchFamily="18" charset="0"/>
              <a:cs typeface="Times New Roman" pitchFamily="18" charset="0"/>
            </a:endParaRPr>
          </a:p>
        </p:txBody>
      </p:sp>
      <p:pic>
        <p:nvPicPr>
          <p:cNvPr id="6" name="Рисунок 5" descr="1011694315.jpg"/>
          <p:cNvPicPr>
            <a:picLocks noChangeAspect="1"/>
          </p:cNvPicPr>
          <p:nvPr/>
        </p:nvPicPr>
        <p:blipFill>
          <a:blip r:embed="rId6" cstate="email"/>
          <a:stretch>
            <a:fillRect/>
          </a:stretch>
        </p:blipFill>
        <p:spPr>
          <a:xfrm>
            <a:off x="857232" y="5929322"/>
            <a:ext cx="2230627" cy="2925412"/>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2491304"/>
          </a:xfrm>
        </p:spPr>
        <p:txBody>
          <a:bodyPr>
            <a:normAutofit fontScale="90000"/>
          </a:bodyPr>
          <a:lstStyle/>
          <a:p>
            <a:r>
              <a:rPr lang="ru-RU" sz="2800" b="1" i="1" dirty="0" smtClean="0">
                <a:latin typeface="Times New Roman" pitchFamily="18" charset="0"/>
                <a:cs typeface="Times New Roman" pitchFamily="18" charset="0"/>
                <a:hlinkClick r:id="rId2"/>
              </a:rPr>
              <a:t>9. Джон Грин «</a:t>
            </a:r>
            <a:r>
              <a:rPr lang="ru-RU" sz="2800" b="1" i="1" dirty="0" err="1" smtClean="0">
                <a:latin typeface="Times New Roman" pitchFamily="18" charset="0"/>
                <a:cs typeface="Times New Roman" pitchFamily="18" charset="0"/>
                <a:hlinkClick r:id="rId2"/>
              </a:rPr>
              <a:t>Гиппопотамистер</a:t>
            </a:r>
            <a:r>
              <a:rPr lang="ru-RU" sz="2000" b="1" i="1" dirty="0" smtClean="0">
                <a:latin typeface="Times New Roman" pitchFamily="18" charset="0"/>
                <a:cs typeface="Times New Roman" pitchFamily="18" charset="0"/>
                <a:hlinkClick r:id="rId2"/>
              </a:rPr>
              <a:t>»</a:t>
            </a:r>
            <a:r>
              <a:rPr lang="ru-RU" sz="2000" b="1" i="1" dirty="0" smtClean="0">
                <a:latin typeface="Times New Roman" pitchFamily="18" charset="0"/>
                <a:cs typeface="Times New Roman" pitchFamily="18" charset="0"/>
              </a:rPr>
              <a:t/>
            </a:r>
            <a:br>
              <a:rPr lang="ru-RU" sz="2000" b="1" i="1"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Эта история в картинках не только о профессиях и животных, но и о том, что не стоит опускать руки, если что-то не получается. Ещё после прочтения книги можно обсудить с детьми, что  навыки, которые мы приобретаем сейчас, могут пригодиться в будущем, ведь в современном мире всё так быстро меняется.</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Рекомендуемый возраст: от 5 лет</a:t>
            </a:r>
            <a:r>
              <a:rPr lang="ru-RU" sz="2800" dirty="0">
                <a:latin typeface="Times New Roman" pitchFamily="18" charset="0"/>
                <a:cs typeface="Times New Roman" pitchFamily="18" charset="0"/>
              </a:rPr>
              <a:t>.</a:t>
            </a:r>
            <a:br>
              <a:rPr lang="ru-RU" sz="2800" dirty="0">
                <a:latin typeface="Times New Roman" pitchFamily="18" charset="0"/>
                <a:cs typeface="Times New Roman" pitchFamily="18" charset="0"/>
              </a:rPr>
            </a:br>
            <a:endParaRPr lang="ru-RU" sz="2800" i="1" dirty="0">
              <a:latin typeface="Times New Roman" pitchFamily="18" charset="0"/>
              <a:cs typeface="Times New Roman" pitchFamily="18" charset="0"/>
            </a:endParaRPr>
          </a:p>
        </p:txBody>
      </p:sp>
      <p:pic>
        <p:nvPicPr>
          <p:cNvPr id="5" name="Содержимое 4" descr="10760156_0.jpg"/>
          <p:cNvPicPr>
            <a:picLocks noGrp="1" noChangeAspect="1"/>
          </p:cNvPicPr>
          <p:nvPr>
            <p:ph idx="1"/>
          </p:nvPr>
        </p:nvPicPr>
        <p:blipFill>
          <a:blip r:embed="rId3" cstate="email"/>
          <a:stretch>
            <a:fillRect/>
          </a:stretch>
        </p:blipFill>
        <p:spPr>
          <a:xfrm>
            <a:off x="285728" y="2643174"/>
            <a:ext cx="2183178" cy="2857491"/>
          </a:xfrm>
        </p:spPr>
      </p:pic>
      <p:sp>
        <p:nvSpPr>
          <p:cNvPr id="6" name="Прямоугольник 5"/>
          <p:cNvSpPr/>
          <p:nvPr/>
        </p:nvSpPr>
        <p:spPr>
          <a:xfrm>
            <a:off x="2643182" y="3071803"/>
            <a:ext cx="3429024" cy="4278094"/>
          </a:xfrm>
          <a:prstGeom prst="rect">
            <a:avLst/>
          </a:prstGeom>
        </p:spPr>
        <p:txBody>
          <a:bodyPr wrap="square">
            <a:spAutoFit/>
          </a:bodyPr>
          <a:lstStyle/>
          <a:p>
            <a:r>
              <a:rPr lang="ru-RU" sz="2400" b="1" i="1" dirty="0">
                <a:latin typeface="Times New Roman" pitchFamily="18" charset="0"/>
                <a:cs typeface="Times New Roman" pitchFamily="18" charset="0"/>
                <a:hlinkClick r:id="rId4"/>
              </a:rPr>
              <a:t>10. Успенский Э. </a:t>
            </a:r>
            <a:endParaRPr lang="ru-RU" sz="2400" b="1" i="1" dirty="0" smtClean="0">
              <a:latin typeface="Times New Roman" pitchFamily="18" charset="0"/>
              <a:cs typeface="Times New Roman" pitchFamily="18" charset="0"/>
              <a:hlinkClick r:id="rId4"/>
            </a:endParaRPr>
          </a:p>
          <a:p>
            <a:r>
              <a:rPr lang="ru-RU" sz="2400" b="1" i="1" dirty="0" smtClean="0">
                <a:latin typeface="Times New Roman" pitchFamily="18" charset="0"/>
                <a:cs typeface="Times New Roman" pitchFamily="18" charset="0"/>
                <a:hlinkClick r:id="rId4"/>
              </a:rPr>
              <a:t>«</a:t>
            </a:r>
            <a:r>
              <a:rPr lang="ru-RU" sz="2400" b="1" i="1" dirty="0">
                <a:latin typeface="Times New Roman" pitchFamily="18" charset="0"/>
                <a:cs typeface="Times New Roman" pitchFamily="18" charset="0"/>
                <a:hlinkClick r:id="rId4"/>
              </a:rPr>
              <a:t>25 профессий Маши </a:t>
            </a:r>
            <a:r>
              <a:rPr lang="ru-RU" sz="2400" b="1" i="1" dirty="0" err="1">
                <a:latin typeface="Times New Roman" pitchFamily="18" charset="0"/>
                <a:cs typeface="Times New Roman" pitchFamily="18" charset="0"/>
                <a:hlinkClick r:id="rId4"/>
              </a:rPr>
              <a:t>Филипенко</a:t>
            </a:r>
            <a:r>
              <a:rPr lang="ru-RU" sz="2400" b="1" i="1" dirty="0" smtClean="0">
                <a:latin typeface="Times New Roman" pitchFamily="18" charset="0"/>
                <a:cs typeface="Times New Roman" pitchFamily="18" charset="0"/>
                <a:hlinkClick r:id="rId4"/>
              </a:rPr>
              <a:t>»</a:t>
            </a:r>
            <a:r>
              <a:rPr lang="ru-RU" sz="2400" dirty="0">
                <a:latin typeface="Times New Roman" pitchFamily="18" charset="0"/>
                <a:cs typeface="Times New Roman" pitchFamily="18" charset="0"/>
              </a:rPr>
              <a:t> </a:t>
            </a:r>
            <a:r>
              <a:rPr lang="ru-RU" sz="1600" dirty="0">
                <a:latin typeface="Times New Roman" pitchFamily="18" charset="0"/>
                <a:cs typeface="Times New Roman" pitchFamily="18" charset="0"/>
              </a:rPr>
              <a:t>Незаметно для читателя история о приключениях девочки превращается в ненавязчивый урок о профессиях. Вместе с Машей дети узнают о разных специальностях, побывают в троллейбусном парке, в геологической экспедиции, на овощной базе.</a:t>
            </a:r>
          </a:p>
          <a:p>
            <a:r>
              <a:rPr lang="ru-RU" sz="1600" dirty="0">
                <a:latin typeface="Times New Roman" pitchFamily="18" charset="0"/>
                <a:cs typeface="Times New Roman" pitchFamily="18" charset="0"/>
              </a:rPr>
              <a:t>Книга написана с юмором, читается на одном дыхании.</a:t>
            </a:r>
          </a:p>
          <a:p>
            <a:r>
              <a:rPr lang="ru-RU" sz="1600" dirty="0">
                <a:latin typeface="Times New Roman" pitchFamily="18" charset="0"/>
                <a:cs typeface="Times New Roman" pitchFamily="18" charset="0"/>
              </a:rPr>
              <a:t>Рекомендуемый возраст: от 6 лет.</a:t>
            </a:r>
          </a:p>
          <a:p>
            <a:endParaRPr lang="ru-RU" sz="2400" i="1" dirty="0">
              <a:latin typeface="Times New Roman" pitchFamily="18" charset="0"/>
              <a:cs typeface="Times New Roman" pitchFamily="18" charset="0"/>
            </a:endParaRPr>
          </a:p>
        </p:txBody>
      </p:sp>
      <p:pic>
        <p:nvPicPr>
          <p:cNvPr id="7" name="Рисунок 6" descr="6008679558.jpg"/>
          <p:cNvPicPr>
            <a:picLocks noChangeAspect="1"/>
          </p:cNvPicPr>
          <p:nvPr/>
        </p:nvPicPr>
        <p:blipFill>
          <a:blip r:embed="rId5" cstate="email"/>
          <a:stretch>
            <a:fillRect/>
          </a:stretch>
        </p:blipFill>
        <p:spPr>
          <a:xfrm>
            <a:off x="285728" y="5643570"/>
            <a:ext cx="2143140" cy="310798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205288"/>
          </a:xfrm>
        </p:spPr>
        <p:txBody>
          <a:bodyPr>
            <a:normAutofit fontScale="90000"/>
          </a:bodyPr>
          <a:lstStyle/>
          <a:p>
            <a:r>
              <a:rPr lang="ru-RU" sz="2000" i="1" dirty="0" smtClean="0">
                <a:solidFill>
                  <a:srgbClr val="0070C0"/>
                </a:solidFill>
              </a:rPr>
              <a:t> </a:t>
            </a:r>
            <a:endParaRPr lang="ru-RU" sz="1600" dirty="0">
              <a:solidFill>
                <a:srgbClr val="002060"/>
              </a:solidFill>
            </a:endParaRPr>
          </a:p>
        </p:txBody>
      </p:sp>
      <p:sp>
        <p:nvSpPr>
          <p:cNvPr id="3" name="Содержимое 2"/>
          <p:cNvSpPr>
            <a:spLocks noGrp="1"/>
          </p:cNvSpPr>
          <p:nvPr>
            <p:ph idx="1"/>
          </p:nvPr>
        </p:nvSpPr>
        <p:spPr>
          <a:xfrm>
            <a:off x="285728" y="642910"/>
            <a:ext cx="6172200" cy="7534815"/>
          </a:xfrm>
        </p:spPr>
        <p:txBody>
          <a:bodyPr>
            <a:noAutofit/>
          </a:bodyPr>
          <a:lstStyle/>
          <a:p>
            <a:pPr>
              <a:buNone/>
            </a:pPr>
            <a:r>
              <a:rPr lang="ru-RU" sz="2000" i="1" dirty="0" smtClean="0">
                <a:latin typeface="Times New Roman" pitchFamily="18" charset="0"/>
                <a:cs typeface="Times New Roman" pitchFamily="18" charset="0"/>
              </a:rPr>
              <a:t>                    </a:t>
            </a:r>
            <a:r>
              <a:rPr lang="ru-RU" sz="2000" i="1" dirty="0" smtClean="0">
                <a:solidFill>
                  <a:srgbClr val="002060"/>
                </a:solidFill>
                <a:latin typeface="Times New Roman" pitchFamily="18" charset="0"/>
                <a:cs typeface="Times New Roman" pitchFamily="18" charset="0"/>
              </a:rPr>
              <a:t>«Слово - самое сильное оружие человека»</a:t>
            </a:r>
            <a:br>
              <a:rPr lang="ru-RU" sz="2000" i="1" dirty="0" smtClean="0">
                <a:solidFill>
                  <a:srgbClr val="002060"/>
                </a:solidFill>
                <a:latin typeface="Times New Roman" pitchFamily="18" charset="0"/>
                <a:cs typeface="Times New Roman" pitchFamily="18" charset="0"/>
              </a:rPr>
            </a:br>
            <a:r>
              <a:rPr lang="ru-RU" sz="2000" i="1" dirty="0" smtClean="0">
                <a:solidFill>
                  <a:srgbClr val="002060"/>
                </a:solidFill>
                <a:latin typeface="Times New Roman" pitchFamily="18" charset="0"/>
                <a:cs typeface="Times New Roman" pitchFamily="18" charset="0"/>
              </a:rPr>
              <a:t>                                                               Аристотель</a:t>
            </a:r>
            <a:endParaRPr lang="ru-RU" sz="2000" i="1" dirty="0" smtClean="0">
              <a:latin typeface="Times New Roman" pitchFamily="18" charset="0"/>
              <a:cs typeface="Times New Roman" pitchFamily="18" charset="0"/>
            </a:endParaRPr>
          </a:p>
          <a:p>
            <a:pPr>
              <a:buNone/>
            </a:pPr>
            <a:r>
              <a:rPr lang="ru-RU" sz="1600" dirty="0" smtClean="0">
                <a:latin typeface="Times New Roman" pitchFamily="18" charset="0"/>
                <a:cs typeface="Times New Roman" pitchFamily="18" charset="0"/>
              </a:rPr>
              <a:t>      Для решения задачи ранней профориентации средствами художественной литературы, формирования личности ребенка, существенную роль играет правильный отбор произведений литературы как для чтения и рассказывания, так и для исполнительской деятельности. При отборе книг надо учитывать, что литературное произведение должно нести познавательные, эстетические и нравственные функции, т.е. оно должно быть средством умственного, нравственного и, конечно же, трудового воспитания. Роль художественных средств в трудовом воспитании дошкольников своеобразна. Нельзя научить человека трудиться, слушая музыку, рассказ, сказку или рассматривая картину о труде. И, тем не менее, именно с помощью художественных средств можно вызвать у детей интерес к труду, желание быть похожими на тех, кто трудится, понять важность и общественную значимость труда </a:t>
            </a:r>
          </a:p>
          <a:p>
            <a:pPr>
              <a:buNone/>
            </a:pPr>
            <a:r>
              <a:rPr lang="ru-RU" sz="1600" dirty="0">
                <a:latin typeface="Times New Roman" pitchFamily="18" charset="0"/>
                <a:cs typeface="Times New Roman" pitchFamily="18" charset="0"/>
              </a:rPr>
              <a:t> </a:t>
            </a:r>
            <a:r>
              <a:rPr lang="ru-RU" sz="1600" dirty="0" smtClean="0">
                <a:latin typeface="Times New Roman" pitchFamily="18" charset="0"/>
                <a:cs typeface="Times New Roman" pitchFamily="18" charset="0"/>
              </a:rPr>
              <a:t>      В работе с детьми каждодневно воспитатель использует пословицы и поговорки. Эти «жемчужины народной мудрости» помогают ему в лаконичной форме похвалить и подбодрить ребенка. Например: «Маленький, да удаленький», «Глаза боятся, руки делают». Высказать отношение к лени, например: «У лодыря </a:t>
            </a:r>
            <a:r>
              <a:rPr lang="ru-RU" sz="1600" dirty="0" err="1" smtClean="0">
                <a:latin typeface="Times New Roman" pitchFamily="18" charset="0"/>
                <a:cs typeface="Times New Roman" pitchFamily="18" charset="0"/>
              </a:rPr>
              <a:t>Федорки</a:t>
            </a:r>
            <a:r>
              <a:rPr lang="ru-RU" sz="1600" dirty="0" smtClean="0">
                <a:latin typeface="Times New Roman" pitchFamily="18" charset="0"/>
                <a:cs typeface="Times New Roman" pitchFamily="18" charset="0"/>
              </a:rPr>
              <a:t> всегда отговорки», «Труд кормит, а лень портит», «Ленивые руки чужие труды любят», «Умелые руки не знают скуки». Подчеркнуть важность труда, например: «Не тот хорош, кто лицом пригож, а тот хорош, кто на дело гож», «Хочешь есть калачи, не лежи на печи». Пословица не воспринимается ребенком как нотация, и поэтому она эффективнее как средство воспитания </a:t>
            </a:r>
            <a:endParaRPr lang="ru-RU" sz="1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8420658"/>
          </a:xfrm>
        </p:spPr>
        <p:txBody>
          <a:bodyPr>
            <a:normAutofit/>
          </a:bodyPr>
          <a:lstStyle/>
          <a:p>
            <a:pPr algn="l"/>
            <a:r>
              <a:rPr lang="ru-RU" sz="1600" dirty="0">
                <a:latin typeface="Times New Roman" pitchFamily="18" charset="0"/>
                <a:cs typeface="Times New Roman" pitchFamily="18" charset="0"/>
              </a:rPr>
              <a:t>Уже с младшего дошкольного возраста нужно начинать работу по воспитанию у детей положительного отношения к труду взрослых. Трудовое воспитание маленьких детей начинается с самообслуживания (умывание, одевание и т.д.), широко используются </a:t>
            </a:r>
            <a:r>
              <a:rPr lang="ru-RU" sz="1600" dirty="0" err="1">
                <a:latin typeface="Times New Roman" pitchFamily="18" charset="0"/>
                <a:cs typeface="Times New Roman" pitchFamily="18" charset="0"/>
              </a:rPr>
              <a:t>потешки</a:t>
            </a:r>
            <a:r>
              <a:rPr lang="ru-RU" sz="1600" dirty="0">
                <a:latin typeface="Times New Roman" pitchFamily="18" charset="0"/>
                <a:cs typeface="Times New Roman" pitchFamily="18" charset="0"/>
              </a:rPr>
              <a:t>, например:</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Ой, лады, лады, лады,</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Не боимся мы воды,</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Чисто умываемся,</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Друг другу улыбаемся.</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Стихи, например, как </a:t>
            </a:r>
            <a:r>
              <a:rPr lang="ru-RU" sz="1600" dirty="0" err="1">
                <a:latin typeface="Times New Roman" pitchFamily="18" charset="0"/>
                <a:cs typeface="Times New Roman" pitchFamily="18" charset="0"/>
              </a:rPr>
              <a:t>А.Барто</a:t>
            </a:r>
            <a:r>
              <a:rPr lang="ru-RU" sz="1600" dirty="0">
                <a:latin typeface="Times New Roman" pitchFamily="18" charset="0"/>
                <a:cs typeface="Times New Roman" pitchFamily="18" charset="0"/>
              </a:rPr>
              <a:t> «Девочка чумазая», где детей побуждают следить за своей опрятностью, р.н.с «Репка» - трудовой коллективизм.</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Знакомя малышей с трудом няни, дворника, шофера, повара, врача, которые трудятся непосредственно в детском саду и которых дети хорошо знают, можно в процессе беседы использовать стихи Б. </a:t>
            </a:r>
            <a:r>
              <a:rPr lang="ru-RU" sz="1600" dirty="0" err="1">
                <a:latin typeface="Times New Roman" pitchFamily="18" charset="0"/>
                <a:cs typeface="Times New Roman" pitchFamily="18" charset="0"/>
              </a:rPr>
              <a:t>Заходера</a:t>
            </a:r>
            <a:r>
              <a:rPr lang="ru-RU" sz="1600" dirty="0">
                <a:latin typeface="Times New Roman" pitchFamily="18" charset="0"/>
                <a:cs typeface="Times New Roman" pitchFamily="18" charset="0"/>
              </a:rPr>
              <a:t>:</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«Шофер» «Сапожник»</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Качу, лечу во весь опор. Мастер, мастер,</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Я сам - шофер. И сам - мотор. Помоги - прохудились сапоги.</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Нажимаю на педаль - Забивай покрепче</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И машина мчится вдаль! Гвозди - мы пойдем сегодня</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В гости!</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А. </a:t>
            </a:r>
            <a:r>
              <a:rPr lang="ru-RU" sz="1600" dirty="0" err="1">
                <a:latin typeface="Times New Roman" pitchFamily="18" charset="0"/>
                <a:cs typeface="Times New Roman" pitchFamily="18" charset="0"/>
              </a:rPr>
              <a:t>Кардашовой</a:t>
            </a:r>
            <a:r>
              <a:rPr lang="ru-RU" sz="1600" dirty="0">
                <a:latin typeface="Times New Roman" pitchFamily="18" charset="0"/>
                <a:cs typeface="Times New Roman" pitchFamily="18" charset="0"/>
              </a:rPr>
              <a:t> «Наш доктор», К.Чуковский «Айболит» (в отрывках) и др. дети быстро запоминают эти стихи. Благодаря этому малыши узнают о том, что доктор -- это добрый и смелый человек, он помогает детям, зверятам, если они заболевают. Также педагог может рассказать о враче детского сада. Они узнают, что дворников, шоферов, врачей, воспитателей много, они трудятся в разных местах.</a:t>
            </a:r>
            <a:br>
              <a:rPr lang="ru-RU" sz="1600" dirty="0">
                <a:latin typeface="Times New Roman" pitchFamily="18" charset="0"/>
                <a:cs typeface="Times New Roman" pitchFamily="18" charset="0"/>
              </a:rPr>
            </a:br>
            <a:r>
              <a:rPr lang="ru-RU" sz="1600" dirty="0" smtClean="0">
                <a:latin typeface="Times New Roman" pitchFamily="18" charset="0"/>
                <a:cs typeface="Times New Roman" pitchFamily="18" charset="0"/>
              </a:rPr>
              <a:t> </a:t>
            </a: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sp>
        <p:nvSpPr>
          <p:cNvPr id="3" name="Содержимое 2"/>
          <p:cNvSpPr>
            <a:spLocks noGrp="1"/>
          </p:cNvSpPr>
          <p:nvPr>
            <p:ph idx="1"/>
          </p:nvPr>
        </p:nvSpPr>
        <p:spPr>
          <a:xfrm flipV="1">
            <a:off x="342900" y="8786842"/>
            <a:ext cx="6172200" cy="71438"/>
          </a:xfrm>
        </p:spPr>
        <p:txBody>
          <a:bodyPr>
            <a:normAutofit fontScale="25000" lnSpcReduction="20000"/>
          </a:bodyPr>
          <a:lstStyle/>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descr="muzhik-i-medved.jpg"/>
          <p:cNvPicPr>
            <a:picLocks noChangeAspect="1"/>
          </p:cNvPicPr>
          <p:nvPr/>
        </p:nvPicPr>
        <p:blipFill>
          <a:blip r:embed="rId2" cstate="email"/>
          <a:stretch>
            <a:fillRect/>
          </a:stretch>
        </p:blipFill>
        <p:spPr>
          <a:xfrm rot="798755">
            <a:off x="4000504" y="357158"/>
            <a:ext cx="2262181" cy="3204757"/>
          </a:xfrm>
          <a:prstGeom prst="rect">
            <a:avLst/>
          </a:prstGeom>
        </p:spPr>
      </p:pic>
      <p:pic>
        <p:nvPicPr>
          <p:cNvPr id="6" name="Рисунок 5" descr="1025069185.jpg"/>
          <p:cNvPicPr>
            <a:picLocks noChangeAspect="1"/>
          </p:cNvPicPr>
          <p:nvPr/>
        </p:nvPicPr>
        <p:blipFill>
          <a:blip r:embed="rId3" cstate="email"/>
          <a:stretch>
            <a:fillRect/>
          </a:stretch>
        </p:blipFill>
        <p:spPr>
          <a:xfrm>
            <a:off x="2428868" y="1428728"/>
            <a:ext cx="2654808" cy="3657600"/>
          </a:xfrm>
          <a:prstGeom prst="rect">
            <a:avLst/>
          </a:prstGeom>
        </p:spPr>
      </p:pic>
      <p:pic>
        <p:nvPicPr>
          <p:cNvPr id="7" name="Рисунок 6" descr="1021559180.jpg"/>
          <p:cNvPicPr>
            <a:picLocks noChangeAspect="1"/>
          </p:cNvPicPr>
          <p:nvPr/>
        </p:nvPicPr>
        <p:blipFill>
          <a:blip r:embed="rId4" cstate="email"/>
          <a:stretch>
            <a:fillRect/>
          </a:stretch>
        </p:blipFill>
        <p:spPr>
          <a:xfrm>
            <a:off x="285728" y="4357686"/>
            <a:ext cx="2637288" cy="3093593"/>
          </a:xfrm>
          <a:prstGeom prst="rect">
            <a:avLst/>
          </a:prstGeom>
        </p:spPr>
      </p:pic>
      <p:pic>
        <p:nvPicPr>
          <p:cNvPr id="8" name="Рисунок 7" descr="20103-e0a6f00d0a76455195389c779f641529-0.jpg"/>
          <p:cNvPicPr>
            <a:picLocks noChangeAspect="1"/>
          </p:cNvPicPr>
          <p:nvPr/>
        </p:nvPicPr>
        <p:blipFill>
          <a:blip r:embed="rId5" cstate="email"/>
          <a:stretch>
            <a:fillRect/>
          </a:stretch>
        </p:blipFill>
        <p:spPr>
          <a:xfrm>
            <a:off x="4214818" y="4357686"/>
            <a:ext cx="2345048" cy="3094639"/>
          </a:xfrm>
          <a:prstGeom prst="rect">
            <a:avLst/>
          </a:prstGeom>
        </p:spPr>
      </p:pic>
      <p:pic>
        <p:nvPicPr>
          <p:cNvPr id="9" name="Рисунок 8" descr="6023062-olesya-zhukova-poteshki-i-pestushki-6023062.jpg"/>
          <p:cNvPicPr>
            <a:picLocks noChangeAspect="1"/>
          </p:cNvPicPr>
          <p:nvPr/>
        </p:nvPicPr>
        <p:blipFill>
          <a:blip r:embed="rId6" cstate="email"/>
          <a:stretch>
            <a:fillRect/>
          </a:stretch>
        </p:blipFill>
        <p:spPr>
          <a:xfrm>
            <a:off x="2571744" y="6643694"/>
            <a:ext cx="2357430" cy="2357430"/>
          </a:xfrm>
          <a:prstGeom prst="rect">
            <a:avLst/>
          </a:prstGeom>
        </p:spPr>
      </p:pic>
      <p:pic>
        <p:nvPicPr>
          <p:cNvPr id="4" name="Содержимое 3" descr="1017202817.jpg"/>
          <p:cNvPicPr>
            <a:picLocks noGrp="1" noChangeAspect="1"/>
          </p:cNvPicPr>
          <p:nvPr>
            <p:ph idx="1"/>
          </p:nvPr>
        </p:nvPicPr>
        <p:blipFill>
          <a:blip r:embed="rId7" cstate="email"/>
          <a:stretch>
            <a:fillRect/>
          </a:stretch>
        </p:blipFill>
        <p:spPr>
          <a:xfrm rot="20533065">
            <a:off x="428604" y="428596"/>
            <a:ext cx="2357454" cy="3251661"/>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8134906"/>
          </a:xfrm>
        </p:spPr>
        <p:txBody>
          <a:bodyPr>
            <a:normAutofit/>
          </a:bodyPr>
          <a:lstStyle/>
          <a:p>
            <a:pPr algn="l"/>
            <a:r>
              <a:rPr lang="ru-RU" sz="1600" dirty="0">
                <a:latin typeface="Times New Roman" pitchFamily="18" charset="0"/>
                <a:cs typeface="Times New Roman" pitchFamily="18" charset="0"/>
              </a:rPr>
              <a:t>Таким образом, в формировании </a:t>
            </a:r>
            <a:r>
              <a:rPr lang="ru-RU" sz="1600" dirty="0" smtClean="0">
                <a:latin typeface="Times New Roman" pitchFamily="18" charset="0"/>
                <a:cs typeface="Times New Roman" pitchFamily="18" charset="0"/>
              </a:rPr>
              <a:t> профориентации детей </a:t>
            </a:r>
            <a:r>
              <a:rPr lang="ru-RU" sz="1600" dirty="0">
                <a:latin typeface="Times New Roman" pitchFamily="18" charset="0"/>
                <a:cs typeface="Times New Roman" pitchFamily="18" charset="0"/>
              </a:rPr>
              <a:t>важную роль играет чтение художественных произведений, загадок, пословиц. Своей эмоциональностью, образностью, живостью детская книжка </a:t>
            </a:r>
            <a:r>
              <a:rPr lang="ru-RU" sz="1600" dirty="0" smtClean="0">
                <a:latin typeface="Times New Roman" pitchFamily="18" charset="0"/>
                <a:cs typeface="Times New Roman" pitchFamily="18" charset="0"/>
              </a:rPr>
              <a:t>знакомит детей с разными профессиями, </a:t>
            </a:r>
            <a:r>
              <a:rPr lang="ru-RU" sz="1600" dirty="0">
                <a:latin typeface="Times New Roman" pitchFamily="18" charset="0"/>
                <a:cs typeface="Times New Roman" pitchFamily="18" charset="0"/>
              </a:rPr>
              <a:t>пробуждает интерес, уважение к труду, желание подражать героям литературных </a:t>
            </a:r>
            <a:r>
              <a:rPr lang="ru-RU" sz="1600" dirty="0" smtClean="0">
                <a:latin typeface="Times New Roman" pitchFamily="18" charset="0"/>
                <a:cs typeface="Times New Roman" pitchFamily="18" charset="0"/>
              </a:rPr>
              <a:t>произведений.</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Для продолжения  знакомства с профессиями  детей среднего возраста  рекомендуются следующие художественные произведения:</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 </a:t>
            </a: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Г.Сапгир «Садовник».</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2. Б. </a:t>
            </a:r>
            <a:r>
              <a:rPr lang="ru-RU" sz="1600" dirty="0" err="1">
                <a:latin typeface="Times New Roman" pitchFamily="18" charset="0"/>
                <a:cs typeface="Times New Roman" pitchFamily="18" charset="0"/>
              </a:rPr>
              <a:t>Заходер</a:t>
            </a:r>
            <a:r>
              <a:rPr lang="ru-RU" sz="1600" dirty="0">
                <a:latin typeface="Times New Roman" pitchFamily="18" charset="0"/>
                <a:cs typeface="Times New Roman" pitchFamily="18" charset="0"/>
              </a:rPr>
              <a:t> «Портниха», «Строители».</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3. С.Маршак "Пожар", "Почта".</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4. С Михалкова «Дядя Стёпа», «А что у вас?».</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5. В. Сухомлинский «Моя мама пахнет хлебом».</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6. Е. Пермяк «Мамина работа».</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7. Н. Найденова «Ольга Павловна».</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8. Я. </a:t>
            </a:r>
            <a:r>
              <a:rPr lang="ru-RU" sz="1600" dirty="0" err="1">
                <a:latin typeface="Times New Roman" pitchFamily="18" charset="0"/>
                <a:cs typeface="Times New Roman" pitchFamily="18" charset="0"/>
              </a:rPr>
              <a:t>Дягутите</a:t>
            </a:r>
            <a:r>
              <a:rPr lang="ru-RU" sz="1600" dirty="0">
                <a:latin typeface="Times New Roman" pitchFamily="18" charset="0"/>
                <a:cs typeface="Times New Roman" pitchFamily="18" charset="0"/>
              </a:rPr>
              <a:t> «Земля» и «Руки человека».</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9. С. </a:t>
            </a:r>
            <a:r>
              <a:rPr lang="ru-RU" sz="1600" dirty="0" err="1">
                <a:latin typeface="Times New Roman" pitchFamily="18" charset="0"/>
                <a:cs typeface="Times New Roman" pitchFamily="18" charset="0"/>
              </a:rPr>
              <a:t>Баруздина</a:t>
            </a:r>
            <a:r>
              <a:rPr lang="ru-RU" sz="1600" dirty="0">
                <a:latin typeface="Times New Roman" pitchFamily="18" charset="0"/>
                <a:cs typeface="Times New Roman" pitchFamily="18" charset="0"/>
              </a:rPr>
              <a:t> «Кто построил этот дом?».</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10. А. Бродский «Мой брат».</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11. Н. Калинина «Как ребята переходили улицу» и «Где ночуют трамваи и автобусы».</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12. Б. Житков «Светофор» (из книги «Что я видел»).</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smtClean="0">
                <a:latin typeface="Times New Roman" pitchFamily="18" charset="0"/>
                <a:cs typeface="Times New Roman" pitchFamily="18" charset="0"/>
              </a:rPr>
              <a:t> </a:t>
            </a:r>
            <a:endParaRPr lang="ru-RU" sz="1600" dirty="0">
              <a:latin typeface="Times New Roman" pitchFamily="18" charset="0"/>
              <a:cs typeface="Times New Roman" pitchFamily="18" charset="0"/>
            </a:endParaRPr>
          </a:p>
        </p:txBody>
      </p:sp>
      <p:pic>
        <p:nvPicPr>
          <p:cNvPr id="4" name="Содержимое 3" descr="DuMR4sVW0AAG_mY.jpg"/>
          <p:cNvPicPr>
            <a:picLocks noGrp="1" noChangeAspect="1"/>
          </p:cNvPicPr>
          <p:nvPr>
            <p:ph idx="1"/>
          </p:nvPr>
        </p:nvPicPr>
        <p:blipFill>
          <a:blip r:embed="rId2" cstate="email"/>
          <a:stretch>
            <a:fillRect/>
          </a:stretch>
        </p:blipFill>
        <p:spPr>
          <a:xfrm flipV="1">
            <a:off x="3411592" y="8669338"/>
            <a:ext cx="34815" cy="46037"/>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DuMR4sVW0AAG_mY.jpg"/>
          <p:cNvPicPr>
            <a:picLocks noGrp="1" noChangeAspect="1"/>
          </p:cNvPicPr>
          <p:nvPr>
            <p:ph idx="1"/>
          </p:nvPr>
        </p:nvPicPr>
        <p:blipFill>
          <a:blip r:embed="rId2" cstate="email"/>
          <a:stretch>
            <a:fillRect/>
          </a:stretch>
        </p:blipFill>
        <p:spPr>
          <a:xfrm rot="10135173" flipH="1" flipV="1">
            <a:off x="257482" y="611778"/>
            <a:ext cx="2186778" cy="2891608"/>
          </a:xfrm>
        </p:spPr>
      </p:pic>
      <p:pic>
        <p:nvPicPr>
          <p:cNvPr id="5" name="Рисунок 4" descr="1011055251.jpg"/>
          <p:cNvPicPr>
            <a:picLocks noChangeAspect="1"/>
          </p:cNvPicPr>
          <p:nvPr/>
        </p:nvPicPr>
        <p:blipFill>
          <a:blip r:embed="rId3" cstate="email"/>
          <a:stretch>
            <a:fillRect/>
          </a:stretch>
        </p:blipFill>
        <p:spPr>
          <a:xfrm>
            <a:off x="2357430" y="428596"/>
            <a:ext cx="2365930" cy="3001180"/>
          </a:xfrm>
          <a:prstGeom prst="rect">
            <a:avLst/>
          </a:prstGeom>
        </p:spPr>
      </p:pic>
      <p:pic>
        <p:nvPicPr>
          <p:cNvPr id="6" name="Рисунок 5" descr="b30270.jpg"/>
          <p:cNvPicPr>
            <a:picLocks noChangeAspect="1"/>
          </p:cNvPicPr>
          <p:nvPr/>
        </p:nvPicPr>
        <p:blipFill>
          <a:blip r:embed="rId4"/>
          <a:stretch>
            <a:fillRect/>
          </a:stretch>
        </p:blipFill>
        <p:spPr>
          <a:xfrm>
            <a:off x="2214554" y="3000364"/>
            <a:ext cx="2667011" cy="2724990"/>
          </a:xfrm>
          <a:prstGeom prst="rect">
            <a:avLst/>
          </a:prstGeom>
        </p:spPr>
      </p:pic>
      <p:pic>
        <p:nvPicPr>
          <p:cNvPr id="7" name="Рисунок 6" descr="a_ignore_q_80_w_1000_c_limit_5.jpg"/>
          <p:cNvPicPr>
            <a:picLocks noChangeAspect="1"/>
          </p:cNvPicPr>
          <p:nvPr/>
        </p:nvPicPr>
        <p:blipFill>
          <a:blip r:embed="rId5" cstate="email"/>
          <a:stretch>
            <a:fillRect/>
          </a:stretch>
        </p:blipFill>
        <p:spPr>
          <a:xfrm rot="553529">
            <a:off x="4663663" y="571878"/>
            <a:ext cx="1998030" cy="2610125"/>
          </a:xfrm>
          <a:prstGeom prst="rect">
            <a:avLst/>
          </a:prstGeom>
        </p:spPr>
      </p:pic>
      <p:pic>
        <p:nvPicPr>
          <p:cNvPr id="8" name="Рисунок 7" descr="153395.jpg"/>
          <p:cNvPicPr>
            <a:picLocks noChangeAspect="1"/>
          </p:cNvPicPr>
          <p:nvPr/>
        </p:nvPicPr>
        <p:blipFill>
          <a:blip r:embed="rId6"/>
          <a:stretch>
            <a:fillRect/>
          </a:stretch>
        </p:blipFill>
        <p:spPr>
          <a:xfrm>
            <a:off x="357166" y="5000628"/>
            <a:ext cx="2911284" cy="3609992"/>
          </a:xfrm>
          <a:prstGeom prst="rect">
            <a:avLst/>
          </a:prstGeom>
        </p:spPr>
      </p:pic>
      <p:pic>
        <p:nvPicPr>
          <p:cNvPr id="9" name="Рисунок 8" descr="Вот так мастера.jpg"/>
          <p:cNvPicPr>
            <a:picLocks noChangeAspect="1"/>
          </p:cNvPicPr>
          <p:nvPr/>
        </p:nvPicPr>
        <p:blipFill>
          <a:blip r:embed="rId7" cstate="email"/>
          <a:stretch>
            <a:fillRect/>
          </a:stretch>
        </p:blipFill>
        <p:spPr>
          <a:xfrm>
            <a:off x="3214686" y="6072198"/>
            <a:ext cx="3325208" cy="254318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4134378"/>
          </a:xfrm>
        </p:spPr>
        <p:txBody>
          <a:bodyPr>
            <a:normAutofit/>
          </a:bodyPr>
          <a:lstStyle/>
          <a:p>
            <a:r>
              <a:rPr lang="ru-RU" sz="1600" dirty="0">
                <a:latin typeface="Times New Roman" pitchFamily="18" charset="0"/>
                <a:cs typeface="Times New Roman" pitchFamily="18" charset="0"/>
              </a:rPr>
              <a:t>В старшей и подготовительной группе дети особенно активно воспринимают художественные произведения о человеке-труженике. Более всего их волнует героический труд взрослых. Образы врачей, летчиков, космонавтов, рыбаков, спасателей чей труд нередко связан с опасностью для жизни, вызывает у ребят чувство гордости за отважных, смелых людей, сочувствие к ним, если они оказались в беде, желание им подражать. Важно донести до сознания детей, что самоотверженный, добросовестный труд делает простого, скромного человека героем, он становится нужен людям. Быть нужным людям -- это счастье.</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Рекомендуются рассказы: И. </a:t>
            </a:r>
            <a:r>
              <a:rPr lang="ru-RU" sz="1600" dirty="0" err="1">
                <a:latin typeface="Times New Roman" pitchFamily="18" charset="0"/>
                <a:cs typeface="Times New Roman" pitchFamily="18" charset="0"/>
              </a:rPr>
              <a:t>Туричина</a:t>
            </a:r>
            <a:r>
              <a:rPr lang="ru-RU" sz="1600" dirty="0">
                <a:latin typeface="Times New Roman" pitchFamily="18" charset="0"/>
                <a:cs typeface="Times New Roman" pitchFamily="18" charset="0"/>
              </a:rPr>
              <a:t> «Человек заболел»; рассказы Б. Житкова «На льдине», «Обвал», С. Маршака «Ледяной остров», С. </a:t>
            </a:r>
            <a:r>
              <a:rPr lang="ru-RU" sz="1600" dirty="0" err="1">
                <a:latin typeface="Times New Roman" pitchFamily="18" charset="0"/>
                <a:cs typeface="Times New Roman" pitchFamily="18" charset="0"/>
              </a:rPr>
              <a:t>Сахарнова</a:t>
            </a:r>
            <a:r>
              <a:rPr lang="ru-RU" sz="1600" dirty="0">
                <a:latin typeface="Times New Roman" pitchFamily="18" charset="0"/>
                <a:cs typeface="Times New Roman" pitchFamily="18" charset="0"/>
              </a:rPr>
              <a:t> «Два радиста», М. Коршунова «Едет, спешит мальчик», и др. с большим интересом воспринимаются </a:t>
            </a:r>
            <a:r>
              <a:rPr lang="ru-RU" sz="1600" dirty="0" smtClean="0">
                <a:latin typeface="Times New Roman" pitchFamily="18" charset="0"/>
                <a:cs typeface="Times New Roman" pitchFamily="18" charset="0"/>
              </a:rPr>
              <a:t>детьми.</a:t>
            </a: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pic>
        <p:nvPicPr>
          <p:cNvPr id="5" name="Рисунок 4" descr="1012045620.jpg"/>
          <p:cNvPicPr>
            <a:picLocks noChangeAspect="1"/>
          </p:cNvPicPr>
          <p:nvPr/>
        </p:nvPicPr>
        <p:blipFill>
          <a:blip r:embed="rId2" cstate="email"/>
          <a:stretch>
            <a:fillRect/>
          </a:stretch>
        </p:blipFill>
        <p:spPr>
          <a:xfrm rot="20317379">
            <a:off x="858919" y="4636679"/>
            <a:ext cx="2678402" cy="3516360"/>
          </a:xfrm>
          <a:prstGeom prst="rect">
            <a:avLst/>
          </a:prstGeom>
        </p:spPr>
      </p:pic>
      <p:pic>
        <p:nvPicPr>
          <p:cNvPr id="4" name="Содержимое 3" descr="1005292549.jpg"/>
          <p:cNvPicPr>
            <a:picLocks noGrp="1" noChangeAspect="1"/>
          </p:cNvPicPr>
          <p:nvPr>
            <p:ph idx="1"/>
          </p:nvPr>
        </p:nvPicPr>
        <p:blipFill>
          <a:blip r:embed="rId3" cstate="email"/>
          <a:stretch>
            <a:fillRect/>
          </a:stretch>
        </p:blipFill>
        <p:spPr>
          <a:xfrm rot="11814689" flipH="1" flipV="1">
            <a:off x="3376724" y="4670290"/>
            <a:ext cx="2665868" cy="3475033"/>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8063468"/>
          </a:xfrm>
        </p:spPr>
        <p:txBody>
          <a:bodyPr>
            <a:normAutofit fontScale="90000"/>
          </a:bodyPr>
          <a:lstStyle/>
          <a:p>
            <a:pPr algn="l"/>
            <a:r>
              <a:rPr lang="ru-RU" sz="1600" dirty="0" smtClean="0">
                <a:solidFill>
                  <a:srgbClr val="002060"/>
                </a:solidFill>
                <a:latin typeface="Times New Roman" pitchFamily="18" charset="0"/>
                <a:cs typeface="Times New Roman" pitchFamily="18" charset="0"/>
              </a:rPr>
              <a:t>Для решения задачи ранней профориентации средствами художественной литературы, формирования личности ребенка, существенную роль играет правильный отбор произведений литературы как для чтения и рассказывания, так и для исполнительской деятельности. При отборе книг надо учитывать, что литературное произведение должно нести познавательные, эстетические и нравственные функции, т.е. оно должно быть средством умственного, нравственного и, конечно же, трудового воспитания. В авторских художественных произведениях отражено отношение к труду, как важной деятельности человека, например: «Кем быть?» В. Маяковского, «А что у вас?» С. Михалкова. Загадывание загадок, как один из жанров фольклора, также способствует ознакомлению дошкольников с профессиями. Дети старшей группы сами могут составлять загадки о профессиях. Важна и энциклопедическая литература, из которой дети узнают о различных профессиях.</a:t>
            </a:r>
            <a:r>
              <a:rPr lang="ru-RU" sz="1600" b="1" dirty="0" smtClean="0">
                <a:solidFill>
                  <a:srgbClr val="002060"/>
                </a:solidFill>
                <a:latin typeface="Times New Roman" pitchFamily="18" charset="0"/>
                <a:cs typeface="Times New Roman" pitchFamily="18" charset="0"/>
              </a:rPr>
              <a:t/>
            </a:r>
            <a:br>
              <a:rPr lang="ru-RU" sz="1600" b="1" dirty="0" smtClean="0">
                <a:solidFill>
                  <a:srgbClr val="002060"/>
                </a:solidFill>
                <a:latin typeface="Times New Roman" pitchFamily="18" charset="0"/>
                <a:cs typeface="Times New Roman" pitchFamily="18" charset="0"/>
              </a:rPr>
            </a:br>
            <a:r>
              <a:rPr lang="ru-RU" sz="1600" b="1" dirty="0" smtClean="0">
                <a:solidFill>
                  <a:srgbClr val="002060"/>
                </a:solidFill>
                <a:latin typeface="Times New Roman" pitchFamily="18" charset="0"/>
                <a:cs typeface="Times New Roman" pitchFamily="18" charset="0"/>
              </a:rPr>
              <a:t>Старший </a:t>
            </a:r>
            <a:r>
              <a:rPr lang="ru-RU" sz="1600" b="1" dirty="0">
                <a:solidFill>
                  <a:srgbClr val="002060"/>
                </a:solidFill>
                <a:latin typeface="Times New Roman" pitchFamily="18" charset="0"/>
                <a:cs typeface="Times New Roman" pitchFamily="18" charset="0"/>
              </a:rPr>
              <a:t>– подготовительный возраст</a:t>
            </a:r>
            <a:r>
              <a:rPr lang="ru-RU" sz="1600" dirty="0">
                <a:solidFill>
                  <a:srgbClr val="002060"/>
                </a:solidFill>
                <a:latin typeface="Times New Roman" pitchFamily="18" charset="0"/>
                <a:cs typeface="Times New Roman" pitchFamily="18" charset="0"/>
              </a:rPr>
              <a:t/>
            </a:r>
            <a:br>
              <a:rPr lang="ru-RU" sz="1600" dirty="0">
                <a:solidFill>
                  <a:srgbClr val="002060"/>
                </a:solidFill>
                <a:latin typeface="Times New Roman" pitchFamily="18" charset="0"/>
                <a:cs typeface="Times New Roman" pitchFamily="18" charset="0"/>
              </a:rPr>
            </a:br>
            <a:r>
              <a:rPr lang="ru-RU" sz="1600" dirty="0">
                <a:solidFill>
                  <a:srgbClr val="002060"/>
                </a:solidFill>
                <a:latin typeface="Times New Roman" pitchFamily="18" charset="0"/>
                <a:cs typeface="Times New Roman" pitchFamily="18" charset="0"/>
              </a:rPr>
              <a:t> 1.С.Маршак. Откуда стол пришел.</a:t>
            </a:r>
            <a:br>
              <a:rPr lang="ru-RU" sz="1600" dirty="0">
                <a:solidFill>
                  <a:srgbClr val="002060"/>
                </a:solidFill>
                <a:latin typeface="Times New Roman" pitchFamily="18" charset="0"/>
                <a:cs typeface="Times New Roman" pitchFamily="18" charset="0"/>
              </a:rPr>
            </a:br>
            <a:r>
              <a:rPr lang="ru-RU" sz="1600" dirty="0">
                <a:solidFill>
                  <a:srgbClr val="002060"/>
                </a:solidFill>
                <a:latin typeface="Times New Roman" pitchFamily="18" charset="0"/>
                <a:cs typeface="Times New Roman" pitchFamily="18" charset="0"/>
              </a:rPr>
              <a:t>2.К.Ушинский. Стол и стул.</a:t>
            </a:r>
            <a:br>
              <a:rPr lang="ru-RU" sz="1600" dirty="0">
                <a:solidFill>
                  <a:srgbClr val="002060"/>
                </a:solidFill>
                <a:latin typeface="Times New Roman" pitchFamily="18" charset="0"/>
                <a:cs typeface="Times New Roman" pitchFamily="18" charset="0"/>
              </a:rPr>
            </a:br>
            <a:r>
              <a:rPr lang="ru-RU" sz="1600" dirty="0">
                <a:solidFill>
                  <a:srgbClr val="002060"/>
                </a:solidFill>
                <a:latin typeface="Times New Roman" pitchFamily="18" charset="0"/>
                <a:cs typeface="Times New Roman" pitchFamily="18" charset="0"/>
              </a:rPr>
              <a:t>3.И.Токмакова. Скоро в школу.</a:t>
            </a:r>
            <a:br>
              <a:rPr lang="ru-RU" sz="1600" dirty="0">
                <a:solidFill>
                  <a:srgbClr val="002060"/>
                </a:solidFill>
                <a:latin typeface="Times New Roman" pitchFamily="18" charset="0"/>
                <a:cs typeface="Times New Roman" pitchFamily="18" charset="0"/>
              </a:rPr>
            </a:br>
            <a:r>
              <a:rPr lang="ru-RU" sz="1600" dirty="0">
                <a:solidFill>
                  <a:srgbClr val="002060"/>
                </a:solidFill>
                <a:latin typeface="Times New Roman" pitchFamily="18" charset="0"/>
                <a:cs typeface="Times New Roman" pitchFamily="18" charset="0"/>
              </a:rPr>
              <a:t>4.С.Михалков. А что у вас?</a:t>
            </a:r>
            <a:br>
              <a:rPr lang="ru-RU" sz="1600" dirty="0">
                <a:solidFill>
                  <a:srgbClr val="002060"/>
                </a:solidFill>
                <a:latin typeface="Times New Roman" pitchFamily="18" charset="0"/>
                <a:cs typeface="Times New Roman" pitchFamily="18" charset="0"/>
              </a:rPr>
            </a:br>
            <a:r>
              <a:rPr lang="ru-RU" sz="1600" dirty="0">
                <a:solidFill>
                  <a:srgbClr val="002060"/>
                </a:solidFill>
                <a:latin typeface="Times New Roman" pitchFamily="18" charset="0"/>
                <a:cs typeface="Times New Roman" pitchFamily="18" charset="0"/>
              </a:rPr>
              <a:t>5.Б.Заходер. Шофер. Строители. Сапожник. Портниха. Переплетчица.</a:t>
            </a:r>
            <a:br>
              <a:rPr lang="ru-RU" sz="1600" dirty="0">
                <a:solidFill>
                  <a:srgbClr val="002060"/>
                </a:solidFill>
                <a:latin typeface="Times New Roman" pitchFamily="18" charset="0"/>
                <a:cs typeface="Times New Roman" pitchFamily="18" charset="0"/>
              </a:rPr>
            </a:br>
            <a:r>
              <a:rPr lang="ru-RU" sz="1600" dirty="0">
                <a:solidFill>
                  <a:srgbClr val="002060"/>
                </a:solidFill>
                <a:latin typeface="Times New Roman" pitchFamily="18" charset="0"/>
                <a:cs typeface="Times New Roman" pitchFamily="18" charset="0"/>
              </a:rPr>
              <a:t>6.С.Маршак. Почта. Пожар.</a:t>
            </a:r>
            <a:br>
              <a:rPr lang="ru-RU" sz="1600" dirty="0">
                <a:solidFill>
                  <a:srgbClr val="002060"/>
                </a:solidFill>
                <a:latin typeface="Times New Roman" pitchFamily="18" charset="0"/>
                <a:cs typeface="Times New Roman" pitchFamily="18" charset="0"/>
              </a:rPr>
            </a:br>
            <a:r>
              <a:rPr lang="ru-RU" sz="1600" dirty="0">
                <a:solidFill>
                  <a:srgbClr val="002060"/>
                </a:solidFill>
                <a:latin typeface="Times New Roman" pitchFamily="18" charset="0"/>
                <a:cs typeface="Times New Roman" pitchFamily="18" charset="0"/>
              </a:rPr>
              <a:t>7.С.Маршак. Как печатали книгу.</a:t>
            </a:r>
            <a:br>
              <a:rPr lang="ru-RU" sz="1600" dirty="0">
                <a:solidFill>
                  <a:srgbClr val="002060"/>
                </a:solidFill>
                <a:latin typeface="Times New Roman" pitchFamily="18" charset="0"/>
                <a:cs typeface="Times New Roman" pitchFamily="18" charset="0"/>
              </a:rPr>
            </a:br>
            <a:r>
              <a:rPr lang="ru-RU" sz="1600" dirty="0">
                <a:solidFill>
                  <a:srgbClr val="002060"/>
                </a:solidFill>
                <a:latin typeface="Times New Roman" pitchFamily="18" charset="0"/>
                <a:cs typeface="Times New Roman" pitchFamily="18" charset="0"/>
              </a:rPr>
              <a:t>8.В.Маяковский. Кем быть?</a:t>
            </a:r>
            <a:br>
              <a:rPr lang="ru-RU" sz="1600" dirty="0">
                <a:solidFill>
                  <a:srgbClr val="002060"/>
                </a:solidFill>
                <a:latin typeface="Times New Roman" pitchFamily="18" charset="0"/>
                <a:cs typeface="Times New Roman" pitchFamily="18" charset="0"/>
              </a:rPr>
            </a:br>
            <a:r>
              <a:rPr lang="ru-RU" sz="1600" dirty="0">
                <a:solidFill>
                  <a:srgbClr val="002060"/>
                </a:solidFill>
                <a:latin typeface="Times New Roman" pitchFamily="18" charset="0"/>
                <a:cs typeface="Times New Roman" pitchFamily="18" charset="0"/>
              </a:rPr>
              <a:t>9.Е.Пермяк. Для чего руки нужны.</a:t>
            </a:r>
            <a:br>
              <a:rPr lang="ru-RU" sz="1600" dirty="0">
                <a:solidFill>
                  <a:srgbClr val="002060"/>
                </a:solidFill>
                <a:latin typeface="Times New Roman" pitchFamily="18" charset="0"/>
                <a:cs typeface="Times New Roman" pitchFamily="18" charset="0"/>
              </a:rPr>
            </a:br>
            <a:r>
              <a:rPr lang="ru-RU" sz="1600" dirty="0">
                <a:solidFill>
                  <a:srgbClr val="002060"/>
                </a:solidFill>
                <a:latin typeface="Times New Roman" pitchFamily="18" charset="0"/>
                <a:cs typeface="Times New Roman" pitchFamily="18" charset="0"/>
              </a:rPr>
              <a:t>10.Д.Родари. Чем пахнут ремесла. Какого цвета ремесла.</a:t>
            </a:r>
            <a:br>
              <a:rPr lang="ru-RU" sz="1600" dirty="0">
                <a:solidFill>
                  <a:srgbClr val="002060"/>
                </a:solidFill>
                <a:latin typeface="Times New Roman" pitchFamily="18" charset="0"/>
                <a:cs typeface="Times New Roman" pitchFamily="18" charset="0"/>
              </a:rPr>
            </a:br>
            <a:r>
              <a:rPr lang="ru-RU" sz="1600" dirty="0">
                <a:solidFill>
                  <a:srgbClr val="002060"/>
                </a:solidFill>
                <a:latin typeface="Times New Roman" pitchFamily="18" charset="0"/>
                <a:cs typeface="Times New Roman" pitchFamily="18" charset="0"/>
              </a:rPr>
              <a:t>11.К.Ушинский. Булочник. Сапожник. Куй железо, пока горячо.</a:t>
            </a:r>
            <a:br>
              <a:rPr lang="ru-RU" sz="1600" dirty="0">
                <a:solidFill>
                  <a:srgbClr val="002060"/>
                </a:solidFill>
                <a:latin typeface="Times New Roman" pitchFamily="18" charset="0"/>
                <a:cs typeface="Times New Roman" pitchFamily="18" charset="0"/>
              </a:rPr>
            </a:br>
            <a:r>
              <a:rPr lang="ru-RU" sz="1600" dirty="0">
                <a:solidFill>
                  <a:srgbClr val="002060"/>
                </a:solidFill>
                <a:latin typeface="Times New Roman" pitchFamily="18" charset="0"/>
                <a:cs typeface="Times New Roman" pitchFamily="18" charset="0"/>
              </a:rPr>
              <a:t>12.К.Чуковский.Айболит.</a:t>
            </a:r>
            <a:br>
              <a:rPr lang="ru-RU" sz="1600" dirty="0">
                <a:solidFill>
                  <a:srgbClr val="002060"/>
                </a:solidFill>
                <a:latin typeface="Times New Roman" pitchFamily="18" charset="0"/>
                <a:cs typeface="Times New Roman" pitchFamily="18" charset="0"/>
              </a:rPr>
            </a:br>
            <a:r>
              <a:rPr lang="ru-RU" sz="1600" dirty="0">
                <a:solidFill>
                  <a:srgbClr val="002060"/>
                </a:solidFill>
                <a:latin typeface="Times New Roman" pitchFamily="18" charset="0"/>
                <a:cs typeface="Times New Roman" pitchFamily="18" charset="0"/>
              </a:rPr>
              <a:t>13.В.Тюрин. Кто главный на корабле?</a:t>
            </a:r>
            <a:br>
              <a:rPr lang="ru-RU" sz="1600" dirty="0">
                <a:solidFill>
                  <a:srgbClr val="002060"/>
                </a:solidFill>
                <a:latin typeface="Times New Roman" pitchFamily="18" charset="0"/>
                <a:cs typeface="Times New Roman" pitchFamily="18" charset="0"/>
              </a:rPr>
            </a:br>
            <a:r>
              <a:rPr lang="ru-RU" sz="1600" dirty="0">
                <a:solidFill>
                  <a:srgbClr val="002060"/>
                </a:solidFill>
                <a:latin typeface="Times New Roman" pitchFamily="18" charset="0"/>
                <a:cs typeface="Times New Roman" pitchFamily="18" charset="0"/>
              </a:rPr>
              <a:t>14.А.Барто. Штукатуры.</a:t>
            </a:r>
            <a:br>
              <a:rPr lang="ru-RU" sz="1600" dirty="0">
                <a:solidFill>
                  <a:srgbClr val="002060"/>
                </a:solidFill>
                <a:latin typeface="Times New Roman" pitchFamily="18" charset="0"/>
                <a:cs typeface="Times New Roman" pitchFamily="18" charset="0"/>
              </a:rPr>
            </a:br>
            <a:r>
              <a:rPr lang="ru-RU" sz="1600" dirty="0">
                <a:solidFill>
                  <a:srgbClr val="002060"/>
                </a:solidFill>
                <a:latin typeface="Times New Roman" pitchFamily="18" charset="0"/>
                <a:cs typeface="Times New Roman" pitchFamily="18" charset="0"/>
              </a:rPr>
              <a:t>16.С.Маршак. Пограничник.</a:t>
            </a:r>
            <a:br>
              <a:rPr lang="ru-RU" sz="1600" dirty="0">
                <a:solidFill>
                  <a:srgbClr val="002060"/>
                </a:solidFill>
                <a:latin typeface="Times New Roman" pitchFamily="18" charset="0"/>
                <a:cs typeface="Times New Roman" pitchFamily="18" charset="0"/>
              </a:rPr>
            </a:br>
            <a:r>
              <a:rPr lang="ru-RU" sz="1600" dirty="0">
                <a:solidFill>
                  <a:srgbClr val="002060"/>
                </a:solidFill>
                <a:latin typeface="Times New Roman" pitchFamily="18" charset="0"/>
                <a:cs typeface="Times New Roman" pitchFamily="18" charset="0"/>
              </a:rPr>
              <a:t>17.Н.Абрамцева. Правдивая история о садовнике.</a:t>
            </a:r>
            <a:br>
              <a:rPr lang="ru-RU" sz="1600" dirty="0">
                <a:solidFill>
                  <a:srgbClr val="002060"/>
                </a:solidFill>
                <a:latin typeface="Times New Roman" pitchFamily="18" charset="0"/>
                <a:cs typeface="Times New Roman" pitchFamily="18" charset="0"/>
              </a:rPr>
            </a:br>
            <a:r>
              <a:rPr lang="ru-RU" sz="1600" dirty="0">
                <a:solidFill>
                  <a:srgbClr val="002060"/>
                </a:solidFill>
                <a:latin typeface="Times New Roman" pitchFamily="18" charset="0"/>
                <a:cs typeface="Times New Roman" pitchFamily="18" charset="0"/>
              </a:rPr>
              <a:t>28.Л.Скребцова. Чудесный парикмахер.</a:t>
            </a:r>
            <a:br>
              <a:rPr lang="ru-RU" sz="1600" dirty="0">
                <a:solidFill>
                  <a:srgbClr val="002060"/>
                </a:solidFill>
                <a:latin typeface="Times New Roman" pitchFamily="18" charset="0"/>
                <a:cs typeface="Times New Roman" pitchFamily="18" charset="0"/>
              </a:rPr>
            </a:br>
            <a:r>
              <a:rPr lang="ru-RU" sz="1600" dirty="0">
                <a:solidFill>
                  <a:srgbClr val="002060"/>
                </a:solidFill>
                <a:latin typeface="Times New Roman" pitchFamily="18" charset="0"/>
                <a:cs typeface="Times New Roman" pitchFamily="18" charset="0"/>
              </a:rPr>
              <a:t> </a:t>
            </a:r>
            <a:r>
              <a:rPr lang="ru-RU" sz="1400" dirty="0">
                <a:solidFill>
                  <a:srgbClr val="002060"/>
                </a:solidFill>
                <a:latin typeface="Times New Roman" pitchFamily="18" charset="0"/>
                <a:cs typeface="Times New Roman" pitchFamily="18" charset="0"/>
              </a:rPr>
              <a:t/>
            </a:r>
            <a:br>
              <a:rPr lang="ru-RU" sz="1400" dirty="0">
                <a:solidFill>
                  <a:srgbClr val="002060"/>
                </a:solidFill>
                <a:latin typeface="Times New Roman" pitchFamily="18" charset="0"/>
                <a:cs typeface="Times New Roman" pitchFamily="18" charset="0"/>
              </a:rPr>
            </a:br>
            <a:r>
              <a:rPr lang="ru-RU" sz="1400" dirty="0">
                <a:solidFill>
                  <a:srgbClr val="002060"/>
                </a:solidFill>
                <a:latin typeface="Times New Roman" pitchFamily="18" charset="0"/>
                <a:cs typeface="Times New Roman" pitchFamily="18" charset="0"/>
              </a:rPr>
              <a:t> </a:t>
            </a:r>
            <a:r>
              <a:rPr lang="ru-RU" sz="1400" dirty="0">
                <a:solidFill>
                  <a:srgbClr val="002060"/>
                </a:solidFill>
              </a:rPr>
              <a:t/>
            </a:r>
            <a:br>
              <a:rPr lang="ru-RU" sz="1400" dirty="0">
                <a:solidFill>
                  <a:srgbClr val="002060"/>
                </a:solidFill>
              </a:rPr>
            </a:br>
            <a:endParaRPr lang="ru-RU" sz="1400" dirty="0">
              <a:solidFill>
                <a:srgbClr val="002060"/>
              </a:solidFill>
            </a:endParaRPr>
          </a:p>
        </p:txBody>
      </p:sp>
      <p:sp>
        <p:nvSpPr>
          <p:cNvPr id="3" name="Содержимое 2"/>
          <p:cNvSpPr>
            <a:spLocks noGrp="1"/>
          </p:cNvSpPr>
          <p:nvPr>
            <p:ph idx="1"/>
          </p:nvPr>
        </p:nvSpPr>
        <p:spPr>
          <a:xfrm>
            <a:off x="342900" y="8643966"/>
            <a:ext cx="6172200" cy="142876"/>
          </a:xfrm>
        </p:spPr>
        <p:txBody>
          <a:bodyPr>
            <a:normAutofit fontScale="25000" lnSpcReduction="20000"/>
          </a:bodyPr>
          <a:lstStyle/>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14e47d1679923ef3f3de4c7ba22c2aab2ea31065Mid.jpg"/>
          <p:cNvPicPr>
            <a:picLocks noGrp="1" noChangeAspect="1"/>
          </p:cNvPicPr>
          <p:nvPr>
            <p:ph idx="1"/>
          </p:nvPr>
        </p:nvPicPr>
        <p:blipFill>
          <a:blip r:embed="rId2" cstate="email"/>
          <a:stretch>
            <a:fillRect/>
          </a:stretch>
        </p:blipFill>
        <p:spPr>
          <a:xfrm rot="20835717">
            <a:off x="357167" y="428596"/>
            <a:ext cx="2500330" cy="3078531"/>
          </a:xfrm>
        </p:spPr>
      </p:pic>
      <p:pic>
        <p:nvPicPr>
          <p:cNvPr id="5" name="Рисунок 4" descr="cbe2f10c4650641850cae72ee78d8464--fairy-tales-book-illustrations.jpg"/>
          <p:cNvPicPr>
            <a:picLocks noChangeAspect="1"/>
          </p:cNvPicPr>
          <p:nvPr/>
        </p:nvPicPr>
        <p:blipFill>
          <a:blip r:embed="rId3" cstate="email"/>
          <a:stretch>
            <a:fillRect/>
          </a:stretch>
        </p:blipFill>
        <p:spPr>
          <a:xfrm rot="1004250">
            <a:off x="4255888" y="477945"/>
            <a:ext cx="2244748" cy="2812035"/>
          </a:xfrm>
          <a:prstGeom prst="rect">
            <a:avLst/>
          </a:prstGeom>
        </p:spPr>
      </p:pic>
      <p:pic>
        <p:nvPicPr>
          <p:cNvPr id="6" name="Рисунок 5" descr="Барто.jpg"/>
          <p:cNvPicPr>
            <a:picLocks noChangeAspect="1"/>
          </p:cNvPicPr>
          <p:nvPr/>
        </p:nvPicPr>
        <p:blipFill>
          <a:blip r:embed="rId4" cstate="email"/>
          <a:stretch>
            <a:fillRect/>
          </a:stretch>
        </p:blipFill>
        <p:spPr>
          <a:xfrm>
            <a:off x="2643182" y="285720"/>
            <a:ext cx="2125383" cy="2967035"/>
          </a:xfrm>
          <a:prstGeom prst="rect">
            <a:avLst/>
          </a:prstGeom>
        </p:spPr>
      </p:pic>
      <p:pic>
        <p:nvPicPr>
          <p:cNvPr id="7" name="Рисунок 6" descr="Portnoy43007687.jpg"/>
          <p:cNvPicPr>
            <a:picLocks noChangeAspect="1"/>
          </p:cNvPicPr>
          <p:nvPr/>
        </p:nvPicPr>
        <p:blipFill>
          <a:blip r:embed="rId5" cstate="email"/>
          <a:stretch>
            <a:fillRect/>
          </a:stretch>
        </p:blipFill>
        <p:spPr>
          <a:xfrm>
            <a:off x="357166" y="5857884"/>
            <a:ext cx="2714620" cy="2714620"/>
          </a:xfrm>
          <a:prstGeom prst="rect">
            <a:avLst/>
          </a:prstGeom>
        </p:spPr>
      </p:pic>
      <p:pic>
        <p:nvPicPr>
          <p:cNvPr id="9" name="Рисунок 8" descr="Marshak_S.Ja._-_Kak_pechatali_vashu_knigu_-ill._Ermolaev_A._M.-_-_1951_Stranica_01.jpg"/>
          <p:cNvPicPr>
            <a:picLocks noChangeAspect="1"/>
          </p:cNvPicPr>
          <p:nvPr/>
        </p:nvPicPr>
        <p:blipFill>
          <a:blip r:embed="rId6" cstate="email"/>
          <a:stretch>
            <a:fillRect/>
          </a:stretch>
        </p:blipFill>
        <p:spPr>
          <a:xfrm rot="20544696">
            <a:off x="610983" y="3298482"/>
            <a:ext cx="1878305" cy="2443324"/>
          </a:xfrm>
          <a:prstGeom prst="rect">
            <a:avLst/>
          </a:prstGeom>
        </p:spPr>
      </p:pic>
      <p:pic>
        <p:nvPicPr>
          <p:cNvPr id="10" name="Рисунок 9" descr="vzHHQE6.jpg"/>
          <p:cNvPicPr>
            <a:picLocks noChangeAspect="1"/>
          </p:cNvPicPr>
          <p:nvPr/>
        </p:nvPicPr>
        <p:blipFill>
          <a:blip r:embed="rId7" cstate="email"/>
          <a:stretch>
            <a:fillRect/>
          </a:stretch>
        </p:blipFill>
        <p:spPr>
          <a:xfrm rot="1009169">
            <a:off x="3984213" y="2766131"/>
            <a:ext cx="1729792" cy="2611986"/>
          </a:xfrm>
          <a:prstGeom prst="rect">
            <a:avLst/>
          </a:prstGeom>
        </p:spPr>
      </p:pic>
      <p:pic>
        <p:nvPicPr>
          <p:cNvPr id="8" name="Рисунок 7" descr="1005569331.jpg"/>
          <p:cNvPicPr>
            <a:picLocks noChangeAspect="1"/>
          </p:cNvPicPr>
          <p:nvPr/>
        </p:nvPicPr>
        <p:blipFill>
          <a:blip r:embed="rId8" cstate="email"/>
          <a:stretch>
            <a:fillRect/>
          </a:stretch>
        </p:blipFill>
        <p:spPr>
          <a:xfrm>
            <a:off x="2285992" y="3714744"/>
            <a:ext cx="2000264" cy="2583367"/>
          </a:xfrm>
          <a:prstGeom prst="rect">
            <a:avLst/>
          </a:prstGeom>
        </p:spPr>
      </p:pic>
      <p:pic>
        <p:nvPicPr>
          <p:cNvPr id="11" name="Рисунок 10" descr="uk536910.jpg"/>
          <p:cNvPicPr>
            <a:picLocks noChangeAspect="1"/>
          </p:cNvPicPr>
          <p:nvPr/>
        </p:nvPicPr>
        <p:blipFill>
          <a:blip r:embed="rId9" cstate="email"/>
          <a:stretch>
            <a:fillRect/>
          </a:stretch>
        </p:blipFill>
        <p:spPr>
          <a:xfrm>
            <a:off x="3857628" y="5214942"/>
            <a:ext cx="2696529" cy="3548064"/>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TotalTime>
  <Words>640</Words>
  <Application>Microsoft Office PowerPoint</Application>
  <PresentationFormat>Экран (4:3)</PresentationFormat>
  <Paragraphs>34</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Чтение художественной литературы как средство ранней профориентации дошкольников . Каталог .  </vt:lpstr>
      <vt:lpstr> </vt:lpstr>
      <vt:lpstr>Уже с младшего дошкольного возраста нужно начинать работу по воспитанию у детей положительного отношения к труду взрослых. Трудовое воспитание маленьких детей начинается с самообслуживания (умывание, одевание и т.д.), широко используются потешки, например: Ой, лады, лады, лады, Не боимся мы воды, Чисто умываемся, Друг другу улыбаемся. Стихи, например, как А.Барто «Девочка чумазая», где детей побуждают следить за своей опрятностью, р.н.с «Репка» - трудовой коллективизм. Знакомя малышей с трудом няни, дворника, шофера, повара, врача, которые трудятся непосредственно в детском саду и которых дети хорошо знают, можно в процессе беседы использовать стихи Б. Заходера: «Шофер» «Сапожник» Качу, лечу во весь опор. Мастер, мастер, Я сам - шофер. И сам - мотор. Помоги - прохудились сапоги. Нажимаю на педаль - Забивай покрепче И машина мчится вдаль! Гвозди - мы пойдем сегодня В гости! А. Кардашовой «Наш доктор», К.Чуковский «Айболит» (в отрывках) и др. дети быстро запоминают эти стихи. Благодаря этому малыши узнают о том, что доктор -- это добрый и смелый человек, он помогает детям, зверятам, если они заболевают. Также педагог может рассказать о враче детского сада. Они узнают, что дворников, шоферов, врачей, воспитателей много, они трудятся в разных местах.   </vt:lpstr>
      <vt:lpstr>Слайд 4</vt:lpstr>
      <vt:lpstr>Таким образом, в формировании  профориентации детей важную роль играет чтение художественных произведений, загадок, пословиц. Своей эмоциональностью, образностью, живостью детская книжка знакомит детей с разными профессиями, пробуждает интерес, уважение к труду, желание подражать героям литературных произведений. Для продолжения  знакомства с профессиями  детей среднего возраста  рекомендуются следующие художественные произведения:   . Г.Сапгир «Садовник». 2. Б. Заходер «Портниха», «Строители». 3. С.Маршак "Пожар", "Почта". 4. С Михалкова «Дядя Стёпа», «А что у вас?». 5. В. Сухомлинский «Моя мама пахнет хлебом». 6. Е. Пермяк «Мамина работа». 7. Н. Найденова «Ольга Павловна». 8. Я. Дягутите «Земля» и «Руки человека». 9. С. Баруздина «Кто построил этот дом?». 10. А. Бродский «Мой брат». 11. Н. Калинина «Как ребята переходили улицу» и «Где ночуют трамваи и автобусы». 12. Б. Житков «Светофор» (из книги «Что я видел»).   </vt:lpstr>
      <vt:lpstr>Слайд 6</vt:lpstr>
      <vt:lpstr>В старшей и подготовительной группе дети особенно активно воспринимают художественные произведения о человеке-труженике. Более всего их волнует героический труд взрослых. Образы врачей, летчиков, космонавтов, рыбаков, спасателей чей труд нередко связан с опасностью для жизни, вызывает у ребят чувство гордости за отважных, смелых людей, сочувствие к ним, если они оказались в беде, желание им подражать. Важно донести до сознания детей, что самоотверженный, добросовестный труд делает простого, скромного человека героем, он становится нужен людям. Быть нужным людям -- это счастье. Рекомендуются рассказы: И. Туричина «Человек заболел»; рассказы Б. Житкова «На льдине», «Обвал», С. Маршака «Ледяной остров», С. Сахарнова «Два радиста», М. Коршунова «Едет, спешит мальчик», и др. с большим интересом воспринимаются детьми. </vt:lpstr>
      <vt:lpstr>Для решения задачи ранней профориентации средствами художественной литературы, формирования личности ребенка, существенную роль играет правильный отбор произведений литературы как для чтения и рассказывания, так и для исполнительской деятельности. При отборе книг надо учитывать, что литературное произведение должно нести познавательные, эстетические и нравственные функции, т.е. оно должно быть средством умственного, нравственного и, конечно же, трудового воспитания. В авторских художественных произведениях отражено отношение к труду, как важной деятельности человека, например: «Кем быть?» В. Маяковского, «А что у вас?» С. Михалкова. Загадывание загадок, как один из жанров фольклора, также способствует ознакомлению дошкольников с профессиями. Дети старшей группы сами могут составлять загадки о профессиях. Важна и энциклопедическая литература, из которой дети узнают о различных профессиях. Старший – подготовительный возраст  1.С.Маршак. Откуда стол пришел. 2.К.Ушинский. Стол и стул. 3.И.Токмакова. Скоро в школу. 4.С.Михалков. А что у вас? 5.Б.Заходер. Шофер. Строители. Сапожник. Портниха. Переплетчица. 6.С.Маршак. Почта. Пожар. 7.С.Маршак. Как печатали книгу. 8.В.Маяковский. Кем быть? 9.Е.Пермяк. Для чего руки нужны. 10.Д.Родари. Чем пахнут ремесла. Какого цвета ремесла. 11.К.Ушинский. Булочник. Сапожник. Куй железо, пока горячо. 12.К.Чуковский.Айболит. 13.В.Тюрин. Кто главный на корабле? 14.А.Барто. Штукатуры. 16.С.Маршак. Пограничник. 17.Н.Абрамцева. Правдивая история о садовнике. 28.Л.Скребцова. Чудесный парикмахер.     </vt:lpstr>
      <vt:lpstr>Слайд 9</vt:lpstr>
      <vt:lpstr>Мир взрослых манит и привлекает ребенка — там столько загадочного, интересного. Например, непонятная «работа». Родители уходят туда каждый день и поди разберись, чем они там занимаются. Даже если ваша профессия кажется очевидной – врач, продавец, повар – дети могут представлять её совершенно неожиданным образом. Чтобы разобраться, какие бывают профессии и зачем они нужны, мало разговаривать об этом. Обязательно стоит читать книги о профессиях, посещать экскурсии на разные производства, смотреть тематические видеоролики и мультфильмы. В этой подборке вы найдёте книги для детской профориентации, ориентированные на дошкольников. Возраст почемучек-трёхлеток и старший дошкольный возраст – то, что надо для начальных знаний о профессиях. </vt:lpstr>
      <vt:lpstr>1. Георг Юхансон, серия книг  «Мулле Мек – умелый человек» </vt:lpstr>
      <vt:lpstr>   2. Ричард Скарри «Город добрых дел»   Каждая история – это знакомство с определённой профессией. Книга написана с юмором, но при этом информация там даётся вполне правдивая и даже энциклопедическая. Юные читатели узнают, как изготавливают бумагу, строят дорогу и многое другое. Рекомендуемый возраст: от 3 лет. </vt:lpstr>
      <vt:lpstr>4. Серия книг «Кем быть» 5 книг в картинках посвящены профессиям. Одна книга – одна профессия. Чем заняты спасатели? Из каких продуктов пекут хлеб? Как возникла профессия художника? Что нужно портному для работы? Как устроен автомобиль? Эти и многие другие вопросы освещены в серии книг «Кем быть». Информация о профессиях дана здесь в доступной малышам форме — мало текста, много картинок. Книга написана просто, но крайне информативно и ёмко. Рекомендуемый возраст: от 4 лет. </vt:lpstr>
      <vt:lpstr>5. Гордиенко Н., Гордиенко С. «Большая книга профессий»  В книге 42 раздела, охватывающие современные профессии: садовник, архитектор, врач, сантехник, кондитер, продавец, портной, водолаз, повар и многие другие. Показаны не только нюансы производства, работы, но и освещены качества, умения, знания, которые нужны, чтобы достичь успеха в какой-либо профессии.  Рекомендуемый возраст: от 4 лет. </vt:lpstr>
      <vt:lpstr>7. Амели Бомон «Кем быть?»  Книга рассказывает о более чем 300 профессиях в разных отраслях: лесничие, лесорубы, цветоводы, ветеринары, жокеи, директор предприятия, мясник, машинисты электропоездов, электрики, палеонтологи и т.д. Каждый разворот – это детально прорисованные иллюстрации, где можно узнать, чем занимаются люди разных профессий, увидеть поэтапный процесс изготовления той или иной вещи. Рекомендуемый возраст: от 5 лет. </vt:lpstr>
      <vt:lpstr>9. Джон Грин «Гиппопотамистер»  Эта история в картинках не только о профессиях и животных, но и о том, что не стоит опускать руки, если что-то не получается. Ещё после прочтения книги можно обсудить с детьми, что  навыки, которые мы приобретаем сейчас, могут пригодиться в будущем, ведь в современном мире всё так быстро меняется. Рекомендуемый возраст: от 5 лет. </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Чтение художественной литературы как средство ранней профориентации дошкольников . Каталог .</dc:title>
  <dc:creator>Windows User</dc:creator>
  <cp:lastModifiedBy>Windows User</cp:lastModifiedBy>
  <cp:revision>2</cp:revision>
  <dcterms:created xsi:type="dcterms:W3CDTF">2020-02-23T12:23:04Z</dcterms:created>
  <dcterms:modified xsi:type="dcterms:W3CDTF">2023-02-28T10:35:25Z</dcterms:modified>
</cp:coreProperties>
</file>