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25.01.2023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Объект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25.01.2023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25.01.2023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Объект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Объект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Объект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25.01.2023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25.01.2023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25.01.2023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300192" y="4365104"/>
            <a:ext cx="2534816" cy="1143000"/>
          </a:xfrm>
        </p:spPr>
        <p:txBody>
          <a:bodyPr/>
          <a:lstStyle/>
          <a:p>
            <a:r>
              <a:rPr lang="ru-RU" dirty="0" smtClean="0"/>
              <a:t>Выполнила: Матвеева Н.В.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3600" b="1" dirty="0"/>
              <a:t>Обучение дошкольников</a:t>
            </a:r>
            <a:br>
              <a:rPr lang="ru-RU" sz="3600" b="1" dirty="0"/>
            </a:br>
            <a:r>
              <a:rPr lang="ru-RU" sz="3600" b="1" dirty="0"/>
              <a:t>рассказыванию по серии </a:t>
            </a:r>
            <a:r>
              <a:rPr lang="ru-RU" sz="3600" b="1" dirty="0" smtClean="0"/>
              <a:t>картинок</a:t>
            </a:r>
            <a:br>
              <a:rPr lang="ru-RU" sz="3600" b="1" dirty="0" smtClean="0"/>
            </a:br>
            <a:r>
              <a:rPr lang="ru-RU" sz="3600" b="1" dirty="0" smtClean="0"/>
              <a:t>Средний </a:t>
            </a:r>
            <a:r>
              <a:rPr lang="ru-RU" sz="3600" b="1" dirty="0"/>
              <a:t>дошкольный возраст</a:t>
            </a:r>
            <a:br>
              <a:rPr lang="ru-RU" sz="3600" b="1" dirty="0"/>
            </a:br>
            <a:r>
              <a:rPr lang="ru-RU" sz="3600" b="1" dirty="0"/>
              <a:t>(с 4 до 5 лет)</a:t>
            </a:r>
          </a:p>
        </p:txBody>
      </p:sp>
    </p:spTree>
    <p:extLst>
      <p:ext uri="{BB962C8B-B14F-4D97-AF65-F5344CB8AC3E}">
        <p14:creationId xmlns:p14="http://schemas.microsoft.com/office/powerpoint/2010/main" val="8859214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95536" y="404664"/>
            <a:ext cx="8424936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	В </a:t>
            </a:r>
            <a:r>
              <a:rPr lang="ru-RU" dirty="0"/>
              <a:t>системе работы по развитию речи в </a:t>
            </a:r>
            <a:r>
              <a:rPr lang="ru-RU" dirty="0" smtClean="0"/>
              <a:t>дошкольных образовательных </a:t>
            </a:r>
            <a:r>
              <a:rPr lang="ru-RU" dirty="0"/>
              <a:t>учреждениях центральное место </a:t>
            </a:r>
            <a:r>
              <a:rPr lang="ru-RU" dirty="0" smtClean="0"/>
              <a:t>отводится </a:t>
            </a:r>
            <a:r>
              <a:rPr lang="ru-RU" dirty="0"/>
              <a:t>формированию у детей связной речи и </a:t>
            </a:r>
            <a:r>
              <a:rPr lang="ru-RU" dirty="0" smtClean="0"/>
              <a:t>речевого общения</a:t>
            </a:r>
            <a:r>
              <a:rPr lang="ru-RU" dirty="0"/>
              <a:t>. Именно связная речь обеспечивает </a:t>
            </a:r>
            <a:r>
              <a:rPr lang="ru-RU" dirty="0" smtClean="0"/>
              <a:t>общение и </a:t>
            </a:r>
            <a:r>
              <a:rPr lang="ru-RU" dirty="0"/>
              <a:t>взаимопонимание людей</a:t>
            </a:r>
            <a:r>
              <a:rPr lang="ru-RU" dirty="0" smtClean="0"/>
              <a:t>.</a:t>
            </a:r>
          </a:p>
          <a:p>
            <a:r>
              <a:rPr lang="ru-RU" dirty="0" smtClean="0"/>
              <a:t>	Формирование </a:t>
            </a:r>
            <a:r>
              <a:rPr lang="ru-RU" dirty="0"/>
              <a:t>связной речи является </a:t>
            </a:r>
            <a:r>
              <a:rPr lang="ru-RU" dirty="0" smtClean="0"/>
              <a:t>следствием усложняющейся </a:t>
            </a:r>
            <a:r>
              <a:rPr lang="ru-RU" dirty="0"/>
              <a:t>деятельности ребенка и напрямую </a:t>
            </a:r>
            <a:r>
              <a:rPr lang="ru-RU" dirty="0" smtClean="0"/>
              <a:t>связано </a:t>
            </a:r>
            <a:r>
              <a:rPr lang="ru-RU" dirty="0"/>
              <a:t>с развитием мышления. К концу дошкольного </a:t>
            </a:r>
            <a:r>
              <a:rPr lang="ru-RU" dirty="0" smtClean="0"/>
              <a:t>возраста </a:t>
            </a:r>
            <a:r>
              <a:rPr lang="ru-RU" dirty="0"/>
              <a:t>ребенок овладевает всеми формами устной речи</a:t>
            </a:r>
            <a:r>
              <a:rPr lang="ru-RU" dirty="0" smtClean="0"/>
              <a:t>: диалогической </a:t>
            </a:r>
            <a:r>
              <a:rPr lang="ru-RU" dirty="0"/>
              <a:t>и монологической, контекстной и </a:t>
            </a:r>
            <a:r>
              <a:rPr lang="ru-RU" dirty="0" smtClean="0"/>
              <a:t>ситуативной. 	Монологическая </a:t>
            </a:r>
            <a:r>
              <a:rPr lang="ru-RU" dirty="0"/>
              <a:t>речь более сложна, чем </a:t>
            </a:r>
            <a:r>
              <a:rPr lang="ru-RU" dirty="0" smtClean="0"/>
              <a:t>диалогическая</a:t>
            </a:r>
            <a:r>
              <a:rPr lang="ru-RU" dirty="0"/>
              <a:t>, и отличается развернутостью, </a:t>
            </a:r>
            <a:r>
              <a:rPr lang="ru-RU" dirty="0" smtClean="0"/>
              <a:t>сложностью в </a:t>
            </a:r>
            <a:r>
              <a:rPr lang="ru-RU" dirty="0"/>
              <a:t>лингвистическом отношении, предполагает </a:t>
            </a:r>
            <a:r>
              <a:rPr lang="ru-RU" dirty="0" smtClean="0"/>
              <a:t>использование </a:t>
            </a:r>
            <a:r>
              <a:rPr lang="ru-RU" dirty="0"/>
              <a:t>полных, распространенных предложений</a:t>
            </a:r>
            <a:r>
              <a:rPr lang="ru-RU" dirty="0" smtClean="0"/>
              <a:t>.</a:t>
            </a:r>
          </a:p>
          <a:p>
            <a:r>
              <a:rPr lang="ru-RU" dirty="0"/>
              <a:t>Формированию навыков рассказывания в </a:t>
            </a:r>
            <a:r>
              <a:rPr lang="ru-RU" dirty="0" smtClean="0"/>
              <a:t>детском саду </a:t>
            </a:r>
            <a:r>
              <a:rPr lang="ru-RU" dirty="0"/>
              <a:t>уделяется особое внимание. Уже с трехлетнего </a:t>
            </a:r>
            <a:r>
              <a:rPr lang="ru-RU" dirty="0" smtClean="0"/>
              <a:t>возраста </a:t>
            </a:r>
            <a:r>
              <a:rPr lang="ru-RU" dirty="0"/>
              <a:t>детей обучают связным высказываниям, </a:t>
            </a:r>
            <a:r>
              <a:rPr lang="ru-RU" dirty="0" smtClean="0"/>
              <a:t>начинают подготовку </a:t>
            </a:r>
            <a:r>
              <a:rPr lang="ru-RU" dirty="0"/>
              <a:t>к овладению двумя типами устной </a:t>
            </a:r>
            <a:r>
              <a:rPr lang="ru-RU" dirty="0" smtClean="0"/>
              <a:t>монологической </a:t>
            </a:r>
            <a:r>
              <a:rPr lang="ru-RU" dirty="0"/>
              <a:t>речи: пересказу и рассказу. Постепенно </a:t>
            </a:r>
            <a:r>
              <a:rPr lang="ru-RU" dirty="0" smtClean="0"/>
              <a:t>ребенка </a:t>
            </a:r>
            <a:r>
              <a:rPr lang="ru-RU" dirty="0"/>
              <a:t>необходимо научить определять содержание </a:t>
            </a:r>
            <a:r>
              <a:rPr lang="ru-RU" dirty="0" smtClean="0"/>
              <a:t>рассказа и </a:t>
            </a:r>
            <a:r>
              <a:rPr lang="ru-RU" dirty="0"/>
              <a:t>выбирать форму повествования, </a:t>
            </a:r>
            <a:r>
              <a:rPr lang="ru-RU" dirty="0" smtClean="0"/>
              <a:t>систематизировать материал </a:t>
            </a:r>
            <a:r>
              <a:rPr lang="ru-RU" dirty="0"/>
              <a:t>и излагать его в нужной последовательности. </a:t>
            </a:r>
            <a:endParaRPr lang="ru-RU" dirty="0" smtClean="0"/>
          </a:p>
          <a:p>
            <a:r>
              <a:rPr lang="ru-RU" dirty="0" smtClean="0"/>
              <a:t>	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293090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95536" y="289679"/>
            <a:ext cx="8496944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	Рассказывание </a:t>
            </a:r>
            <a:r>
              <a:rPr lang="ru-RU" dirty="0"/>
              <a:t>по серии картинок является очень эффективным видом работы по формированию связной речи. Оно исключает этап составления плана, так как порядок чередования картинок определяет последовательность изложения, что позволяет сэкономить </a:t>
            </a:r>
            <a:r>
              <a:rPr lang="ru-RU" dirty="0" smtClean="0"/>
              <a:t>время и </a:t>
            </a:r>
            <a:r>
              <a:rPr lang="ru-RU" dirty="0"/>
              <a:t>опросить большее количество детей. Дети пятого </a:t>
            </a:r>
            <a:r>
              <a:rPr lang="ru-RU" dirty="0" smtClean="0"/>
              <a:t>года жизни </a:t>
            </a:r>
            <a:r>
              <a:rPr lang="ru-RU" dirty="0"/>
              <a:t>сами не в состоянии составить план изложения, поэтому рассказывание по серии картинок особенно </a:t>
            </a:r>
            <a:r>
              <a:rPr lang="ru-RU" dirty="0" smtClean="0"/>
              <a:t>показано </a:t>
            </a:r>
            <a:r>
              <a:rPr lang="ru-RU" dirty="0"/>
              <a:t>детям этой возрастной группы</a:t>
            </a:r>
            <a:r>
              <a:rPr lang="ru-RU" dirty="0" smtClean="0"/>
              <a:t>.</a:t>
            </a:r>
          </a:p>
          <a:p>
            <a:r>
              <a:rPr lang="ru-RU" dirty="0" smtClean="0"/>
              <a:t>	В </a:t>
            </a:r>
            <a:r>
              <a:rPr lang="ru-RU" dirty="0"/>
              <a:t>процессе обучения детей рассказыванию по </a:t>
            </a:r>
            <a:r>
              <a:rPr lang="ru-RU" dirty="0" smtClean="0"/>
              <a:t>серии картин </a:t>
            </a:r>
            <a:r>
              <a:rPr lang="ru-RU" dirty="0"/>
              <a:t>необходимо сформировать у них </a:t>
            </a:r>
            <a:r>
              <a:rPr lang="ru-RU" dirty="0" smtClean="0"/>
              <a:t>элементарные представления </a:t>
            </a:r>
            <a:r>
              <a:rPr lang="ru-RU" dirty="0"/>
              <a:t>о структуре текста, о том, что любой </a:t>
            </a:r>
            <a:r>
              <a:rPr lang="ru-RU" dirty="0" smtClean="0"/>
              <a:t>рассказ </a:t>
            </a:r>
            <a:r>
              <a:rPr lang="ru-RU" dirty="0"/>
              <a:t>имеет начало, середину и конец. Важно, чтобы </a:t>
            </a:r>
            <a:r>
              <a:rPr lang="ru-RU" dirty="0" smtClean="0"/>
              <a:t>дети уже </a:t>
            </a:r>
            <a:r>
              <a:rPr lang="ru-RU" dirty="0"/>
              <a:t>на пятом году жизни научились по-разному </a:t>
            </a:r>
            <a:r>
              <a:rPr lang="ru-RU" dirty="0" smtClean="0"/>
              <a:t>начинать рассказы</a:t>
            </a:r>
            <a:r>
              <a:rPr lang="ru-RU" dirty="0"/>
              <a:t>, овладели многообразием форм зачинов, </a:t>
            </a:r>
            <a:r>
              <a:rPr lang="ru-RU" dirty="0" smtClean="0"/>
              <a:t>умели сжато </a:t>
            </a:r>
            <a:r>
              <a:rPr lang="ru-RU" dirty="0"/>
              <a:t>и лаконично передать суть происходящего, </a:t>
            </a:r>
            <a:r>
              <a:rPr lang="ru-RU" dirty="0" smtClean="0"/>
              <a:t>предлагали </a:t>
            </a:r>
            <a:r>
              <a:rPr lang="ru-RU" dirty="0"/>
              <a:t>разнообразные варианты окончания рассказа. </a:t>
            </a:r>
            <a:r>
              <a:rPr lang="ru-RU" dirty="0" smtClean="0"/>
              <a:t>Все это </a:t>
            </a:r>
            <a:r>
              <a:rPr lang="ru-RU" dirty="0"/>
              <a:t>готовит дошкольников к становлению </a:t>
            </a:r>
            <a:r>
              <a:rPr lang="ru-RU" dirty="0" smtClean="0"/>
              <a:t>самостоятельного </a:t>
            </a:r>
            <a:r>
              <a:rPr lang="ru-RU" dirty="0"/>
              <a:t>словесного творчества</a:t>
            </a:r>
            <a:r>
              <a:rPr lang="ru-RU" dirty="0" smtClean="0"/>
              <a:t>.</a:t>
            </a:r>
          </a:p>
          <a:p>
            <a:r>
              <a:rPr lang="ru-RU" dirty="0"/>
              <a:t>На первом этапе обучения рассказыванию по </a:t>
            </a:r>
            <a:r>
              <a:rPr lang="ru-RU" dirty="0" smtClean="0"/>
              <a:t>серии картин </a:t>
            </a:r>
            <a:r>
              <a:rPr lang="ru-RU" dirty="0"/>
              <a:t>целесообразно использовать прием </a:t>
            </a:r>
            <a:r>
              <a:rPr lang="ru-RU" dirty="0" smtClean="0"/>
              <a:t>завершения детьми </a:t>
            </a:r>
            <a:r>
              <a:rPr lang="ru-RU" dirty="0"/>
              <a:t>рассказа, начатого педагогом. Применение </a:t>
            </a:r>
            <a:r>
              <a:rPr lang="ru-RU" dirty="0" smtClean="0"/>
              <a:t>этого приема </a:t>
            </a:r>
            <a:r>
              <a:rPr lang="ru-RU" dirty="0"/>
              <a:t>способствует развитию творческих </a:t>
            </a:r>
            <a:r>
              <a:rPr lang="ru-RU" dirty="0" smtClean="0"/>
              <a:t>способностей </a:t>
            </a:r>
            <a:r>
              <a:rPr lang="ru-RU" dirty="0"/>
              <a:t>и фантазии детей, особенно если педагог </a:t>
            </a:r>
            <a:r>
              <a:rPr lang="ru-RU" dirty="0" smtClean="0"/>
              <a:t>предлагает несколько </a:t>
            </a:r>
            <a:r>
              <a:rPr lang="ru-RU" dirty="0"/>
              <a:t>вариантов начала рассказа.</a:t>
            </a:r>
            <a:endParaRPr lang="ru-RU" dirty="0" smtClean="0"/>
          </a:p>
          <a:p>
            <a:r>
              <a:rPr lang="ru-RU" dirty="0" smtClean="0"/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062429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95536" y="476672"/>
            <a:ext cx="8496944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	Залогом </a:t>
            </a:r>
            <a:r>
              <a:rPr lang="ru-RU" dirty="0"/>
              <a:t>успеха при обучении рассказыванию по </a:t>
            </a:r>
            <a:r>
              <a:rPr lang="ru-RU" dirty="0" smtClean="0"/>
              <a:t>серии </a:t>
            </a:r>
            <a:r>
              <a:rPr lang="ru-RU" dirty="0"/>
              <a:t>картин является осмысление детьми общего </a:t>
            </a:r>
            <a:r>
              <a:rPr lang="ru-RU" dirty="0" smtClean="0"/>
              <a:t>содержания </a:t>
            </a:r>
            <a:r>
              <a:rPr lang="ru-RU" dirty="0"/>
              <a:t>изображенных событий. В конечном итоге у </a:t>
            </a:r>
            <a:r>
              <a:rPr lang="ru-RU" dirty="0" smtClean="0"/>
              <a:t>малышей </a:t>
            </a:r>
            <a:r>
              <a:rPr lang="ru-RU" dirty="0"/>
              <a:t>должно быть сформировано целостное </a:t>
            </a:r>
            <a:r>
              <a:rPr lang="ru-RU" dirty="0" smtClean="0"/>
              <a:t>впечатление </a:t>
            </a:r>
            <a:r>
              <a:rPr lang="ru-RU" dirty="0"/>
              <a:t>о них</a:t>
            </a:r>
            <a:r>
              <a:rPr lang="ru-RU" dirty="0" smtClean="0"/>
              <a:t>.</a:t>
            </a:r>
          </a:p>
          <a:p>
            <a:r>
              <a:rPr lang="ru-RU" dirty="0" smtClean="0"/>
              <a:t>	В </a:t>
            </a:r>
            <a:r>
              <a:rPr lang="ru-RU" dirty="0"/>
              <a:t>средней группе эффективно использовать </a:t>
            </a:r>
            <a:r>
              <a:rPr lang="ru-RU" dirty="0" smtClean="0"/>
              <a:t>образец рассказа </a:t>
            </a:r>
            <a:r>
              <a:rPr lang="ru-RU" dirty="0"/>
              <a:t>педагога. Важно, чтобы при обучении детей </a:t>
            </a:r>
            <a:r>
              <a:rPr lang="ru-RU" dirty="0" smtClean="0"/>
              <a:t>рассказыванию </a:t>
            </a:r>
            <a:r>
              <a:rPr lang="ru-RU" dirty="0"/>
              <a:t>педагог не прибегал к авторитарному </a:t>
            </a:r>
            <a:r>
              <a:rPr lang="ru-RU" dirty="0" smtClean="0"/>
              <a:t>стилю общения</a:t>
            </a:r>
            <a:r>
              <a:rPr lang="ru-RU" dirty="0"/>
              <a:t>, не навязывал свою точку зрения. </a:t>
            </a:r>
            <a:r>
              <a:rPr lang="ru-RU" dirty="0" smtClean="0"/>
              <a:t>Необходимо учитывать </a:t>
            </a:r>
            <a:r>
              <a:rPr lang="ru-RU" dirty="0"/>
              <a:t>сферу развития общения малышей друг с </a:t>
            </a:r>
            <a:r>
              <a:rPr lang="ru-RU" dirty="0" smtClean="0"/>
              <a:t>другом </a:t>
            </a:r>
            <a:r>
              <a:rPr lang="ru-RU" dirty="0"/>
              <a:t>и со взрослыми, опираться на индивидуальные </a:t>
            </a:r>
            <a:r>
              <a:rPr lang="ru-RU" dirty="0" smtClean="0"/>
              <a:t>особенности </a:t>
            </a:r>
            <a:r>
              <a:rPr lang="ru-RU" dirty="0"/>
              <a:t>детей. Это в полной мере позволит решить </a:t>
            </a:r>
            <a:r>
              <a:rPr lang="ru-RU" dirty="0" smtClean="0"/>
              <a:t>задачи </a:t>
            </a:r>
            <a:r>
              <a:rPr lang="ru-RU" dirty="0"/>
              <a:t>развития речи и формирования культуры общения.</a:t>
            </a:r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362266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123728" y="332656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b="1" dirty="0"/>
              <a:t>КОНСПЕКТЫ ЗАНЯТИЙ</a:t>
            </a:r>
          </a:p>
          <a:p>
            <a:r>
              <a:rPr lang="ru-RU" b="1" dirty="0"/>
              <a:t>Занятие по серии картинок «Находка»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90390" y="1196752"/>
            <a:ext cx="8424936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/>
              <a:t>Тема.</a:t>
            </a:r>
            <a:r>
              <a:rPr lang="ru-RU" dirty="0"/>
              <a:t> Составление рассказа по серии картинок</a:t>
            </a:r>
          </a:p>
          <a:p>
            <a:r>
              <a:rPr lang="ru-RU" dirty="0"/>
              <a:t>«Находка».</a:t>
            </a:r>
          </a:p>
          <a:p>
            <a:r>
              <a:rPr lang="ru-RU" b="1" i="1" dirty="0"/>
              <a:t>Лексическая тема.</a:t>
            </a:r>
            <a:r>
              <a:rPr lang="ru-RU" i="1" dirty="0"/>
              <a:t> </a:t>
            </a:r>
            <a:r>
              <a:rPr lang="ru-RU" dirty="0"/>
              <a:t>Зима. Зимние забавы и </a:t>
            </a:r>
            <a:r>
              <a:rPr lang="ru-RU" dirty="0" smtClean="0"/>
              <a:t>развлечения</a:t>
            </a:r>
            <a:r>
              <a:rPr lang="ru-RU" dirty="0"/>
              <a:t>.</a:t>
            </a:r>
          </a:p>
          <a:p>
            <a:r>
              <a:rPr lang="ru-RU" b="1" i="1" dirty="0"/>
              <a:t>Цель.</a:t>
            </a:r>
            <a:r>
              <a:rPr lang="ru-RU" dirty="0"/>
              <a:t> Развитие связной речи (рассказывание по </a:t>
            </a:r>
            <a:r>
              <a:rPr lang="ru-RU" dirty="0" smtClean="0"/>
              <a:t>восприятию</a:t>
            </a:r>
            <a:r>
              <a:rPr lang="ru-RU" dirty="0"/>
              <a:t>).</a:t>
            </a:r>
          </a:p>
          <a:p>
            <a:r>
              <a:rPr lang="ru-RU" b="1" i="1" dirty="0"/>
              <a:t>Образовательные задачи. </a:t>
            </a:r>
            <a:r>
              <a:rPr lang="ru-RU" dirty="0"/>
              <a:t>Закрепление </a:t>
            </a:r>
            <a:r>
              <a:rPr lang="ru-RU" dirty="0" smtClean="0"/>
              <a:t>представлений </a:t>
            </a:r>
            <a:r>
              <a:rPr lang="ru-RU" dirty="0"/>
              <a:t>о смене времен года. Уточнение и расширение </a:t>
            </a:r>
            <a:r>
              <a:rPr lang="ru-RU" dirty="0" smtClean="0"/>
              <a:t>словаря </a:t>
            </a:r>
            <a:r>
              <a:rPr lang="ru-RU" dirty="0"/>
              <a:t>по теме «Зима». Формирование целостного </a:t>
            </a:r>
            <a:r>
              <a:rPr lang="ru-RU" dirty="0" smtClean="0"/>
              <a:t>впечатления </a:t>
            </a:r>
            <a:r>
              <a:rPr lang="ru-RU" dirty="0"/>
              <a:t>об изображенном на серии картинок.</a:t>
            </a:r>
          </a:p>
          <a:p>
            <a:r>
              <a:rPr lang="ru-RU" b="1" i="1" dirty="0"/>
              <a:t>Развивающие задачи</a:t>
            </a:r>
            <a:r>
              <a:rPr lang="ru-RU" i="1" dirty="0"/>
              <a:t>. </a:t>
            </a:r>
            <a:r>
              <a:rPr lang="ru-RU" dirty="0"/>
              <a:t>Развитие связной речи, </a:t>
            </a:r>
            <a:r>
              <a:rPr lang="ru-RU" dirty="0" smtClean="0"/>
              <a:t>слухового </a:t>
            </a:r>
            <a:r>
              <a:rPr lang="ru-RU" dirty="0"/>
              <a:t>внимания и речевого слуха, фонематического </a:t>
            </a:r>
            <a:r>
              <a:rPr lang="ru-RU" dirty="0" smtClean="0"/>
              <a:t>восприятия</a:t>
            </a:r>
            <a:r>
              <a:rPr lang="ru-RU" dirty="0"/>
              <a:t>, мышления, артикуляционной, тонкой и </a:t>
            </a:r>
            <a:r>
              <a:rPr lang="ru-RU" dirty="0" smtClean="0"/>
              <a:t>общей моторики.</a:t>
            </a:r>
          </a:p>
          <a:p>
            <a:r>
              <a:rPr lang="ru-RU" b="1" i="1" dirty="0"/>
              <a:t>Воспитательные задачи. </a:t>
            </a:r>
            <a:r>
              <a:rPr lang="ru-RU" dirty="0"/>
              <a:t>Формирование </a:t>
            </a:r>
            <a:r>
              <a:rPr lang="ru-RU" dirty="0" smtClean="0"/>
              <a:t>навыков сотрудничества</a:t>
            </a:r>
            <a:r>
              <a:rPr lang="ru-RU" dirty="0"/>
              <a:t>, положительной установки на </a:t>
            </a:r>
            <a:r>
              <a:rPr lang="ru-RU" dirty="0" smtClean="0"/>
              <a:t>участие в </a:t>
            </a:r>
            <a:r>
              <a:rPr lang="ru-RU" dirty="0"/>
              <a:t>занятии, нравственно-эстетических чувств в </a:t>
            </a:r>
            <a:r>
              <a:rPr lang="ru-RU" dirty="0" smtClean="0"/>
              <a:t>общении с </a:t>
            </a:r>
            <a:r>
              <a:rPr lang="ru-RU" dirty="0"/>
              <a:t>природой.</a:t>
            </a:r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64426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95536" y="260648"/>
            <a:ext cx="8352928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/>
              <a:t>Оборудование.</a:t>
            </a:r>
            <a:r>
              <a:rPr lang="ru-RU" dirty="0"/>
              <a:t> Предметные картинки с </a:t>
            </a:r>
            <a:r>
              <a:rPr lang="ru-RU" dirty="0" smtClean="0"/>
              <a:t>изображениями </a:t>
            </a:r>
            <a:r>
              <a:rPr lang="ru-RU" dirty="0"/>
              <a:t>признаков осени и зимы (дерево с желтыми </a:t>
            </a:r>
            <a:r>
              <a:rPr lang="ru-RU" dirty="0" smtClean="0"/>
              <a:t>листьями</a:t>
            </a:r>
            <a:r>
              <a:rPr lang="ru-RU" dirty="0"/>
              <a:t>, туча с идущим из нее дождем, снеговик, </a:t>
            </a:r>
            <a:r>
              <a:rPr lang="ru-RU" dirty="0" smtClean="0"/>
              <a:t>сугроб и </a:t>
            </a:r>
            <a:r>
              <a:rPr lang="ru-RU" dirty="0"/>
              <a:t>т. п.), серия сюжетных картинок «Находка», </a:t>
            </a:r>
            <a:r>
              <a:rPr lang="ru-RU" dirty="0" smtClean="0"/>
              <a:t>комочки ваты</a:t>
            </a:r>
            <a:r>
              <a:rPr lang="ru-RU" dirty="0"/>
              <a:t>, белые меховые медвежата или картинки с их </a:t>
            </a:r>
            <a:r>
              <a:rPr lang="ru-RU" dirty="0" smtClean="0"/>
              <a:t>изображениями </a:t>
            </a:r>
            <a:r>
              <a:rPr lang="ru-RU" dirty="0"/>
              <a:t>(по числу детей), ведерки с ледяными </a:t>
            </a:r>
            <a:r>
              <a:rPr lang="ru-RU" dirty="0" smtClean="0"/>
              <a:t>шариками</a:t>
            </a:r>
            <a:r>
              <a:rPr lang="ru-RU" dirty="0"/>
              <a:t>, мисочки с теплой водой и бумажные полотенца </a:t>
            </a:r>
            <a:r>
              <a:rPr lang="ru-RU" dirty="0" smtClean="0"/>
              <a:t>по числу </a:t>
            </a:r>
            <a:r>
              <a:rPr lang="ru-RU" dirty="0"/>
              <a:t>детей</a:t>
            </a:r>
            <a:r>
              <a:rPr lang="ru-RU" dirty="0" smtClean="0"/>
              <a:t>.</a:t>
            </a:r>
          </a:p>
          <a:p>
            <a:r>
              <a:rPr lang="ru-RU" b="1" i="1" dirty="0"/>
              <a:t>Предварительная работа. </a:t>
            </a:r>
            <a:r>
              <a:rPr lang="ru-RU" dirty="0"/>
              <a:t>Разучивание </a:t>
            </a:r>
            <a:r>
              <a:rPr lang="ru-RU" dirty="0" smtClean="0"/>
              <a:t>пальчиковой гимнастики «Снежок</a:t>
            </a:r>
            <a:r>
              <a:rPr lang="ru-RU" dirty="0"/>
              <a:t>», упражнения «Снежная баба</a:t>
            </a:r>
            <a:r>
              <a:rPr lang="ru-RU" dirty="0" smtClean="0"/>
              <a:t>», текста </a:t>
            </a:r>
            <a:r>
              <a:rPr lang="ru-RU" dirty="0"/>
              <a:t>упражнения с ледяными шариками</a:t>
            </a:r>
            <a:r>
              <a:rPr lang="ru-RU" dirty="0" smtClean="0"/>
              <a:t>.</a:t>
            </a:r>
          </a:p>
          <a:p>
            <a:endParaRPr lang="ru-RU" dirty="0"/>
          </a:p>
          <a:p>
            <a:pPr algn="ctr"/>
            <a:r>
              <a:rPr lang="ru-RU" b="1" i="1" dirty="0"/>
              <a:t>Ход занятия</a:t>
            </a:r>
          </a:p>
          <a:p>
            <a:r>
              <a:rPr lang="ru-RU" dirty="0"/>
              <a:t>1 </a:t>
            </a:r>
            <a:r>
              <a:rPr lang="ru-RU" b="1" i="1" dirty="0"/>
              <a:t>Организационный момент</a:t>
            </a:r>
            <a:r>
              <a:rPr lang="ru-RU" dirty="0"/>
              <a:t>. Различение </a:t>
            </a:r>
            <a:r>
              <a:rPr lang="ru-RU" dirty="0" smtClean="0"/>
              <a:t>признаков </a:t>
            </a:r>
            <a:r>
              <a:rPr lang="ru-RU" dirty="0"/>
              <a:t>осени и зимы. Развитие зрительного восприятия,</a:t>
            </a:r>
          </a:p>
          <a:p>
            <a:r>
              <a:rPr lang="ru-RU" i="1" dirty="0"/>
              <a:t>Педагог1 приглашает детей на занятие. Дети </a:t>
            </a:r>
            <a:r>
              <a:rPr lang="ru-RU" i="1" dirty="0" smtClean="0"/>
              <a:t>встают </a:t>
            </a:r>
            <a:r>
              <a:rPr lang="ru-RU" i="1" dirty="0"/>
              <a:t>около столов, на которых для каждого из них </a:t>
            </a:r>
            <a:r>
              <a:rPr lang="ru-RU" i="1" dirty="0" smtClean="0"/>
              <a:t>приготовлена </a:t>
            </a:r>
            <a:r>
              <a:rPr lang="ru-RU" i="1" dirty="0"/>
              <a:t>предметная картинка.</a:t>
            </a:r>
          </a:p>
          <a:p>
            <a:r>
              <a:rPr lang="ru-RU" dirty="0"/>
              <a:t>П е д а г о г. Посмотрите внимательно на картинки.</a:t>
            </a:r>
          </a:p>
          <a:p>
            <a:r>
              <a:rPr lang="ru-RU" dirty="0"/>
              <a:t>На них нарисованы признаки осени и зимы. Сначала </a:t>
            </a:r>
            <a:r>
              <a:rPr lang="ru-RU" dirty="0" smtClean="0"/>
              <a:t>сядут </a:t>
            </a:r>
            <a:r>
              <a:rPr lang="ru-RU" dirty="0"/>
              <a:t>те, у кого на картинке нарисованы признаки </a:t>
            </a:r>
            <a:r>
              <a:rPr lang="ru-RU" dirty="0" smtClean="0"/>
              <a:t>осени, а </a:t>
            </a:r>
            <a:r>
              <a:rPr lang="ru-RU" dirty="0"/>
              <a:t>потом те, кому достались признаки зимы.</a:t>
            </a:r>
          </a:p>
          <a:p>
            <a:r>
              <a:rPr lang="ru-RU" dirty="0"/>
              <a:t>Дети выполняют задание.</a:t>
            </a:r>
          </a:p>
        </p:txBody>
      </p:sp>
    </p:spTree>
    <p:extLst>
      <p:ext uri="{BB962C8B-B14F-4D97-AF65-F5344CB8AC3E}">
        <p14:creationId xmlns:p14="http://schemas.microsoft.com/office/powerpoint/2010/main" val="21064296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95536" y="404664"/>
            <a:ext cx="820891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2 </a:t>
            </a:r>
            <a:r>
              <a:rPr lang="ru-RU" b="1" i="1" dirty="0"/>
              <a:t>Рассматривание серии картинок «Находка».</a:t>
            </a:r>
          </a:p>
          <a:p>
            <a:r>
              <a:rPr lang="ru-RU" dirty="0"/>
              <a:t>Развитие диалогической речи, зрительного </a:t>
            </a:r>
            <a:r>
              <a:rPr lang="ru-RU" dirty="0" smtClean="0"/>
              <a:t>внимания и </a:t>
            </a:r>
            <a:r>
              <a:rPr lang="ru-RU" dirty="0"/>
              <a:t>восприятия</a:t>
            </a:r>
            <a:endParaRPr lang="ru-RU" dirty="0" smtClean="0"/>
          </a:p>
          <a:p>
            <a:r>
              <a:rPr lang="ru-RU" b="1" i="1" dirty="0"/>
              <a:t>Педагог помещает на мольберт картинки из </a:t>
            </a:r>
            <a:r>
              <a:rPr lang="ru-RU" b="1" i="1" dirty="0" smtClean="0"/>
              <a:t>серии «</a:t>
            </a:r>
            <a:r>
              <a:rPr lang="ru-RU" b="1" i="1" dirty="0"/>
              <a:t>Находка».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735264" y="3244334"/>
            <a:ext cx="24397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1897824"/>
            <a:ext cx="6264696" cy="40443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439013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23528" y="332656"/>
            <a:ext cx="8496944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3 </a:t>
            </a:r>
            <a:r>
              <a:rPr lang="ru-RU" b="1" i="1" dirty="0"/>
              <a:t>Пауза для подготовки детей к составлению </a:t>
            </a:r>
            <a:r>
              <a:rPr lang="ru-RU" b="1" i="1" dirty="0" smtClean="0"/>
              <a:t>рассказа</a:t>
            </a:r>
            <a:r>
              <a:rPr lang="ru-RU" b="1" i="1" dirty="0"/>
              <a:t>.</a:t>
            </a:r>
          </a:p>
          <a:p>
            <a:r>
              <a:rPr lang="ru-RU" dirty="0"/>
              <a:t>Педагог предлагает детям еще раз </a:t>
            </a:r>
            <a:r>
              <a:rPr lang="ru-RU" dirty="0" smtClean="0"/>
              <a:t>внимательно посмотреть </a:t>
            </a:r>
            <a:r>
              <a:rPr lang="ru-RU" dirty="0"/>
              <a:t>на картинки и подготовиться к </a:t>
            </a:r>
            <a:r>
              <a:rPr lang="ru-RU" dirty="0" smtClean="0"/>
              <a:t>составлению </a:t>
            </a:r>
            <a:r>
              <a:rPr lang="ru-RU" dirty="0"/>
              <a:t>рассказа</a:t>
            </a:r>
            <a:r>
              <a:rPr lang="ru-RU" dirty="0" smtClean="0"/>
              <a:t>.</a:t>
            </a:r>
          </a:p>
          <a:p>
            <a:r>
              <a:rPr lang="ru-RU" b="1" i="1" dirty="0"/>
              <a:t>4 Составление рассказа по серии картинок.</a:t>
            </a:r>
          </a:p>
          <a:p>
            <a:r>
              <a:rPr lang="ru-RU" i="1" dirty="0"/>
              <a:t>Развитие мышления, связной речи.</a:t>
            </a:r>
          </a:p>
          <a:p>
            <a:r>
              <a:rPr lang="ru-RU" dirty="0"/>
              <a:t>Педагог вызывает троих детей.</a:t>
            </a:r>
          </a:p>
          <a:p>
            <a:r>
              <a:rPr lang="ru-RU" dirty="0"/>
              <a:t>П е д а г о г. Я напомню, как вы будете </a:t>
            </a:r>
            <a:r>
              <a:rPr lang="ru-RU" dirty="0" smtClean="0"/>
              <a:t>рассказывать. Ваня </a:t>
            </a:r>
            <a:r>
              <a:rPr lang="ru-RU" dirty="0"/>
              <a:t>по первой картинке расскажет, какое время </a:t>
            </a:r>
            <a:r>
              <a:rPr lang="ru-RU" dirty="0" smtClean="0"/>
              <a:t>года наступило</a:t>
            </a:r>
            <a:r>
              <a:rPr lang="ru-RU" dirty="0"/>
              <a:t>, как он об этом догадался. Потом расскажет, куда пошли дети и что они делают. Даша по второй </a:t>
            </a:r>
            <a:r>
              <a:rPr lang="ru-RU" dirty="0" smtClean="0"/>
              <a:t>картинке </a:t>
            </a:r>
            <a:r>
              <a:rPr lang="ru-RU" dirty="0"/>
              <a:t>расскажет о том, что произошло с мишкой. </a:t>
            </a:r>
            <a:r>
              <a:rPr lang="ru-RU" dirty="0" smtClean="0"/>
              <a:t>Настя расскажет </a:t>
            </a:r>
            <a:r>
              <a:rPr lang="ru-RU" dirty="0"/>
              <a:t>по третьей картинке, чем закончилась </a:t>
            </a:r>
            <a:r>
              <a:rPr lang="ru-RU" dirty="0" smtClean="0"/>
              <a:t>история</a:t>
            </a:r>
            <a:r>
              <a:rPr lang="ru-RU" dirty="0"/>
              <a:t>. Можете придумать детям имена. А сейчас я </a:t>
            </a:r>
            <a:r>
              <a:rPr lang="ru-RU" dirty="0" smtClean="0"/>
              <a:t>дам одну </a:t>
            </a:r>
            <a:r>
              <a:rPr lang="ru-RU" dirty="0"/>
              <a:t>минуту для того, чтобы вы подготовились</a:t>
            </a:r>
            <a:r>
              <a:rPr lang="ru-RU" dirty="0" smtClean="0"/>
              <a:t>.</a:t>
            </a:r>
          </a:p>
          <a:p>
            <a:endParaRPr lang="ru-RU" dirty="0"/>
          </a:p>
          <a:p>
            <a:r>
              <a:rPr lang="ru-RU" dirty="0" smtClean="0"/>
              <a:t>1 ребенок рассказывает по первой картине</a:t>
            </a:r>
          </a:p>
          <a:p>
            <a:r>
              <a:rPr lang="ru-RU" dirty="0" smtClean="0"/>
              <a:t>2 ребенок по второй картине</a:t>
            </a:r>
          </a:p>
          <a:p>
            <a:r>
              <a:rPr lang="ru-RU" dirty="0" smtClean="0"/>
              <a:t>3 ребенок по 3</a:t>
            </a:r>
          </a:p>
          <a:p>
            <a:r>
              <a:rPr lang="ru-RU" dirty="0" smtClean="0"/>
              <a:t>Потом ребенок повторяет рассказ целиком.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5198080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2564904"/>
            <a:ext cx="8229600" cy="1219200"/>
          </a:xfrm>
        </p:spPr>
        <p:txBody>
          <a:bodyPr/>
          <a:lstStyle/>
          <a:p>
            <a:pPr algn="ctr"/>
            <a:r>
              <a:rPr lang="ru-RU" dirty="0" smtClean="0"/>
              <a:t>Спасибо за внимание!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2445541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27</TotalTime>
  <Words>470</Words>
  <Application>Microsoft Office PowerPoint</Application>
  <PresentationFormat>Экран (4:3)</PresentationFormat>
  <Paragraphs>46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Бумажная</vt:lpstr>
      <vt:lpstr>Обучение дошкольников рассказыванию по серии картинок Средний дошкольный возраст (с 4 до 5 лет)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Обучение дошкольников рассказыванию по серии картинок Средний дошкольный возраст (с 4 до 5 лет)</dc:title>
  <dc:creator>user</dc:creator>
  <cp:lastModifiedBy>user</cp:lastModifiedBy>
  <cp:revision>5</cp:revision>
  <dcterms:created xsi:type="dcterms:W3CDTF">2023-01-25T12:40:47Z</dcterms:created>
  <dcterms:modified xsi:type="dcterms:W3CDTF">2023-01-25T13:18:39Z</dcterms:modified>
</cp:coreProperties>
</file>