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6" r:id="rId3"/>
    <p:sldId id="259" r:id="rId4"/>
    <p:sldId id="257" r:id="rId5"/>
    <p:sldId id="261" r:id="rId6"/>
    <p:sldId id="258" r:id="rId7"/>
    <p:sldId id="260"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31.10.2023</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31.10.2023</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31.10.2023</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31.10.2023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en-US" b="1" dirty="0" smtClean="0">
                <a:solidFill>
                  <a:srgbClr val="FFFF00"/>
                </a:solidFill>
                <a:effectLst>
                  <a:outerShdw blurRad="38100" dist="38100" dir="2700000" algn="tl">
                    <a:srgbClr val="000000">
                      <a:alpha val="43137"/>
                    </a:srgbClr>
                  </a:outerShdw>
                </a:effectLst>
                <a:latin typeface="+mn-lt"/>
                <a:cs typeface="Aparajita" pitchFamily="34" charset="0"/>
              </a:rPr>
              <a:t>A glance at American poetry</a:t>
            </a:r>
            <a:endParaRPr lang="ru-RU" b="1" dirty="0">
              <a:solidFill>
                <a:srgbClr val="FFFF00"/>
              </a:solidFill>
              <a:effectLst>
                <a:outerShdw blurRad="38100" dist="38100" dir="2700000" algn="tl">
                  <a:srgbClr val="000000">
                    <a:alpha val="43137"/>
                  </a:srgbClr>
                </a:outerShdw>
              </a:effectLst>
              <a:latin typeface="+mn-lt"/>
              <a:cs typeface="Aparajita" pitchFamily="34" charset="0"/>
            </a:endParaRPr>
          </a:p>
        </p:txBody>
      </p:sp>
      <p:pic>
        <p:nvPicPr>
          <p:cNvPr id="19458" name="Picture 2" descr="http://i84.fastpic.ru/big/2016/1121/3b/0c0323cca4328e55b81a77f4f8993f3b.jpg"/>
          <p:cNvPicPr>
            <a:picLocks noChangeAspect="1" noChangeArrowheads="1"/>
          </p:cNvPicPr>
          <p:nvPr/>
        </p:nvPicPr>
        <p:blipFill>
          <a:blip r:embed="rId2" cstate="print"/>
          <a:srcRect/>
          <a:stretch>
            <a:fillRect/>
          </a:stretch>
        </p:blipFill>
        <p:spPr bwMode="auto">
          <a:xfrm>
            <a:off x="0" y="1412776"/>
            <a:ext cx="2891655" cy="3623628"/>
          </a:xfrm>
          <a:prstGeom prst="rect">
            <a:avLst/>
          </a:prstGeom>
          <a:noFill/>
        </p:spPr>
      </p:pic>
      <p:pic>
        <p:nvPicPr>
          <p:cNvPr id="19460" name="Picture 4" descr="http://guideimg.alibaba.com/images/shop/102/01/26/4/the-new-american-poetry-fifty-years-later_2818984.jpg"/>
          <p:cNvPicPr>
            <a:picLocks noChangeAspect="1" noChangeArrowheads="1"/>
          </p:cNvPicPr>
          <p:nvPr/>
        </p:nvPicPr>
        <p:blipFill>
          <a:blip r:embed="rId3" cstate="print"/>
          <a:srcRect/>
          <a:stretch>
            <a:fillRect/>
          </a:stretch>
        </p:blipFill>
        <p:spPr bwMode="auto">
          <a:xfrm>
            <a:off x="5940152" y="1556792"/>
            <a:ext cx="2917453" cy="3493517"/>
          </a:xfrm>
          <a:prstGeom prst="rect">
            <a:avLst/>
          </a:prstGeom>
          <a:noFill/>
        </p:spPr>
      </p:pic>
      <p:sp>
        <p:nvSpPr>
          <p:cNvPr id="19462" name="AutoShape 6"/>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64" name="AutoShape 8"/>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66" name="AutoShape 10"/>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68" name="AutoShape 12"/>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70" name="AutoShape 14"/>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72" name="AutoShape 16"/>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474" name="Picture 18" descr="http://i0.ebkimg.com/previews/001/001602/001602165/001602165-hq-168-80.jpg"/>
          <p:cNvPicPr>
            <a:picLocks noChangeAspect="1" noChangeArrowheads="1"/>
          </p:cNvPicPr>
          <p:nvPr/>
        </p:nvPicPr>
        <p:blipFill>
          <a:blip r:embed="rId4" cstate="print"/>
          <a:srcRect/>
          <a:stretch>
            <a:fillRect/>
          </a:stretch>
        </p:blipFill>
        <p:spPr bwMode="auto">
          <a:xfrm>
            <a:off x="3275856" y="1556792"/>
            <a:ext cx="2269618" cy="341793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11960" y="1268760"/>
            <a:ext cx="4551040" cy="4896544"/>
          </a:xfrm>
        </p:spPr>
        <p:txBody>
          <a:bodyPr/>
          <a:lstStyle/>
          <a:p>
            <a:pPr algn="just"/>
            <a:r>
              <a:rPr lang="ru-RU" sz="1800" b="1" dirty="0" smtClean="0">
                <a:solidFill>
                  <a:schemeClr val="tx1"/>
                </a:solidFill>
              </a:rPr>
              <a:t>	</a:t>
            </a:r>
            <a:r>
              <a:rPr lang="en-US" sz="1800" b="1" dirty="0" smtClean="0">
                <a:solidFill>
                  <a:schemeClr val="tx1"/>
                </a:solidFill>
              </a:rPr>
              <a:t>He was an American short story writer and poet, best remembered for his short fiction featuring miners, gamblers, and other romantic figures of the California Gold Rush. </a:t>
            </a:r>
          </a:p>
          <a:p>
            <a:pPr algn="just"/>
            <a:r>
              <a:rPr lang="ru-RU" sz="1800" b="1" dirty="0" smtClean="0">
                <a:solidFill>
                  <a:schemeClr val="tx1"/>
                </a:solidFill>
              </a:rPr>
              <a:t>	</a:t>
            </a:r>
            <a:r>
              <a:rPr lang="en-US" sz="1800" b="1" dirty="0" smtClean="0">
                <a:solidFill>
                  <a:schemeClr val="tx1"/>
                </a:solidFill>
              </a:rPr>
              <a:t>In a career he wrote poetry, fiction, plays, lectures, book reviews, editorials, and magazine sketches in addition to fiction. As he moved from California to Europe, he incorporated new subjects and characters into his stories, but his Gold Rush tales have been most often reprinted, adapted, and admired.</a:t>
            </a:r>
            <a:endParaRPr lang="ru-RU" sz="1800" b="1" dirty="0">
              <a:solidFill>
                <a:schemeClr val="tx1"/>
              </a:solidFill>
            </a:endParaRPr>
          </a:p>
        </p:txBody>
      </p:sp>
      <p:sp>
        <p:nvSpPr>
          <p:cNvPr id="2" name="Заголовок 1"/>
          <p:cNvSpPr>
            <a:spLocks noGrp="1"/>
          </p:cNvSpPr>
          <p:nvPr>
            <p:ph type="ctrTitle"/>
          </p:nvPr>
        </p:nvSpPr>
        <p:spPr>
          <a:xfrm>
            <a:off x="899592" y="332656"/>
            <a:ext cx="7719392" cy="864096"/>
          </a:xfrm>
        </p:spPr>
        <p:txBody>
          <a:bodyPr/>
          <a:lstStyle/>
          <a:p>
            <a:r>
              <a:rPr lang="ru-RU" sz="3600" b="1" i="1" dirty="0" err="1" smtClean="0">
                <a:effectLst>
                  <a:outerShdw blurRad="38100" dist="38100" dir="2700000" algn="tl">
                    <a:srgbClr val="000000">
                      <a:alpha val="43137"/>
                    </a:srgbClr>
                  </a:outerShdw>
                </a:effectLst>
              </a:rPr>
              <a:t>Francis</a:t>
            </a:r>
            <a:r>
              <a:rPr lang="ru-RU" sz="3600" b="1" i="1" dirty="0" smtClean="0">
                <a:effectLst>
                  <a:outerShdw blurRad="38100" dist="38100" dir="2700000" algn="tl">
                    <a:srgbClr val="000000">
                      <a:alpha val="43137"/>
                    </a:srgbClr>
                  </a:outerShdw>
                </a:effectLst>
              </a:rPr>
              <a:t> </a:t>
            </a:r>
            <a:r>
              <a:rPr lang="ru-RU" sz="3600" b="1" i="1" dirty="0" err="1" smtClean="0">
                <a:effectLst>
                  <a:outerShdw blurRad="38100" dist="38100" dir="2700000" algn="tl">
                    <a:srgbClr val="000000">
                      <a:alpha val="43137"/>
                    </a:srgbClr>
                  </a:outerShdw>
                </a:effectLst>
              </a:rPr>
              <a:t>Bret</a:t>
            </a:r>
            <a:r>
              <a:rPr lang="ru-RU" sz="3600" b="1" i="1" dirty="0" smtClean="0">
                <a:effectLst>
                  <a:outerShdw blurRad="38100" dist="38100" dir="2700000" algn="tl">
                    <a:srgbClr val="000000">
                      <a:alpha val="43137"/>
                    </a:srgbClr>
                  </a:outerShdw>
                </a:effectLst>
              </a:rPr>
              <a:t> </a:t>
            </a:r>
            <a:r>
              <a:rPr lang="ru-RU" sz="3600" b="1" i="1" dirty="0" err="1" smtClean="0">
                <a:effectLst>
                  <a:outerShdw blurRad="38100" dist="38100" dir="2700000" algn="tl">
                    <a:srgbClr val="000000">
                      <a:alpha val="43137"/>
                    </a:srgbClr>
                  </a:outerShdw>
                </a:effectLst>
              </a:rPr>
              <a:t>Harte</a:t>
            </a:r>
            <a:r>
              <a:rPr lang="ru-RU" sz="3600" b="1" i="1" dirty="0" smtClean="0">
                <a:effectLst>
                  <a:outerShdw blurRad="38100" dist="38100" dir="2700000" algn="tl">
                    <a:srgbClr val="000000">
                      <a:alpha val="43137"/>
                    </a:srgbClr>
                  </a:outerShdw>
                </a:effectLst>
              </a:rPr>
              <a:t/>
            </a:r>
            <a:br>
              <a:rPr lang="ru-RU" sz="3600" b="1" i="1" dirty="0" smtClean="0">
                <a:effectLst>
                  <a:outerShdw blurRad="38100" dist="38100" dir="2700000" algn="tl">
                    <a:srgbClr val="000000">
                      <a:alpha val="43137"/>
                    </a:srgbClr>
                  </a:outerShdw>
                </a:effectLst>
              </a:rPr>
            </a:br>
            <a:r>
              <a:rPr lang="en-US" sz="3600" b="1" dirty="0" smtClean="0">
                <a:effectLst>
                  <a:outerShdw blurRad="38100" dist="38100" dir="2700000" algn="tl">
                    <a:srgbClr val="000000">
                      <a:alpha val="43137"/>
                    </a:srgbClr>
                  </a:outerShdw>
                </a:effectLst>
              </a:rPr>
              <a:t>(August 25, 1836 – May 5, 1902)</a:t>
            </a:r>
            <a:endParaRPr lang="ru-RU" sz="3600" b="1" dirty="0">
              <a:effectLst>
                <a:outerShdw blurRad="38100" dist="38100" dir="2700000" algn="tl">
                  <a:srgbClr val="000000">
                    <a:alpha val="43137"/>
                  </a:srgbClr>
                </a:outerShdw>
              </a:effectLst>
            </a:endParaRPr>
          </a:p>
        </p:txBody>
      </p:sp>
      <p:pic>
        <p:nvPicPr>
          <p:cNvPr id="1026" name="Picture 2" descr="http://server.audiopedia.su:8888/staroeradio/images/pics/011208.jpg"/>
          <p:cNvPicPr>
            <a:picLocks noChangeAspect="1" noChangeArrowheads="1"/>
          </p:cNvPicPr>
          <p:nvPr/>
        </p:nvPicPr>
        <p:blipFill>
          <a:blip r:embed="rId2" cstate="print"/>
          <a:srcRect/>
          <a:stretch>
            <a:fillRect/>
          </a:stretch>
        </p:blipFill>
        <p:spPr bwMode="auto">
          <a:xfrm>
            <a:off x="467544" y="1412776"/>
            <a:ext cx="3541230" cy="439248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5536" y="620688"/>
            <a:ext cx="4906888" cy="5040560"/>
          </a:xfrm>
        </p:spPr>
        <p:txBody>
          <a:bodyPr>
            <a:noAutofit/>
          </a:bodyPr>
          <a:lstStyle/>
          <a:p>
            <a:pPr algn="ctr">
              <a:buNone/>
            </a:pPr>
            <a:r>
              <a:rPr lang="ru-RU" sz="1200" dirty="0" smtClean="0"/>
              <a:t>Крыльями рядом машешь лениво</a:t>
            </a:r>
          </a:p>
          <a:p>
            <a:pPr algn="ctr">
              <a:buNone/>
            </a:pPr>
            <a:r>
              <a:rPr lang="ru-RU" sz="1200" dirty="0" smtClean="0"/>
              <a:t>Вечной бродяжкой ты над волной,</a:t>
            </a:r>
          </a:p>
          <a:p>
            <a:pPr algn="ctr">
              <a:buNone/>
            </a:pPr>
            <a:r>
              <a:rPr lang="ru-RU" sz="1200" dirty="0" smtClean="0"/>
              <a:t>Глянь-ка, буруны здесь говорливы,</a:t>
            </a:r>
          </a:p>
          <a:p>
            <a:pPr algn="ctr">
              <a:buNone/>
            </a:pPr>
            <a:r>
              <a:rPr lang="ru-RU" sz="1200" dirty="0" smtClean="0"/>
              <a:t>Рокот прибоя, сланцы залива,</a:t>
            </a:r>
          </a:p>
          <a:p>
            <a:pPr algn="ctr">
              <a:buNone/>
            </a:pPr>
            <a:r>
              <a:rPr lang="ru-RU" sz="1200" dirty="0" smtClean="0"/>
              <a:t>Может сегодня будешь со мной.</a:t>
            </a:r>
          </a:p>
          <a:p>
            <a:pPr algn="ctr">
              <a:buNone/>
            </a:pPr>
            <a:r>
              <a:rPr lang="ru-RU" sz="1200" dirty="0" smtClean="0"/>
              <a:t> </a:t>
            </a:r>
          </a:p>
          <a:p>
            <a:pPr algn="ctr">
              <a:buNone/>
            </a:pPr>
            <a:r>
              <a:rPr lang="ru-RU" sz="1200" dirty="0" smtClean="0"/>
              <a:t>В жизни, подруга, нет измененья,</a:t>
            </a:r>
          </a:p>
          <a:p>
            <a:pPr algn="ctr">
              <a:buNone/>
            </a:pPr>
            <a:r>
              <a:rPr lang="ru-RU" sz="1200" dirty="0" smtClean="0"/>
              <a:t>Злобу ты знаешь бури шальной;</a:t>
            </a:r>
          </a:p>
          <a:p>
            <a:pPr algn="ctr">
              <a:buNone/>
            </a:pPr>
            <a:r>
              <a:rPr lang="ru-RU" sz="1200" dirty="0" smtClean="0"/>
              <a:t>Так же мне больно видеть крушенья;</a:t>
            </a:r>
          </a:p>
          <a:p>
            <a:pPr algn="ctr">
              <a:buNone/>
            </a:pPr>
            <a:r>
              <a:rPr lang="ru-RU" sz="1200" dirty="0" smtClean="0"/>
              <a:t>Чуть сожалея, чуть в треволненье, —</a:t>
            </a:r>
          </a:p>
          <a:p>
            <a:pPr algn="ctr">
              <a:buNone/>
            </a:pPr>
            <a:r>
              <a:rPr lang="ru-RU" sz="1200" dirty="0" smtClean="0"/>
              <a:t>Я у прибоя, ты над волной.</a:t>
            </a:r>
          </a:p>
          <a:p>
            <a:pPr algn="ctr">
              <a:buNone/>
            </a:pPr>
            <a:r>
              <a:rPr lang="ru-RU" sz="1200" dirty="0" smtClean="0"/>
              <a:t> </a:t>
            </a:r>
          </a:p>
          <a:p>
            <a:pPr algn="ctr">
              <a:buNone/>
            </a:pPr>
            <a:r>
              <a:rPr lang="ru-RU" sz="1200" dirty="0" smtClean="0"/>
              <a:t>После скитаний — близко, далёко, —</a:t>
            </a:r>
          </a:p>
          <a:p>
            <a:pPr algn="ctr">
              <a:buNone/>
            </a:pPr>
            <a:r>
              <a:rPr lang="ru-RU" sz="1200" dirty="0" smtClean="0"/>
              <a:t>Вновь тебя тянет берег родной,</a:t>
            </a:r>
          </a:p>
          <a:p>
            <a:pPr algn="ctr">
              <a:buNone/>
            </a:pPr>
            <a:r>
              <a:rPr lang="ru-RU" sz="1200" dirty="0" smtClean="0"/>
              <a:t>Здесь после странствий мне одиноко:</a:t>
            </a:r>
          </a:p>
          <a:p>
            <a:pPr algn="ctr">
              <a:buNone/>
            </a:pPr>
            <a:r>
              <a:rPr lang="ru-RU" sz="1200" dirty="0" smtClean="0"/>
              <a:t>Связь наша — радость волею рока, —</a:t>
            </a:r>
          </a:p>
          <a:p>
            <a:pPr algn="ctr">
              <a:buNone/>
            </a:pPr>
            <a:r>
              <a:rPr lang="ru-RU" sz="1200" dirty="0" smtClean="0"/>
              <a:t>Я у прибоя, ты над волной.</a:t>
            </a:r>
          </a:p>
          <a:p>
            <a:pPr algn="ctr">
              <a:buNone/>
            </a:pPr>
            <a:r>
              <a:rPr lang="ru-RU" sz="1200" dirty="0" smtClean="0"/>
              <a:t> </a:t>
            </a:r>
          </a:p>
          <a:p>
            <a:pPr algn="ctr">
              <a:buNone/>
            </a:pPr>
            <a:r>
              <a:rPr lang="ru-RU" sz="1200" dirty="0" smtClean="0"/>
              <a:t>Вяло вздыхает грудь океана,</a:t>
            </a:r>
          </a:p>
          <a:p>
            <a:pPr algn="ctr">
              <a:buNone/>
            </a:pPr>
            <a:r>
              <a:rPr lang="ru-RU" sz="1200" dirty="0" smtClean="0"/>
              <a:t>Так и живём мы жизнью одной:</a:t>
            </a:r>
          </a:p>
          <a:p>
            <a:pPr algn="ctr">
              <a:buNone/>
            </a:pPr>
            <a:r>
              <a:rPr lang="ru-RU" sz="1200" dirty="0" smtClean="0"/>
              <a:t>В гальке ты гнёзда ищешь так рано,</a:t>
            </a:r>
          </a:p>
          <a:p>
            <a:pPr algn="ctr">
              <a:buNone/>
            </a:pPr>
            <a:r>
              <a:rPr lang="ru-RU" sz="1200" dirty="0" smtClean="0"/>
              <a:t>Воды мне дарят покой неустанно, —</a:t>
            </a:r>
          </a:p>
          <a:p>
            <a:pPr algn="ctr">
              <a:buNone/>
            </a:pPr>
            <a:r>
              <a:rPr lang="ru-RU" sz="1200" dirty="0" smtClean="0"/>
              <a:t>Я у прибоя, ты над волной.</a:t>
            </a:r>
          </a:p>
          <a:p>
            <a:endParaRPr lang="ru-RU" sz="1200" dirty="0"/>
          </a:p>
        </p:txBody>
      </p:sp>
      <p:sp>
        <p:nvSpPr>
          <p:cNvPr id="3" name="Заголовок 2"/>
          <p:cNvSpPr>
            <a:spLocks noGrp="1"/>
          </p:cNvSpPr>
          <p:nvPr>
            <p:ph type="title"/>
          </p:nvPr>
        </p:nvSpPr>
        <p:spPr>
          <a:xfrm>
            <a:off x="0" y="0"/>
            <a:ext cx="5544616" cy="1152128"/>
          </a:xfrm>
        </p:spPr>
        <p:txBody>
          <a:bodyPr>
            <a:normAutofit fontScale="90000"/>
          </a:bodyPr>
          <a:lstStyle/>
          <a:p>
            <a:pPr algn="ctr"/>
            <a:r>
              <a:rPr lang="ru-RU" b="1" cap="all" dirty="0" smtClean="0"/>
              <a:t/>
            </a:r>
            <a:br>
              <a:rPr lang="ru-RU" b="1" cap="all" dirty="0" smtClean="0"/>
            </a:br>
            <a:r>
              <a:rPr lang="ru-RU" b="1" cap="all" dirty="0" smtClean="0"/>
              <a:t/>
            </a:r>
            <a:br>
              <a:rPr lang="ru-RU" b="1" cap="all" dirty="0" smtClean="0"/>
            </a:br>
            <a:r>
              <a:rPr lang="ru-RU" sz="2700" b="1" cap="all" dirty="0" smtClean="0"/>
              <a:t>К МОРСКОЙ ПТИЦЕ</a:t>
            </a:r>
            <a:r>
              <a:rPr lang="ru-RU" dirty="0" smtClean="0"/>
              <a:t/>
            </a:r>
            <a:br>
              <a:rPr lang="ru-RU" dirty="0" smtClean="0"/>
            </a:br>
            <a:endParaRPr lang="ru-RU" dirty="0"/>
          </a:p>
        </p:txBody>
      </p:sp>
      <p:pic>
        <p:nvPicPr>
          <p:cNvPr id="1026" name="Picture 2" descr="http://infasoft.com/uploads/posts/2016-03/1457712361_frensis-bret-gart-v-35-knigah.jpg"/>
          <p:cNvPicPr>
            <a:picLocks noChangeAspect="1" noChangeArrowheads="1"/>
          </p:cNvPicPr>
          <p:nvPr/>
        </p:nvPicPr>
        <p:blipFill>
          <a:blip r:embed="rId2" cstate="print"/>
          <a:srcRect/>
          <a:stretch>
            <a:fillRect/>
          </a:stretch>
        </p:blipFill>
        <p:spPr bwMode="auto">
          <a:xfrm>
            <a:off x="4860032" y="809332"/>
            <a:ext cx="3744416" cy="500590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067944" y="1700808"/>
            <a:ext cx="4392488" cy="4608512"/>
          </a:xfrm>
        </p:spPr>
        <p:txBody>
          <a:bodyPr>
            <a:normAutofit/>
          </a:bodyPr>
          <a:lstStyle/>
          <a:p>
            <a:pPr>
              <a:buNone/>
            </a:pPr>
            <a:r>
              <a:rPr lang="ru-RU" dirty="0" smtClean="0"/>
              <a:t> </a:t>
            </a:r>
            <a:r>
              <a:rPr lang="en-US" b="1" dirty="0" smtClean="0"/>
              <a:t>He was an English-American poet. </a:t>
            </a:r>
          </a:p>
          <a:p>
            <a:pPr algn="just">
              <a:buNone/>
            </a:pPr>
            <a:r>
              <a:rPr lang="en-US" b="1" dirty="0" smtClean="0"/>
              <a:t>Auden's poetry was noted for its stylistic and technical achievement, its engagement with politics, morals, love, and religion, and its variety in tone, form and content. </a:t>
            </a:r>
            <a:endParaRPr lang="ru-RU" b="1" dirty="0"/>
          </a:p>
        </p:txBody>
      </p:sp>
      <p:sp>
        <p:nvSpPr>
          <p:cNvPr id="3" name="Заголовок 2"/>
          <p:cNvSpPr>
            <a:spLocks noGrp="1"/>
          </p:cNvSpPr>
          <p:nvPr>
            <p:ph type="title"/>
          </p:nvPr>
        </p:nvSpPr>
        <p:spPr>
          <a:xfrm>
            <a:off x="611560" y="260648"/>
            <a:ext cx="8229600" cy="1800200"/>
          </a:xfrm>
        </p:spPr>
        <p:txBody>
          <a:bodyPr>
            <a:normAutofit fontScale="90000"/>
          </a:bodyPr>
          <a:lstStyle/>
          <a:p>
            <a:pPr algn="ctr"/>
            <a:r>
              <a:rPr lang="en-US" b="1" dirty="0" err="1" smtClean="0">
                <a:effectLst>
                  <a:outerShdw blurRad="38100" dist="38100" dir="2700000" algn="tl">
                    <a:srgbClr val="000000">
                      <a:alpha val="43137"/>
                    </a:srgbClr>
                  </a:outerShdw>
                </a:effectLst>
              </a:rPr>
              <a:t>Wystan</a:t>
            </a:r>
            <a:r>
              <a:rPr lang="en-US" b="1" dirty="0" smtClean="0">
                <a:effectLst>
                  <a:outerShdw blurRad="38100" dist="38100" dir="2700000" algn="tl">
                    <a:srgbClr val="000000">
                      <a:alpha val="43137"/>
                    </a:srgbClr>
                  </a:outerShdw>
                </a:effectLst>
              </a:rPr>
              <a:t> Hugh Auden</a:t>
            </a:r>
            <a:r>
              <a:rPr lang="ru-RU" dirty="0" smtClean="0">
                <a:effectLst>
                  <a:outerShdw blurRad="38100" dist="38100" dir="2700000" algn="tl">
                    <a:srgbClr val="000000">
                      <a:alpha val="43137"/>
                    </a:srgbClr>
                  </a:outerShdw>
                </a:effectLst>
              </a:rPr>
              <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a:t>
            </a:r>
            <a:r>
              <a:rPr lang="en-US" dirty="0" smtClean="0">
                <a:effectLst>
                  <a:outerShdw blurRad="38100" dist="38100" dir="2700000" algn="tl">
                    <a:srgbClr val="000000">
                      <a:alpha val="43137"/>
                    </a:srgbClr>
                  </a:outerShdw>
                </a:effectLst>
              </a:rPr>
              <a:t>21 February 1907 – 29 September 1973</a:t>
            </a:r>
            <a:r>
              <a:rPr lang="ru-RU" dirty="0" smtClean="0">
                <a:effectLst>
                  <a:outerShdw blurRad="38100" dist="38100" dir="2700000" algn="tl">
                    <a:srgbClr val="000000">
                      <a:alpha val="43137"/>
                    </a:srgbClr>
                  </a:outerShdw>
                </a:effectLst>
              </a:rPr>
              <a:t>)</a:t>
            </a:r>
            <a:r>
              <a:rPr lang="en-US" dirty="0" smtClean="0">
                <a:effectLst>
                  <a:outerShdw blurRad="38100" dist="38100" dir="2700000" algn="tl">
                    <a:srgbClr val="000000">
                      <a:alpha val="43137"/>
                    </a:srgbClr>
                  </a:outerShdw>
                </a:effectLst>
              </a:rPr>
              <a:t> </a:t>
            </a:r>
            <a:r>
              <a:rPr lang="ru-RU" dirty="0" smtClean="0">
                <a:effectLst>
                  <a:outerShdw blurRad="38100" dist="38100" dir="2700000" algn="tl">
                    <a:srgbClr val="000000">
                      <a:alpha val="43137"/>
                    </a:srgbClr>
                  </a:outerShdw>
                </a:effectLst>
              </a:rPr>
              <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	</a:t>
            </a:r>
            <a:endParaRPr lang="ru-RU" dirty="0">
              <a:effectLst>
                <a:outerShdw blurRad="38100" dist="38100" dir="2700000" algn="tl">
                  <a:srgbClr val="000000">
                    <a:alpha val="43137"/>
                  </a:srgbClr>
                </a:outerShdw>
              </a:effectLst>
            </a:endParaRPr>
          </a:p>
        </p:txBody>
      </p:sp>
      <p:pic>
        <p:nvPicPr>
          <p:cNvPr id="14338" name="Picture 2" descr="AudenVanVechten1939.jpg"/>
          <p:cNvPicPr>
            <a:picLocks noChangeAspect="1" noChangeArrowheads="1"/>
          </p:cNvPicPr>
          <p:nvPr/>
        </p:nvPicPr>
        <p:blipFill>
          <a:blip r:embed="rId2" cstate="print"/>
          <a:srcRect/>
          <a:stretch>
            <a:fillRect/>
          </a:stretch>
        </p:blipFill>
        <p:spPr bwMode="auto">
          <a:xfrm>
            <a:off x="611560" y="1484784"/>
            <a:ext cx="3384376" cy="504056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52736"/>
            <a:ext cx="4546848" cy="5043264"/>
          </a:xfrm>
        </p:spPr>
        <p:txBody>
          <a:bodyPr>
            <a:normAutofit fontScale="25000" lnSpcReduction="20000"/>
          </a:bodyPr>
          <a:lstStyle/>
          <a:p>
            <a:pPr>
              <a:buNone/>
            </a:pPr>
            <a:r>
              <a:rPr lang="ru-RU" sz="4900" dirty="0" smtClean="0"/>
              <a:t>«</a:t>
            </a:r>
            <a:r>
              <a:rPr lang="ru-RU" sz="5600" b="1" dirty="0" smtClean="0">
                <a:effectLst>
                  <a:outerShdw blurRad="38100" dist="38100" dir="2700000" algn="tl">
                    <a:srgbClr val="000000">
                      <a:alpha val="43137"/>
                    </a:srgbClr>
                  </a:outerShdw>
                </a:effectLst>
              </a:rPr>
              <a:t>Куда ты,— наезднику молвил начетчик,—</a:t>
            </a:r>
          </a:p>
          <a:p>
            <a:pPr>
              <a:buNone/>
            </a:pPr>
            <a:r>
              <a:rPr lang="ru-RU" sz="5600" b="1" dirty="0" smtClean="0">
                <a:effectLst>
                  <a:outerShdw blurRad="38100" dist="38100" dir="2700000" algn="tl">
                    <a:srgbClr val="000000">
                      <a:alpha val="43137"/>
                    </a:srgbClr>
                  </a:outerShdw>
                </a:effectLst>
              </a:rPr>
              <a:t>В юдоли той, политой кровью, сгоришь,</a:t>
            </a:r>
          </a:p>
          <a:p>
            <a:pPr>
              <a:buNone/>
            </a:pPr>
            <a:r>
              <a:rPr lang="ru-RU" sz="5600" b="1" dirty="0" smtClean="0">
                <a:effectLst>
                  <a:outerShdw blurRad="38100" dist="38100" dir="2700000" algn="tl">
                    <a:srgbClr val="000000">
                      <a:alpha val="43137"/>
                    </a:srgbClr>
                  </a:outerShdw>
                </a:effectLst>
              </a:rPr>
              <a:t>Там запах дурмана страшней урагана,</a:t>
            </a:r>
          </a:p>
          <a:p>
            <a:pPr>
              <a:buNone/>
            </a:pPr>
            <a:r>
              <a:rPr lang="ru-RU" sz="5600" b="1" dirty="0" smtClean="0">
                <a:effectLst>
                  <a:outerShdw blurRad="38100" dist="38100" dir="2700000" algn="tl">
                    <a:srgbClr val="000000">
                      <a:alpha val="43137"/>
                    </a:srgbClr>
                  </a:outerShdw>
                </a:effectLst>
              </a:rPr>
              <a:t>Там в ров для таких храбрецов угодишь».</a:t>
            </a:r>
          </a:p>
          <a:p>
            <a:pPr>
              <a:buNone/>
            </a:pPr>
            <a:r>
              <a:rPr lang="ru-RU" sz="5600" b="1" dirty="0" smtClean="0">
                <a:effectLst>
                  <a:outerShdw blurRad="38100" dist="38100" dir="2700000" algn="tl">
                    <a:srgbClr val="000000">
                      <a:alpha val="43137"/>
                    </a:srgbClr>
                  </a:outerShdw>
                </a:effectLst>
              </a:rPr>
              <a:t> </a:t>
            </a:r>
          </a:p>
          <a:p>
            <a:pPr>
              <a:buNone/>
            </a:pPr>
            <a:r>
              <a:rPr lang="ru-RU" sz="5600" b="1" dirty="0" smtClean="0">
                <a:effectLst>
                  <a:outerShdw blurRad="38100" dist="38100" dir="2700000" algn="tl">
                    <a:srgbClr val="000000">
                      <a:alpha val="43137"/>
                    </a:srgbClr>
                  </a:outerShdw>
                </a:effectLst>
              </a:rPr>
              <a:t>«Представь-ка,— пытливому начал пугливый,—</a:t>
            </a:r>
          </a:p>
          <a:p>
            <a:pPr>
              <a:buNone/>
            </a:pPr>
            <a:r>
              <a:rPr lang="ru-RU" sz="5600" b="1" dirty="0" smtClean="0">
                <a:effectLst>
                  <a:outerShdw blurRad="38100" dist="38100" dir="2700000" algn="tl">
                    <a:srgbClr val="000000">
                      <a:alpha val="43137"/>
                    </a:srgbClr>
                  </a:outerShdw>
                </a:effectLst>
              </a:rPr>
              <a:t>Там ворохом праха завалит проход,</a:t>
            </a:r>
          </a:p>
          <a:p>
            <a:pPr>
              <a:buNone/>
            </a:pPr>
            <a:r>
              <a:rPr lang="ru-RU" sz="5600" b="1" dirty="0" smtClean="0">
                <a:effectLst>
                  <a:outerShdw blurRad="38100" dist="38100" dir="2700000" algn="tl">
                    <a:srgbClr val="000000">
                      <a:alpha val="43137"/>
                    </a:srgbClr>
                  </a:outerShdw>
                </a:effectLst>
              </a:rPr>
              <a:t>Там, как ни глазей, не отыщешь лазейки,</a:t>
            </a:r>
          </a:p>
          <a:p>
            <a:pPr>
              <a:buNone/>
            </a:pPr>
            <a:r>
              <a:rPr lang="ru-RU" sz="5600" b="1" dirty="0" smtClean="0">
                <a:effectLst>
                  <a:outerShdw blurRad="38100" dist="38100" dir="2700000" algn="tl">
                    <a:srgbClr val="000000">
                      <a:alpha val="43137"/>
                    </a:srgbClr>
                  </a:outerShdw>
                </a:effectLst>
              </a:rPr>
              <a:t>Земля </a:t>
            </a:r>
            <a:r>
              <a:rPr lang="ru-RU" sz="5600" b="1" dirty="0" err="1" smtClean="0">
                <a:effectLst>
                  <a:outerShdw blurRad="38100" dist="38100" dir="2700000" algn="tl">
                    <a:srgbClr val="000000">
                      <a:alpha val="43137"/>
                    </a:srgbClr>
                  </a:outerShdw>
                </a:effectLst>
              </a:rPr>
              <a:t>вкругаля</a:t>
            </a:r>
            <a:r>
              <a:rPr lang="ru-RU" sz="5600" b="1" dirty="0" smtClean="0">
                <a:effectLst>
                  <a:outerShdw blurRad="38100" dist="38100" dir="2700000" algn="tl">
                    <a:srgbClr val="000000">
                      <a:alpha val="43137"/>
                    </a:srgbClr>
                  </a:outerShdw>
                </a:effectLst>
              </a:rPr>
              <a:t> из-под ног гам пойдет».</a:t>
            </a:r>
          </a:p>
          <a:p>
            <a:pPr>
              <a:buNone/>
            </a:pPr>
            <a:r>
              <a:rPr lang="ru-RU" sz="5600" b="1" dirty="0" smtClean="0">
                <a:effectLst>
                  <a:outerShdw blurRad="38100" dist="38100" dir="2700000" algn="tl">
                    <a:srgbClr val="000000">
                      <a:alpha val="43137"/>
                    </a:srgbClr>
                  </a:outerShdw>
                </a:effectLst>
              </a:rPr>
              <a:t> </a:t>
            </a:r>
          </a:p>
          <a:p>
            <a:pPr>
              <a:buNone/>
            </a:pPr>
            <a:r>
              <a:rPr lang="ru-RU" sz="5600" b="1" dirty="0" smtClean="0">
                <a:effectLst>
                  <a:outerShdw blurRad="38100" dist="38100" dir="2700000" algn="tl">
                    <a:srgbClr val="000000">
                      <a:alpha val="43137"/>
                    </a:srgbClr>
                  </a:outerShdw>
                </a:effectLst>
              </a:rPr>
              <a:t>«Взгляни же,— сказал домосед непоседе,—</a:t>
            </a:r>
          </a:p>
          <a:p>
            <a:pPr>
              <a:buNone/>
            </a:pPr>
            <a:r>
              <a:rPr lang="ru-RU" sz="5600" b="1" dirty="0" smtClean="0">
                <a:effectLst>
                  <a:outerShdw blurRad="38100" dist="38100" dir="2700000" algn="tl">
                    <a:srgbClr val="000000">
                      <a:alpha val="43137"/>
                    </a:srgbClr>
                  </a:outerShdw>
                </a:effectLst>
              </a:rPr>
              <a:t>В седло ль к этой птице садиться спиной,</a:t>
            </a:r>
          </a:p>
          <a:p>
            <a:pPr>
              <a:buNone/>
            </a:pPr>
            <a:r>
              <a:rPr lang="ru-RU" sz="5600" b="1" dirty="0" smtClean="0">
                <a:effectLst>
                  <a:outerShdw blurRad="38100" dist="38100" dir="2700000" algn="tl">
                    <a:srgbClr val="000000">
                      <a:alpha val="43137"/>
                    </a:srgbClr>
                  </a:outerShdw>
                </a:effectLst>
              </a:rPr>
              <a:t>Вмиг с </a:t>
            </a:r>
            <a:r>
              <a:rPr lang="ru-RU" sz="5600" b="1" dirty="0" err="1" smtClean="0">
                <a:effectLst>
                  <a:outerShdw blurRad="38100" dist="38100" dir="2700000" algn="tl">
                    <a:srgbClr val="000000">
                      <a:alpha val="43137"/>
                    </a:srgbClr>
                  </a:outerShdw>
                </a:effectLst>
              </a:rPr>
              <a:t>вегки</a:t>
            </a:r>
            <a:r>
              <a:rPr lang="ru-RU" sz="5600" b="1" dirty="0" smtClean="0">
                <a:effectLst>
                  <a:outerShdw blurRad="38100" dist="38100" dir="2700000" algn="tl">
                    <a:srgbClr val="000000">
                      <a:alpha val="43137"/>
                    </a:srgbClr>
                  </a:outerShdw>
                </a:effectLst>
              </a:rPr>
              <a:t> сорвется, и в шею вопьется,</a:t>
            </a:r>
          </a:p>
          <a:p>
            <a:pPr>
              <a:buNone/>
            </a:pPr>
            <a:r>
              <a:rPr lang="ru-RU" sz="5600" b="1" dirty="0" smtClean="0">
                <a:effectLst>
                  <a:outerShdw blurRad="38100" dist="38100" dir="2700000" algn="tl">
                    <a:srgbClr val="000000">
                      <a:alpha val="43137"/>
                    </a:srgbClr>
                  </a:outerShdw>
                </a:effectLst>
              </a:rPr>
              <a:t>И крови напьется с мукой костяной».</a:t>
            </a:r>
          </a:p>
          <a:p>
            <a:pPr>
              <a:buNone/>
            </a:pPr>
            <a:r>
              <a:rPr lang="ru-RU" sz="5600" b="1" dirty="0" smtClean="0">
                <a:effectLst>
                  <a:outerShdw blurRad="38100" dist="38100" dir="2700000" algn="tl">
                    <a:srgbClr val="000000">
                      <a:alpha val="43137"/>
                    </a:srgbClr>
                  </a:outerShdw>
                </a:effectLst>
              </a:rPr>
              <a:t> </a:t>
            </a:r>
          </a:p>
          <a:p>
            <a:pPr>
              <a:buNone/>
            </a:pPr>
            <a:r>
              <a:rPr lang="ru-RU" sz="5600" b="1" dirty="0" smtClean="0">
                <a:effectLst>
                  <a:outerShdw blurRad="38100" dist="38100" dir="2700000" algn="tl">
                    <a:srgbClr val="000000">
                      <a:alpha val="43137"/>
                    </a:srgbClr>
                  </a:outerShdw>
                </a:effectLst>
              </a:rPr>
              <a:t>«Поеду»,— начетчику молвил наездник.</a:t>
            </a:r>
          </a:p>
          <a:p>
            <a:pPr>
              <a:buNone/>
            </a:pPr>
            <a:r>
              <a:rPr lang="ru-RU" sz="5600" b="1" dirty="0" smtClean="0">
                <a:effectLst>
                  <a:outerShdw blurRad="38100" dist="38100" dir="2700000" algn="tl">
                    <a:srgbClr val="000000">
                      <a:alpha val="43137"/>
                    </a:srgbClr>
                  </a:outerShdw>
                </a:effectLst>
              </a:rPr>
              <a:t>«Я справлюсь»,— пугливому начал пытливый.</a:t>
            </a:r>
          </a:p>
          <a:p>
            <a:pPr>
              <a:buNone/>
            </a:pPr>
            <a:r>
              <a:rPr lang="ru-RU" sz="5600" b="1" dirty="0" smtClean="0">
                <a:effectLst>
                  <a:outerShdw blurRad="38100" dist="38100" dir="2700000" algn="tl">
                    <a:srgbClr val="000000">
                      <a:alpha val="43137"/>
                    </a:srgbClr>
                  </a:outerShdw>
                </a:effectLst>
              </a:rPr>
              <a:t>«Тебя,— непоседа сказал домоседу,—</a:t>
            </a:r>
          </a:p>
          <a:p>
            <a:pPr>
              <a:buNone/>
            </a:pPr>
            <a:r>
              <a:rPr lang="ru-RU" sz="5600" b="1" dirty="0" smtClean="0">
                <a:effectLst>
                  <a:outerShdw blurRad="38100" dist="38100" dir="2700000" algn="tl">
                    <a:srgbClr val="000000">
                      <a:alpha val="43137"/>
                    </a:srgbClr>
                  </a:outerShdw>
                </a:effectLst>
              </a:rPr>
              <a:t>Съест птица, а я вот уеду без следу».</a:t>
            </a:r>
          </a:p>
          <a:p>
            <a:endParaRPr lang="ru-RU" dirty="0"/>
          </a:p>
        </p:txBody>
      </p:sp>
      <p:sp>
        <p:nvSpPr>
          <p:cNvPr id="3" name="Заголовок 2"/>
          <p:cNvSpPr>
            <a:spLocks noGrp="1"/>
          </p:cNvSpPr>
          <p:nvPr>
            <p:ph type="title"/>
          </p:nvPr>
        </p:nvSpPr>
        <p:spPr/>
        <p:txBody>
          <a:bodyPr>
            <a:normAutofit fontScale="90000"/>
          </a:bodyPr>
          <a:lstStyle/>
          <a:p>
            <a:r>
              <a:rPr lang="ru-RU" b="1" cap="all" dirty="0" smtClean="0"/>
              <a:t>«КУДА ТЫ...»</a:t>
            </a:r>
            <a:r>
              <a:rPr lang="ru-RU" dirty="0" smtClean="0"/>
              <a:t/>
            </a:r>
            <a:br>
              <a:rPr lang="ru-RU" dirty="0" smtClean="0"/>
            </a:br>
            <a:endParaRPr lang="ru-RU" dirty="0"/>
          </a:p>
        </p:txBody>
      </p:sp>
      <p:pic>
        <p:nvPicPr>
          <p:cNvPr id="17410" name="Picture 2" descr="http://charles.fora-total.com/file/complete-works-of-w-h-auden-prose-auden-w-h-2121-small.png"/>
          <p:cNvPicPr>
            <a:picLocks noChangeAspect="1" noChangeArrowheads="1"/>
          </p:cNvPicPr>
          <p:nvPr/>
        </p:nvPicPr>
        <p:blipFill>
          <a:blip r:embed="rId2" cstate="print"/>
          <a:srcRect/>
          <a:stretch>
            <a:fillRect/>
          </a:stretch>
        </p:blipFill>
        <p:spPr bwMode="auto">
          <a:xfrm>
            <a:off x="5220072" y="836712"/>
            <a:ext cx="3416896" cy="529618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427984" y="1484784"/>
            <a:ext cx="4258816" cy="4611216"/>
          </a:xfrm>
        </p:spPr>
        <p:txBody>
          <a:bodyPr>
            <a:normAutofit fontScale="85000" lnSpcReduction="10000"/>
          </a:bodyPr>
          <a:lstStyle/>
          <a:p>
            <a:pPr algn="just">
              <a:buNone/>
            </a:pPr>
            <a:r>
              <a:rPr lang="en-US" b="1" dirty="0" smtClean="0">
                <a:effectLst>
                  <a:outerShdw blurRad="38100" dist="38100" dir="2700000" algn="tl">
                    <a:srgbClr val="000000">
                      <a:alpha val="43137"/>
                    </a:srgbClr>
                  </a:outerShdw>
                </a:effectLst>
              </a:rPr>
              <a:t>He was an American poet and writer who was associated with the Modernist school of poetry. </a:t>
            </a:r>
          </a:p>
          <a:p>
            <a:pPr algn="just">
              <a:buNone/>
            </a:pPr>
            <a:r>
              <a:rPr lang="en-US" b="1" dirty="0" smtClean="0">
                <a:effectLst>
                  <a:outerShdw blurRad="38100" dist="38100" dir="2700000" algn="tl">
                    <a:srgbClr val="000000">
                      <a:alpha val="43137"/>
                    </a:srgbClr>
                  </a:outerShdw>
                </a:effectLst>
              </a:rPr>
              <a:t>MacLeish studied English at Yale University and law at Harvard University. </a:t>
            </a:r>
          </a:p>
          <a:p>
            <a:pPr algn="just">
              <a:buNone/>
            </a:pPr>
            <a:r>
              <a:rPr lang="en-US" b="1" dirty="0" smtClean="0">
                <a:effectLst>
                  <a:outerShdw blurRad="38100" dist="38100" dir="2700000" algn="tl">
                    <a:srgbClr val="000000">
                      <a:alpha val="43137"/>
                    </a:srgbClr>
                  </a:outerShdw>
                </a:effectLst>
              </a:rPr>
              <a:t>From 1949 to 1962, MacLeish was Boylston Professor of Rhetoric and Oratory at Harvard University</a:t>
            </a:r>
          </a:p>
          <a:p>
            <a:pPr algn="just">
              <a:buNone/>
            </a:pPr>
            <a:r>
              <a:rPr lang="en-US" b="1" dirty="0" smtClean="0">
                <a:effectLst>
                  <a:outerShdw blurRad="38100" dist="38100" dir="2700000" algn="tl">
                    <a:srgbClr val="000000">
                      <a:alpha val="43137"/>
                    </a:srgbClr>
                  </a:outerShdw>
                </a:effectLst>
              </a:rPr>
              <a:t>. MacLeish was awarded three Pulitzer Prizes</a:t>
            </a:r>
            <a:r>
              <a:rPr lang="ru-RU" b="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for his work.</a:t>
            </a:r>
            <a:endParaRPr lang="ru-RU" b="1" dirty="0">
              <a:effectLst>
                <a:outerShdw blurRad="38100" dist="38100" dir="2700000" algn="tl">
                  <a:srgbClr val="000000">
                    <a:alpha val="43137"/>
                  </a:srgbClr>
                </a:outerShdw>
              </a:effectLst>
            </a:endParaRPr>
          </a:p>
        </p:txBody>
      </p:sp>
      <p:sp>
        <p:nvSpPr>
          <p:cNvPr id="3" name="Заголовок 2"/>
          <p:cNvSpPr>
            <a:spLocks noGrp="1"/>
          </p:cNvSpPr>
          <p:nvPr>
            <p:ph type="title"/>
          </p:nvPr>
        </p:nvSpPr>
        <p:spPr/>
        <p:txBody>
          <a:bodyPr>
            <a:normAutofit fontScale="90000"/>
          </a:bodyPr>
          <a:lstStyle/>
          <a:p>
            <a:pPr algn="ctr"/>
            <a:r>
              <a:rPr lang="en-US" b="1" dirty="0" smtClean="0">
                <a:effectLst>
                  <a:outerShdw blurRad="38100" dist="38100" dir="2700000" algn="tl">
                    <a:srgbClr val="000000">
                      <a:alpha val="43137"/>
                    </a:srgbClr>
                  </a:outerShdw>
                </a:effectLst>
              </a:rPr>
              <a:t>Archibald MacLeish</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(May 7, 1892 – April 20, 1982)</a:t>
            </a:r>
            <a:endParaRPr lang="ru-RU" b="1" dirty="0">
              <a:effectLst>
                <a:outerShdw blurRad="38100" dist="38100" dir="2700000" algn="tl">
                  <a:srgbClr val="000000">
                    <a:alpha val="43137"/>
                  </a:srgbClr>
                </a:outerShdw>
              </a:effectLst>
            </a:endParaRPr>
          </a:p>
        </p:txBody>
      </p:sp>
      <p:pic>
        <p:nvPicPr>
          <p:cNvPr id="27650" name="Picture 2" descr="Archibaldmacleish.jpeg"/>
          <p:cNvPicPr>
            <a:picLocks noChangeAspect="1" noChangeArrowheads="1"/>
          </p:cNvPicPr>
          <p:nvPr/>
        </p:nvPicPr>
        <p:blipFill>
          <a:blip r:embed="rId2" cstate="print"/>
          <a:srcRect/>
          <a:stretch>
            <a:fillRect/>
          </a:stretch>
        </p:blipFill>
        <p:spPr bwMode="auto">
          <a:xfrm>
            <a:off x="251520" y="1700808"/>
            <a:ext cx="3918198" cy="436587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980728"/>
            <a:ext cx="3178696" cy="5688632"/>
          </a:xfrm>
        </p:spPr>
        <p:txBody>
          <a:bodyPr>
            <a:noAutofit/>
          </a:bodyPr>
          <a:lstStyle/>
          <a:p>
            <a:pPr>
              <a:buNone/>
            </a:pPr>
            <a:r>
              <a:rPr lang="ru-RU" sz="1400" b="1" dirty="0" smtClean="0">
                <a:effectLst>
                  <a:outerShdw blurRad="38100" dist="38100" dir="2700000" algn="tl">
                    <a:srgbClr val="000000">
                      <a:alpha val="43137"/>
                    </a:srgbClr>
                  </a:outerShdw>
                </a:effectLst>
              </a:rPr>
              <a:t>Вот тут, где в полночь зной печет,</a:t>
            </a:r>
          </a:p>
          <a:p>
            <a:pPr>
              <a:buNone/>
            </a:pPr>
            <a:r>
              <a:rPr lang="ru-RU" sz="1400" b="1" dirty="0" smtClean="0">
                <a:effectLst>
                  <a:outerShdw blurRad="38100" dist="38100" dir="2700000" algn="tl">
                    <a:srgbClr val="000000">
                      <a:alpha val="43137"/>
                    </a:srgbClr>
                  </a:outerShdw>
                </a:effectLst>
              </a:rPr>
              <a:t>Вот тут, где жарит во всю мочь,</a:t>
            </a:r>
          </a:p>
          <a:p>
            <a:pPr>
              <a:buNone/>
            </a:pPr>
            <a:r>
              <a:rPr lang="ru-RU" sz="1400" b="1" dirty="0" smtClean="0">
                <a:effectLst>
                  <a:outerShdw blurRad="38100" dist="38100" dir="2700000" algn="tl">
                    <a:srgbClr val="000000">
                      <a:alpha val="43137"/>
                    </a:srgbClr>
                  </a:outerShdw>
                </a:effectLst>
              </a:rPr>
              <a:t>Знать, что без отдыха грядет</a:t>
            </a:r>
          </a:p>
          <a:p>
            <a:pPr>
              <a:buNone/>
            </a:pPr>
            <a:r>
              <a:rPr lang="ru-RU" sz="1400" b="1" dirty="0" smtClean="0">
                <a:effectLst>
                  <a:outerShdw blurRad="38100" dist="38100" dir="2700000" algn="tl">
                    <a:srgbClr val="000000">
                      <a:alpha val="43137"/>
                    </a:srgbClr>
                  </a:outerShdw>
                </a:effectLst>
              </a:rPr>
              <a:t>И скоро нас застигнет ночь;</a:t>
            </a:r>
          </a:p>
          <a:p>
            <a:pPr>
              <a:buNone/>
            </a:pPr>
            <a:r>
              <a:rPr lang="ru-RU" sz="1400" b="1" dirty="0" smtClean="0">
                <a:effectLst>
                  <a:outerShdw blurRad="38100" dist="38100" dir="2700000" algn="tl">
                    <a:srgbClr val="000000">
                      <a:alpha val="43137"/>
                    </a:srgbClr>
                  </a:outerShdw>
                </a:effectLst>
              </a:rPr>
              <a:t> </a:t>
            </a:r>
          </a:p>
          <a:p>
            <a:pPr>
              <a:buNone/>
            </a:pPr>
            <a:r>
              <a:rPr lang="ru-RU" sz="1400" b="1" dirty="0" smtClean="0">
                <a:effectLst>
                  <a:outerShdw blurRad="38100" dist="38100" dir="2700000" algn="tl">
                    <a:srgbClr val="000000">
                      <a:alpha val="43137"/>
                    </a:srgbClr>
                  </a:outerShdw>
                </a:effectLst>
              </a:rPr>
              <a:t>Знать, что восточный край земли</a:t>
            </a:r>
          </a:p>
          <a:p>
            <a:pPr>
              <a:buNone/>
            </a:pPr>
            <a:r>
              <a:rPr lang="ru-RU" sz="1400" b="1" dirty="0" smtClean="0">
                <a:effectLst>
                  <a:outerShdw blurRad="38100" dist="38100" dir="2700000" algn="tl">
                    <a:srgbClr val="000000">
                      <a:alpha val="43137"/>
                    </a:srgbClr>
                  </a:outerShdw>
                </a:effectLst>
              </a:rPr>
              <a:t>Дыханьем холода объят,</a:t>
            </a:r>
          </a:p>
          <a:p>
            <a:pPr>
              <a:buNone/>
            </a:pPr>
            <a:r>
              <a:rPr lang="ru-RU" sz="1400" b="1" dirty="0" smtClean="0">
                <a:effectLst>
                  <a:outerShdw blurRad="38100" dist="38100" dir="2700000" algn="tl">
                    <a:srgbClr val="000000">
                      <a:alpha val="43137"/>
                    </a:srgbClr>
                  </a:outerShdw>
                </a:effectLst>
              </a:rPr>
              <a:t>Что тени холода легли</a:t>
            </a:r>
          </a:p>
          <a:p>
            <a:pPr>
              <a:buNone/>
            </a:pPr>
            <a:r>
              <a:rPr lang="ru-RU" sz="1400" b="1" dirty="0" smtClean="0">
                <a:effectLst>
                  <a:outerShdw blurRad="38100" dist="38100" dir="2700000" algn="tl">
                    <a:srgbClr val="000000">
                      <a:alpha val="43137"/>
                    </a:srgbClr>
                  </a:outerShdw>
                </a:effectLst>
              </a:rPr>
              <a:t>На догорающий закат;</a:t>
            </a:r>
          </a:p>
          <a:p>
            <a:pPr>
              <a:buNone/>
            </a:pPr>
            <a:r>
              <a:rPr lang="ru-RU" sz="1400" b="1" dirty="0" smtClean="0">
                <a:effectLst>
                  <a:outerShdw blurRad="38100" dist="38100" dir="2700000" algn="tl">
                    <a:srgbClr val="000000">
                      <a:alpha val="43137"/>
                    </a:srgbClr>
                  </a:outerShdw>
                </a:effectLst>
              </a:rPr>
              <a:t> </a:t>
            </a:r>
          </a:p>
          <a:p>
            <a:pPr>
              <a:buNone/>
            </a:pPr>
            <a:r>
              <a:rPr lang="ru-RU" sz="1400" b="1" dirty="0" smtClean="0">
                <a:effectLst>
                  <a:outerShdw blurRad="38100" dist="38100" dir="2700000" algn="tl">
                    <a:srgbClr val="000000">
                      <a:alpha val="43137"/>
                    </a:srgbClr>
                  </a:outerShdw>
                </a:effectLst>
              </a:rPr>
              <a:t>Что в </a:t>
            </a:r>
            <a:r>
              <a:rPr lang="ru-RU" sz="1400" b="1" dirty="0" err="1" smtClean="0">
                <a:effectLst>
                  <a:outerShdw blurRad="38100" dist="38100" dir="2700000" algn="tl">
                    <a:srgbClr val="000000">
                      <a:alpha val="43137"/>
                    </a:srgbClr>
                  </a:outerShdw>
                </a:effectLst>
              </a:rPr>
              <a:t>Экбатане</a:t>
            </a:r>
            <a:r>
              <a:rPr lang="ru-RU" sz="1400" b="1" dirty="0" smtClean="0">
                <a:effectLst>
                  <a:outerShdw blurRad="38100" dist="38100" dir="2700000" algn="tl">
                    <a:srgbClr val="000000">
                      <a:alpha val="43137"/>
                    </a:srgbClr>
                  </a:outerShdw>
                </a:effectLst>
              </a:rPr>
              <a:t> сень олив</a:t>
            </a:r>
          </a:p>
          <a:p>
            <a:pPr>
              <a:buNone/>
            </a:pPr>
            <a:r>
              <a:rPr lang="ru-RU" sz="1400" b="1" dirty="0" smtClean="0">
                <a:effectLst>
                  <a:outerShdw blurRad="38100" dist="38100" dir="2700000" algn="tl">
                    <a:srgbClr val="000000">
                      <a:alpha val="43137"/>
                    </a:srgbClr>
                  </a:outerShdw>
                </a:effectLst>
              </a:rPr>
              <a:t>Лист за листом </a:t>
            </a:r>
            <a:r>
              <a:rPr lang="ru-RU" sz="1400" b="1" dirty="0" err="1" smtClean="0">
                <a:effectLst>
                  <a:outerShdw blurRad="38100" dist="38100" dir="2700000" algn="tl">
                    <a:srgbClr val="000000">
                      <a:alpha val="43137"/>
                    </a:srgbClr>
                  </a:outerShdw>
                </a:effectLst>
              </a:rPr>
              <a:t>впивает</a:t>
            </a:r>
            <a:r>
              <a:rPr lang="ru-RU" sz="1400" b="1" dirty="0" smtClean="0">
                <a:effectLst>
                  <a:outerShdw blurRad="38100" dist="38100" dir="2700000" algn="tl">
                    <a:srgbClr val="000000">
                      <a:alpha val="43137"/>
                    </a:srgbClr>
                  </a:outerShdw>
                </a:effectLst>
              </a:rPr>
              <a:t> тьму,</a:t>
            </a:r>
          </a:p>
          <a:p>
            <a:pPr>
              <a:buNone/>
            </a:pPr>
            <a:r>
              <a:rPr lang="ru-RU" sz="1400" b="1" dirty="0" smtClean="0">
                <a:effectLst>
                  <a:outerShdw blurRad="38100" dist="38100" dir="2700000" algn="tl">
                    <a:srgbClr val="000000">
                      <a:alpha val="43137"/>
                    </a:srgbClr>
                  </a:outerShdw>
                </a:effectLst>
              </a:rPr>
              <a:t>И ночи крепнущей прилив</a:t>
            </a:r>
          </a:p>
          <a:p>
            <a:pPr>
              <a:buNone/>
            </a:pPr>
            <a:r>
              <a:rPr lang="ru-RU" sz="1400" b="1" dirty="0" smtClean="0">
                <a:effectLst>
                  <a:outerShdw blurRad="38100" dist="38100" dir="2700000" algn="tl">
                    <a:srgbClr val="000000">
                      <a:alpha val="43137"/>
                    </a:srgbClr>
                  </a:outerShdw>
                </a:effectLst>
              </a:rPr>
              <a:t>пограничных гор кайму;</a:t>
            </a:r>
          </a:p>
          <a:p>
            <a:pPr>
              <a:buNone/>
            </a:pPr>
            <a:r>
              <a:rPr lang="ru-RU" sz="1400" b="1" dirty="0" smtClean="0">
                <a:effectLst>
                  <a:outerShdw blurRad="38100" dist="38100" dir="2700000" algn="tl">
                    <a:srgbClr val="000000">
                      <a:alpha val="43137"/>
                    </a:srgbClr>
                  </a:outerShdw>
                </a:effectLst>
              </a:rPr>
              <a:t> </a:t>
            </a:r>
          </a:p>
          <a:p>
            <a:pPr>
              <a:buNone/>
            </a:pPr>
            <a:r>
              <a:rPr lang="ru-RU" sz="1400" b="1" dirty="0" smtClean="0">
                <a:effectLst>
                  <a:outerShdw blurRad="38100" dist="38100" dir="2700000" algn="tl">
                    <a:srgbClr val="000000">
                      <a:alpha val="43137"/>
                    </a:srgbClr>
                  </a:outerShdw>
                </a:effectLst>
              </a:rPr>
              <a:t>И в </a:t>
            </a:r>
            <a:r>
              <a:rPr lang="ru-RU" sz="1400" b="1" dirty="0" err="1" smtClean="0">
                <a:effectLst>
                  <a:outerShdw blurRad="38100" dist="38100" dir="2700000" algn="tl">
                    <a:srgbClr val="000000">
                      <a:alpha val="43137"/>
                    </a:srgbClr>
                  </a:outerShdw>
                </a:effectLst>
              </a:rPr>
              <a:t>Керманшахе</a:t>
            </a:r>
            <a:r>
              <a:rPr lang="ru-RU" sz="1400" b="1" dirty="0" smtClean="0">
                <a:effectLst>
                  <a:outerShdw blurRad="38100" dist="38100" dir="2700000" algn="tl">
                    <a:srgbClr val="000000">
                      <a:alpha val="43137"/>
                    </a:srgbClr>
                  </a:outerShdw>
                </a:effectLst>
              </a:rPr>
              <a:t> у ворот</a:t>
            </a:r>
          </a:p>
          <a:p>
            <a:pPr>
              <a:buNone/>
            </a:pPr>
            <a:r>
              <a:rPr lang="ru-RU" sz="1400" b="1" dirty="0" smtClean="0">
                <a:effectLst>
                  <a:outerShdw blurRad="38100" dist="38100" dir="2700000" algn="tl">
                    <a:srgbClr val="000000">
                      <a:alpha val="43137"/>
                    </a:srgbClr>
                  </a:outerShdw>
                </a:effectLst>
              </a:rPr>
              <a:t>Темно и пусто и мертво,</a:t>
            </a:r>
          </a:p>
          <a:p>
            <a:pPr>
              <a:buNone/>
            </a:pPr>
            <a:r>
              <a:rPr lang="ru-RU" sz="1400" b="1" dirty="0" smtClean="0">
                <a:effectLst>
                  <a:outerShdw blurRad="38100" dist="38100" dir="2700000" algn="tl">
                    <a:srgbClr val="000000">
                      <a:alpha val="43137"/>
                    </a:srgbClr>
                  </a:outerShdw>
                </a:effectLst>
              </a:rPr>
              <a:t>И вдаль последний мул</a:t>
            </a:r>
          </a:p>
          <a:p>
            <a:pPr>
              <a:buNone/>
            </a:pPr>
            <a:r>
              <a:rPr lang="ru-RU" sz="1400" b="1" dirty="0" smtClean="0">
                <a:effectLst>
                  <a:outerShdw blurRad="38100" dist="38100" dir="2700000" algn="tl">
                    <a:srgbClr val="000000">
                      <a:alpha val="43137"/>
                    </a:srgbClr>
                  </a:outerShdw>
                </a:effectLst>
              </a:rPr>
              <a:t>И громыхнул чугунный створ;</a:t>
            </a:r>
          </a:p>
          <a:p>
            <a:pPr>
              <a:buNone/>
            </a:pPr>
            <a:r>
              <a:rPr lang="ru-RU" sz="1400" dirty="0" smtClean="0"/>
              <a:t> </a:t>
            </a:r>
          </a:p>
        </p:txBody>
      </p:sp>
      <p:sp>
        <p:nvSpPr>
          <p:cNvPr id="3" name="Заголовок 2"/>
          <p:cNvSpPr>
            <a:spLocks noGrp="1"/>
          </p:cNvSpPr>
          <p:nvPr>
            <p:ph type="title"/>
          </p:nvPr>
        </p:nvSpPr>
        <p:spPr>
          <a:xfrm>
            <a:off x="0" y="260648"/>
            <a:ext cx="4355976" cy="980728"/>
          </a:xfrm>
        </p:spPr>
        <p:txBody>
          <a:bodyPr>
            <a:normAutofit fontScale="90000"/>
          </a:bodyPr>
          <a:lstStyle/>
          <a:p>
            <a:r>
              <a:rPr lang="ru-RU" sz="2700" b="1" cap="all" dirty="0" smtClean="0"/>
              <a:t>ВАМ, ЭНДРЮ МАРВЕЛЛ</a:t>
            </a:r>
            <a:r>
              <a:rPr lang="ru-RU" dirty="0" smtClean="0"/>
              <a:t/>
            </a:r>
            <a:br>
              <a:rPr lang="ru-RU" dirty="0" smtClean="0"/>
            </a:br>
            <a:endParaRPr lang="ru-RU" dirty="0"/>
          </a:p>
        </p:txBody>
      </p:sp>
      <p:sp>
        <p:nvSpPr>
          <p:cNvPr id="4" name="Прямоугольник 3"/>
          <p:cNvSpPr/>
          <p:nvPr/>
        </p:nvSpPr>
        <p:spPr>
          <a:xfrm>
            <a:off x="3131840" y="1052736"/>
            <a:ext cx="3456384" cy="6140142"/>
          </a:xfrm>
          <a:prstGeom prst="rect">
            <a:avLst/>
          </a:prstGeom>
        </p:spPr>
        <p:txBody>
          <a:bodyPr wrap="square">
            <a:spAutoFit/>
          </a:bodyPr>
          <a:lstStyle/>
          <a:p>
            <a:pPr>
              <a:spcBef>
                <a:spcPts val="600"/>
              </a:spcBef>
            </a:pPr>
            <a:r>
              <a:rPr lang="ru-RU" sz="1400" b="1" dirty="0" smtClean="0">
                <a:effectLst>
                  <a:outerShdw blurRad="38100" dist="38100" dir="2700000" algn="tl">
                    <a:srgbClr val="000000">
                      <a:alpha val="43137"/>
                    </a:srgbClr>
                  </a:outerShdw>
                </a:effectLst>
              </a:rPr>
              <a:t>В Багдаде сумрак, мост, как тень,</a:t>
            </a:r>
          </a:p>
          <a:p>
            <a:pPr>
              <a:spcBef>
                <a:spcPts val="600"/>
              </a:spcBef>
            </a:pPr>
            <a:r>
              <a:rPr lang="ru-RU" sz="1400" b="1" dirty="0" smtClean="0">
                <a:effectLst>
                  <a:outerShdw blurRad="38100" dist="38100" dir="2700000" algn="tl">
                    <a:srgbClr val="000000">
                      <a:alpha val="43137"/>
                    </a:srgbClr>
                  </a:outerShdw>
                </a:effectLst>
              </a:rPr>
              <a:t>Над призрачной рекой повис,</a:t>
            </a:r>
          </a:p>
          <a:p>
            <a:pPr>
              <a:spcBef>
                <a:spcPts val="600"/>
              </a:spcBef>
            </a:pPr>
            <a:r>
              <a:rPr lang="ru-RU" sz="1400" b="1" dirty="0" err="1" smtClean="0">
                <a:effectLst>
                  <a:outerShdw blurRad="38100" dist="38100" dir="2700000" algn="tl">
                    <a:srgbClr val="000000">
                      <a:alpha val="43137"/>
                    </a:srgbClr>
                  </a:outerShdw>
                </a:effectLst>
              </a:rPr>
              <a:t>Геджасских</a:t>
            </a:r>
            <a:r>
              <a:rPr lang="ru-RU" sz="1400" b="1" dirty="0" smtClean="0">
                <a:effectLst>
                  <a:outerShdw blurRad="38100" dist="38100" dir="2700000" algn="tl">
                    <a:srgbClr val="000000">
                      <a:alpha val="43137"/>
                    </a:srgbClr>
                  </a:outerShdw>
                </a:effectLst>
              </a:rPr>
              <a:t> кровли деревень</a:t>
            </a:r>
          </a:p>
          <a:p>
            <a:pPr>
              <a:spcBef>
                <a:spcPts val="600"/>
              </a:spcBef>
            </a:pPr>
            <a:r>
              <a:rPr lang="ru-RU" sz="1400" b="1" dirty="0" smtClean="0">
                <a:effectLst>
                  <a:outerShdw blurRad="38100" dist="38100" dir="2700000" algn="tl">
                    <a:srgbClr val="000000">
                      <a:alpha val="43137"/>
                    </a:srgbClr>
                  </a:outerShdw>
                </a:effectLst>
              </a:rPr>
              <a:t>В пятно туманное слились;</a:t>
            </a:r>
          </a:p>
          <a:p>
            <a:pPr>
              <a:spcBef>
                <a:spcPts val="600"/>
              </a:spcBef>
            </a:pPr>
            <a:r>
              <a:rPr lang="ru-RU" sz="1400" b="1" dirty="0" smtClean="0">
                <a:effectLst>
                  <a:outerShdw blurRad="38100" dist="38100" dir="2700000" algn="tl">
                    <a:srgbClr val="000000">
                      <a:alpha val="43137"/>
                    </a:srgbClr>
                  </a:outerShdw>
                </a:effectLst>
              </a:rPr>
              <a:t> </a:t>
            </a:r>
          </a:p>
          <a:p>
            <a:pPr>
              <a:spcBef>
                <a:spcPts val="600"/>
              </a:spcBef>
            </a:pPr>
            <a:r>
              <a:rPr lang="ru-RU" sz="1400" b="1" dirty="0" smtClean="0">
                <a:effectLst>
                  <a:outerShdw blurRad="38100" dist="38100" dir="2700000" algn="tl">
                    <a:srgbClr val="000000">
                      <a:alpha val="43137"/>
                    </a:srgbClr>
                  </a:outerShdw>
                </a:effectLst>
              </a:rPr>
              <a:t>В Пальмире глубже колеи</a:t>
            </a:r>
          </a:p>
          <a:p>
            <a:pPr>
              <a:spcBef>
                <a:spcPts val="600"/>
              </a:spcBef>
            </a:pPr>
            <a:r>
              <a:rPr lang="ru-RU" sz="1400" b="1" dirty="0" smtClean="0">
                <a:effectLst>
                  <a:outerShdw blurRad="38100" dist="38100" dir="2700000" algn="tl">
                    <a:srgbClr val="000000">
                      <a:alpha val="43137"/>
                    </a:srgbClr>
                  </a:outerShdw>
                </a:effectLst>
              </a:rPr>
              <a:t>В вечернем свете, и горит</a:t>
            </a:r>
          </a:p>
          <a:p>
            <a:pPr>
              <a:spcBef>
                <a:spcPts val="600"/>
              </a:spcBef>
            </a:pPr>
            <a:r>
              <a:rPr lang="ru-RU" sz="1400" b="1" dirty="0" smtClean="0">
                <a:effectLst>
                  <a:outerShdw blurRad="38100" dist="38100" dir="2700000" algn="tl">
                    <a:srgbClr val="000000">
                      <a:alpha val="43137"/>
                    </a:srgbClr>
                  </a:outerShdw>
                </a:effectLst>
              </a:rPr>
              <a:t>На небе отблеск, но вдали</a:t>
            </a:r>
          </a:p>
          <a:p>
            <a:pPr>
              <a:spcBef>
                <a:spcPts val="600"/>
              </a:spcBef>
            </a:pPr>
            <a:r>
              <a:rPr lang="ru-RU" sz="1400" b="1" dirty="0" smtClean="0">
                <a:effectLst>
                  <a:outerShdw blurRad="38100" dist="38100" dir="2700000" algn="tl">
                    <a:srgbClr val="000000">
                      <a:alpha val="43137"/>
                    </a:srgbClr>
                  </a:outerShdw>
                </a:effectLst>
              </a:rPr>
              <a:t>Погас Ливан и гаснет Крит;</a:t>
            </a:r>
          </a:p>
          <a:p>
            <a:pPr>
              <a:spcBef>
                <a:spcPts val="600"/>
              </a:spcBef>
            </a:pPr>
            <a:r>
              <a:rPr lang="ru-RU" sz="1400" b="1" dirty="0" smtClean="0">
                <a:effectLst>
                  <a:outerShdw blurRad="38100" dist="38100" dir="2700000" algn="tl">
                    <a:srgbClr val="000000">
                      <a:alpha val="43137"/>
                    </a:srgbClr>
                  </a:outerShdw>
                </a:effectLst>
              </a:rPr>
              <a:t> </a:t>
            </a:r>
          </a:p>
          <a:p>
            <a:pPr>
              <a:spcBef>
                <a:spcPts val="600"/>
              </a:spcBef>
            </a:pPr>
            <a:r>
              <a:rPr lang="ru-RU" sz="1400" b="1" dirty="0" smtClean="0">
                <a:effectLst>
                  <a:outerShdw blurRad="38100" dist="38100" dir="2700000" algn="tl">
                    <a:srgbClr val="000000">
                      <a:alpha val="43137"/>
                    </a:srgbClr>
                  </a:outerShdw>
                </a:effectLst>
              </a:rPr>
              <a:t>И над Сицилией крыло</a:t>
            </a:r>
          </a:p>
          <a:p>
            <a:pPr>
              <a:spcBef>
                <a:spcPts val="600"/>
              </a:spcBef>
            </a:pPr>
            <a:r>
              <a:rPr lang="ru-RU" sz="1400" b="1" dirty="0" smtClean="0">
                <a:effectLst>
                  <a:outerShdw blurRad="38100" dist="38100" dir="2700000" algn="tl">
                    <a:srgbClr val="000000">
                      <a:alpha val="43137"/>
                    </a:srgbClr>
                  </a:outerShdw>
                </a:effectLst>
              </a:rPr>
              <a:t>Взметнувшейся чайки блеснет,</a:t>
            </a:r>
          </a:p>
          <a:p>
            <a:pPr>
              <a:spcBef>
                <a:spcPts val="600"/>
              </a:spcBef>
            </a:pPr>
            <a:r>
              <a:rPr lang="ru-RU" sz="1400" b="1" dirty="0" smtClean="0">
                <a:effectLst>
                  <a:outerShdw blurRad="38100" dist="38100" dir="2700000" algn="tl">
                    <a:srgbClr val="000000">
                      <a:alpha val="43137"/>
                    </a:srgbClr>
                  </a:outerShdw>
                </a:effectLst>
              </a:rPr>
              <a:t>Но парус лодки и весло</a:t>
            </a:r>
          </a:p>
          <a:p>
            <a:pPr>
              <a:spcBef>
                <a:spcPts val="600"/>
              </a:spcBef>
            </a:pPr>
            <a:r>
              <a:rPr lang="ru-RU" sz="1400" b="1" dirty="0" smtClean="0">
                <a:effectLst>
                  <a:outerShdw blurRad="38100" dist="38100" dir="2700000" algn="tl">
                    <a:srgbClr val="000000">
                      <a:alpha val="43137"/>
                    </a:srgbClr>
                  </a:outerShdw>
                </a:effectLst>
              </a:rPr>
              <a:t>Закатный свет не оплеснет.</a:t>
            </a:r>
          </a:p>
          <a:p>
            <a:pPr>
              <a:spcBef>
                <a:spcPts val="600"/>
              </a:spcBef>
            </a:pPr>
            <a:r>
              <a:rPr lang="ru-RU" sz="1400" b="1" dirty="0" smtClean="0">
                <a:effectLst>
                  <a:outerShdw blurRad="38100" dist="38100" dir="2700000" algn="tl">
                    <a:srgbClr val="000000">
                      <a:alpha val="43137"/>
                    </a:srgbClr>
                  </a:outerShdw>
                </a:effectLst>
              </a:rPr>
              <a:t> </a:t>
            </a:r>
          </a:p>
          <a:p>
            <a:pPr>
              <a:spcBef>
                <a:spcPts val="600"/>
              </a:spcBef>
            </a:pPr>
            <a:r>
              <a:rPr lang="ru-RU" sz="1400" b="1" dirty="0" smtClean="0">
                <a:effectLst>
                  <a:outerShdw blurRad="38100" dist="38100" dir="2700000" algn="tl">
                    <a:srgbClr val="000000">
                      <a:alpha val="43137"/>
                    </a:srgbClr>
                  </a:outerShdw>
                </a:effectLst>
              </a:rPr>
              <a:t>Испания уже во мгле,</a:t>
            </a:r>
          </a:p>
          <a:p>
            <a:pPr>
              <a:spcBef>
                <a:spcPts val="600"/>
              </a:spcBef>
            </a:pPr>
            <a:r>
              <a:rPr lang="ru-RU" sz="1400" b="1" dirty="0" smtClean="0">
                <a:effectLst>
                  <a:outerShdw blurRad="38100" dist="38100" dir="2700000" algn="tl">
                    <a:srgbClr val="000000">
                      <a:alpha val="43137"/>
                    </a:srgbClr>
                  </a:outerShdw>
                </a:effectLst>
              </a:rPr>
              <a:t>Повлекли Африки пески,</a:t>
            </a:r>
          </a:p>
          <a:p>
            <a:pPr>
              <a:spcBef>
                <a:spcPts val="600"/>
              </a:spcBef>
            </a:pPr>
            <a:r>
              <a:rPr lang="ru-RU" sz="1400" b="1" dirty="0" smtClean="0">
                <a:effectLst>
                  <a:outerShdw blurRad="38100" dist="38100" dir="2700000" algn="tl">
                    <a:srgbClr val="000000">
                      <a:alpha val="43137"/>
                    </a:srgbClr>
                  </a:outerShdw>
                </a:effectLst>
              </a:rPr>
              <a:t>Тускнеет вечер в той земле,</a:t>
            </a:r>
          </a:p>
          <a:p>
            <a:pPr>
              <a:spcBef>
                <a:spcPts val="600"/>
              </a:spcBef>
            </a:pPr>
            <a:r>
              <a:rPr lang="ru-RU" sz="1400" b="1" dirty="0" smtClean="0">
                <a:effectLst>
                  <a:outerShdw blurRad="38100" dist="38100" dir="2700000" algn="tl">
                    <a:srgbClr val="000000">
                      <a:alpha val="43137"/>
                    </a:srgbClr>
                  </a:outerShdw>
                </a:effectLst>
              </a:rPr>
              <a:t>мрак простер свои ростки.</a:t>
            </a:r>
          </a:p>
          <a:p>
            <a:pPr>
              <a:spcBef>
                <a:spcPts val="600"/>
              </a:spcBef>
            </a:pPr>
            <a:r>
              <a:rPr lang="ru-RU" sz="1400" dirty="0" smtClean="0"/>
              <a:t> </a:t>
            </a:r>
          </a:p>
          <a:p>
            <a:endParaRPr lang="ru-RU" dirty="0"/>
          </a:p>
        </p:txBody>
      </p:sp>
      <p:sp>
        <p:nvSpPr>
          <p:cNvPr id="5" name="Прямоугольник 4"/>
          <p:cNvSpPr/>
          <p:nvPr/>
        </p:nvSpPr>
        <p:spPr>
          <a:xfrm>
            <a:off x="6084168" y="1340768"/>
            <a:ext cx="3059832" cy="892552"/>
          </a:xfrm>
          <a:prstGeom prst="rect">
            <a:avLst/>
          </a:prstGeom>
        </p:spPr>
        <p:txBody>
          <a:bodyPr wrap="square">
            <a:spAutoFit/>
          </a:bodyPr>
          <a:lstStyle/>
          <a:p>
            <a:pPr>
              <a:spcBef>
                <a:spcPts val="600"/>
              </a:spcBef>
            </a:pPr>
            <a:r>
              <a:rPr lang="ru-RU" sz="1400" b="1" dirty="0" smtClean="0">
                <a:effectLst>
                  <a:outerShdw blurRad="38100" dist="38100" dir="2700000" algn="tl">
                    <a:srgbClr val="000000">
                      <a:alpha val="43137"/>
                    </a:srgbClr>
                  </a:outerShdw>
                </a:effectLst>
              </a:rPr>
              <a:t>И гаснет незаметно</a:t>
            </a:r>
          </a:p>
          <a:p>
            <a:pPr>
              <a:spcBef>
                <a:spcPts val="600"/>
              </a:spcBef>
            </a:pPr>
            <a:r>
              <a:rPr lang="ru-RU" sz="1400" b="1" dirty="0" smtClean="0">
                <a:effectLst>
                  <a:outerShdw blurRad="38100" dist="38100" dir="2700000" algn="tl">
                    <a:srgbClr val="000000">
                      <a:alpha val="43137"/>
                    </a:srgbClr>
                  </a:outerShdw>
                </a:effectLst>
              </a:rPr>
              <a:t>И тут, ничком, спиной к лучам</a:t>
            </a:r>
          </a:p>
          <a:p>
            <a:pPr>
              <a:spcBef>
                <a:spcPts val="600"/>
              </a:spcBef>
            </a:pPr>
            <a:r>
              <a:rPr lang="ru-RU" sz="1400" b="1" dirty="0" smtClean="0">
                <a:effectLst>
                  <a:outerShdw blurRad="38100" dist="38100" dir="2700000" algn="tl">
                    <a:srgbClr val="000000">
                      <a:alpha val="43137"/>
                    </a:srgbClr>
                  </a:outerShdw>
                </a:effectLst>
              </a:rPr>
              <a:t>Знать, что упорно ночи к нам.</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a:xfrm>
            <a:off x="683568" y="764704"/>
            <a:ext cx="8229600" cy="3384376"/>
          </a:xfrm>
        </p:spPr>
        <p:txBody>
          <a:bodyPr>
            <a:normAutofit/>
          </a:bodyPr>
          <a:lstStyle/>
          <a:p>
            <a:pPr algn="ctr"/>
            <a:r>
              <a:rPr lang="en-US" sz="6600" b="1" dirty="0" smtClean="0">
                <a:solidFill>
                  <a:srgbClr val="FFFF00"/>
                </a:solidFill>
                <a:effectLst>
                  <a:outerShdw blurRad="38100" dist="38100" dir="2700000" algn="tl">
                    <a:srgbClr val="000000">
                      <a:alpha val="43137"/>
                    </a:srgbClr>
                  </a:outerShdw>
                </a:effectLst>
              </a:rPr>
              <a:t>Thank you </a:t>
            </a:r>
            <a:br>
              <a:rPr lang="en-US" sz="6600" b="1" dirty="0" smtClean="0">
                <a:solidFill>
                  <a:srgbClr val="FFFF00"/>
                </a:solidFill>
                <a:effectLst>
                  <a:outerShdw blurRad="38100" dist="38100" dir="2700000" algn="tl">
                    <a:srgbClr val="000000">
                      <a:alpha val="43137"/>
                    </a:srgbClr>
                  </a:outerShdw>
                </a:effectLst>
              </a:rPr>
            </a:br>
            <a:r>
              <a:rPr lang="en-US" sz="6600" b="1" dirty="0" smtClean="0">
                <a:solidFill>
                  <a:srgbClr val="FFFF00"/>
                </a:solidFill>
                <a:effectLst>
                  <a:outerShdw blurRad="38100" dist="38100" dir="2700000" algn="tl">
                    <a:srgbClr val="000000">
                      <a:alpha val="43137"/>
                    </a:srgbClr>
                  </a:outerShdw>
                </a:effectLst>
              </a:rPr>
              <a:t>for your attention!</a:t>
            </a:r>
            <a:endParaRPr lang="ru-RU" sz="6600" b="1" dirty="0">
              <a:solidFill>
                <a:srgbClr val="FFFF00"/>
              </a:solidFill>
              <a:effectLst>
                <a:outerShdw blurRad="38100" dist="38100" dir="2700000" algn="tl">
                  <a:srgbClr val="000000">
                    <a:alpha val="43137"/>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35</TotalTime>
  <Words>249</Words>
  <Application>Microsoft Office PowerPoint</Application>
  <PresentationFormat>Экран (4:3)</PresentationFormat>
  <Paragraphs>101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Бумажная</vt:lpstr>
      <vt:lpstr>A glance at American poetry</vt:lpstr>
      <vt:lpstr>Francis Bret Harte (August 25, 1836 – May 5, 1902)</vt:lpstr>
      <vt:lpstr>  К МОРСКОЙ ПТИЦЕ </vt:lpstr>
      <vt:lpstr>Wystan Hugh Auden (21 February 1907 – 29 September 1973)   </vt:lpstr>
      <vt:lpstr>«КУДА ТЫ...» </vt:lpstr>
      <vt:lpstr>Archibald MacLeish  (May 7, 1892 – April 20, 1982)</vt:lpstr>
      <vt:lpstr>ВАМ, ЭНДРЮ МАРВЕЛЛ </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Francis Bret Harte (August 25, 1836 – May 5, 1902)</dc:title>
  <dc:creator>Учебный кабинет</dc:creator>
  <cp:lastModifiedBy>Учебный кабинет</cp:lastModifiedBy>
  <cp:revision>3</cp:revision>
  <dcterms:created xsi:type="dcterms:W3CDTF">2017-05-11T22:48:29Z</dcterms:created>
  <dcterms:modified xsi:type="dcterms:W3CDTF">2023-10-31T03:11:17Z</dcterms:modified>
</cp:coreProperties>
</file>