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292" r:id="rId3"/>
    <p:sldId id="286" r:id="rId4"/>
    <p:sldId id="257" r:id="rId5"/>
    <p:sldId id="258" r:id="rId6"/>
    <p:sldId id="291" r:id="rId7"/>
    <p:sldId id="260" r:id="rId8"/>
    <p:sldId id="262" r:id="rId9"/>
    <p:sldId id="294" r:id="rId10"/>
    <p:sldId id="259" r:id="rId11"/>
    <p:sldId id="266" r:id="rId12"/>
    <p:sldId id="305" r:id="rId13"/>
    <p:sldId id="268" r:id="rId14"/>
    <p:sldId id="270" r:id="rId15"/>
    <p:sldId id="307" r:id="rId16"/>
    <p:sldId id="274" r:id="rId17"/>
    <p:sldId id="309" r:id="rId18"/>
    <p:sldId id="299" r:id="rId19"/>
    <p:sldId id="311" r:id="rId20"/>
    <p:sldId id="301" r:id="rId21"/>
    <p:sldId id="300" r:id="rId22"/>
    <p:sldId id="278" r:id="rId23"/>
    <p:sldId id="280" r:id="rId24"/>
    <p:sldId id="282" r:id="rId25"/>
    <p:sldId id="298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9" autoAdjust="0"/>
    <p:restoredTop sz="93980" autoAdjust="0"/>
  </p:normalViewPr>
  <p:slideViewPr>
    <p:cSldViewPr snapToGrid="0">
      <p:cViewPr>
        <p:scale>
          <a:sx n="42" d="100"/>
          <a:sy n="42" d="100"/>
        </p:scale>
        <p:origin x="-108" y="-5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BB207-31F2-49D9-A5B9-96A61A83F44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31FB-6FF3-464E-ADA9-BCFFCACA4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096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BB207-31F2-49D9-A5B9-96A61A83F44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31FB-6FF3-464E-ADA9-BCFFCACA4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664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BB207-31F2-49D9-A5B9-96A61A83F44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31FB-6FF3-464E-ADA9-BCFFCACA4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361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BB207-31F2-49D9-A5B9-96A61A83F44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31FB-6FF3-464E-ADA9-BCFFCACA4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427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BB207-31F2-49D9-A5B9-96A61A83F44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31FB-6FF3-464E-ADA9-BCFFCACA4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96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BB207-31F2-49D9-A5B9-96A61A83F44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31FB-6FF3-464E-ADA9-BCFFCACA4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224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BB207-31F2-49D9-A5B9-96A61A83F44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31FB-6FF3-464E-ADA9-BCFFCACA4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078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BB207-31F2-49D9-A5B9-96A61A83F44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31FB-6FF3-464E-ADA9-BCFFCACA4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680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BB207-31F2-49D9-A5B9-96A61A83F44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31FB-6FF3-464E-ADA9-BCFFCACA4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317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BB207-31F2-49D9-A5B9-96A61A83F44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31FB-6FF3-464E-ADA9-BCFFCACA4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4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BB207-31F2-49D9-A5B9-96A61A83F44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31FB-6FF3-464E-ADA9-BCFFCACA4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708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BB207-31F2-49D9-A5B9-96A61A83F44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C31FB-6FF3-464E-ADA9-BCFFCACA4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455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650" y="85725"/>
            <a:ext cx="11772900" cy="322400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80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Проектно</a:t>
            </a:r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–исследовательская</a:t>
            </a:r>
            <a:r>
              <a:rPr lang="ru-RU" sz="67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                      </a:t>
            </a:r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работа на тему:</a:t>
            </a:r>
            <a:b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89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«Ягода -клюква» </a:t>
            </a:r>
            <a:endParaRPr lang="ru-RU" sz="89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68751" y="4506686"/>
            <a:ext cx="5451799" cy="1978089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5100" dirty="0" smtClean="0">
                <a:solidFill>
                  <a:schemeClr val="tx1"/>
                </a:solidFill>
              </a:rPr>
              <a:t>                                                                                  </a:t>
            </a:r>
            <a:r>
              <a:rPr lang="ru-RU" sz="17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Выполнила ученица</a:t>
            </a:r>
            <a:endParaRPr lang="ru-RU" sz="144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</a:endParaRPr>
          </a:p>
          <a:p>
            <a:pPr algn="ctr"/>
            <a:r>
              <a:rPr lang="ru-RU" sz="17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2 класса</a:t>
            </a:r>
            <a:r>
              <a:rPr lang="ru-RU" sz="65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  </a:t>
            </a:r>
            <a:endParaRPr lang="ru-RU" sz="51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</a:endParaRPr>
          </a:p>
          <a:p>
            <a:pPr algn="ctr"/>
            <a:r>
              <a:rPr lang="ru-RU" sz="51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                                                                                                                   </a:t>
            </a:r>
            <a:r>
              <a:rPr lang="ru-RU" sz="176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Сошникова</a:t>
            </a:r>
            <a:r>
              <a:rPr lang="ru-RU" sz="17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 Надежда</a:t>
            </a:r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966" y="3101008"/>
            <a:ext cx="5854148" cy="37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20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017" y="0"/>
            <a:ext cx="86072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03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0687" y="0"/>
            <a:ext cx="8662705" cy="672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0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" y="457199"/>
            <a:ext cx="5090160" cy="1389017"/>
          </a:xfrm>
        </p:spPr>
        <p:txBody>
          <a:bodyPr>
            <a:noAutofit/>
          </a:bodyPr>
          <a:lstStyle/>
          <a:p>
            <a:pPr algn="ctr"/>
            <a:r>
              <a:rPr lang="ru-RU" sz="4400" b="1" u="sng" dirty="0">
                <a:solidFill>
                  <a:srgbClr val="FF0000"/>
                </a:solidFill>
                <a:latin typeface="Times New Roman" panose="02020603050405020304" pitchFamily="18" charset="0"/>
              </a:rPr>
              <a:t>Опыт 1. </a:t>
            </a:r>
            <a:r>
              <a:rPr lang="ru-RU" sz="4400" b="1" u="sng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/>
            </a:r>
            <a:br>
              <a:rPr lang="ru-RU" sz="4400" b="1" u="sng" dirty="0" smtClean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r>
              <a:rPr lang="ru-RU" sz="4400" b="1" u="sng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Определение </a:t>
            </a:r>
            <a:r>
              <a:rPr lang="ru-RU" sz="4400" b="1" u="sng" dirty="0">
                <a:solidFill>
                  <a:srgbClr val="FF0000"/>
                </a:solidFill>
                <a:latin typeface="Times New Roman" panose="02020603050405020304" pitchFamily="18" charset="0"/>
              </a:rPr>
              <a:t>кислот</a:t>
            </a:r>
            <a:endParaRPr lang="ru-RU" sz="4400" u="sng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35280" y="1767840"/>
            <a:ext cx="4741817" cy="4775200"/>
          </a:xfrm>
        </p:spPr>
        <p:txBody>
          <a:bodyPr>
            <a:normAutofit fontScale="40000" lnSpcReduction="20000"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8000" b="1" dirty="0" smtClean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</a:rPr>
              <a:t>Для </a:t>
            </a:r>
            <a:r>
              <a:rPr lang="ru-RU" sz="80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</a:rPr>
              <a:t>проведения опыта мне понадобилось:</a:t>
            </a:r>
            <a:endParaRPr lang="ru-RU" sz="8000" b="1" dirty="0">
              <a:ln w="12700">
                <a:solidFill>
                  <a:schemeClr val="accent1"/>
                </a:solidFill>
                <a:prstDash val="solid"/>
              </a:ln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10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</a:rPr>
              <a:t>1. Клюква</a:t>
            </a:r>
            <a:endParaRPr lang="ru-RU" sz="11000" b="1" dirty="0">
              <a:ln w="12700">
                <a:solidFill>
                  <a:schemeClr val="accent1"/>
                </a:solidFill>
                <a:prstDash val="solid"/>
              </a:ln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10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</a:rPr>
              <a:t>2. Сода пищевая</a:t>
            </a:r>
            <a:endParaRPr lang="ru-RU" sz="11000" b="1" dirty="0">
              <a:ln w="12700">
                <a:solidFill>
                  <a:schemeClr val="accent1"/>
                </a:solidFill>
                <a:prstDash val="solid"/>
              </a:ln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10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</a:rPr>
              <a:t>3. Вода</a:t>
            </a:r>
            <a:endParaRPr lang="ru-RU" sz="11000" b="1" dirty="0">
              <a:ln w="12700">
                <a:solidFill>
                  <a:schemeClr val="accent1"/>
                </a:solidFill>
                <a:prstDash val="solid"/>
              </a:ln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endParaRPr lang="ru-RU" sz="23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3188" y="1097280"/>
            <a:ext cx="7008812" cy="516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35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015"/>
          <a:stretch/>
        </p:blipFill>
        <p:spPr>
          <a:xfrm>
            <a:off x="1137920" y="1971040"/>
            <a:ext cx="4627880" cy="488696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6720" y="203200"/>
            <a:ext cx="6348550" cy="1665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</a:rPr>
              <a:t>В стаканчик к соку </a:t>
            </a:r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</a:rPr>
              <a:t>клюквы я добавила пищевую соду.</a:t>
            </a:r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8640" y="375920"/>
            <a:ext cx="4836160" cy="63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33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2754" y="154058"/>
            <a:ext cx="4644385" cy="6703942"/>
          </a:xfrm>
          <a:prstGeom prst="rect">
            <a:avLst/>
          </a:prstGeom>
        </p:spPr>
      </p:pic>
      <p:sp useBgFill="1">
        <p:nvSpPr>
          <p:cNvPr id="3" name="Прямоугольник 2"/>
          <p:cNvSpPr/>
          <p:nvPr/>
        </p:nvSpPr>
        <p:spPr>
          <a:xfrm>
            <a:off x="130629" y="87085"/>
            <a:ext cx="6932022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</a:rPr>
              <a:t>Что увидела:</a:t>
            </a:r>
            <a:endParaRPr lang="ru-RU" sz="2400" b="1" dirty="0">
              <a:ln w="12700">
                <a:solidFill>
                  <a:schemeClr val="accent1"/>
                </a:solidFill>
                <a:prstDash val="solid"/>
              </a:ln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just">
              <a:lnSpc>
                <a:spcPct val="150000"/>
              </a:lnSpc>
            </a:pPr>
            <a:r>
              <a:rPr lang="ru-RU" sz="24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  <a:latin typeface="Verdana" panose="020B0604030504040204" pitchFamily="34" charset="0"/>
              </a:rPr>
              <a:t>•</a:t>
            </a:r>
            <a:r>
              <a:rPr lang="ru-RU" sz="24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</a:rPr>
              <a:t>1.Цвет изменился с темно-красного на светло-красный.</a:t>
            </a:r>
            <a:endParaRPr lang="ru-RU" sz="2400" b="1" dirty="0">
              <a:ln w="12700">
                <a:solidFill>
                  <a:schemeClr val="accent1"/>
                </a:solidFill>
                <a:prstDash val="solid"/>
              </a:ln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just">
              <a:lnSpc>
                <a:spcPct val="150000"/>
              </a:lnSpc>
            </a:pPr>
            <a:r>
              <a:rPr lang="ru-RU" sz="24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  <a:latin typeface="Verdana" panose="020B0604030504040204" pitchFamily="34" charset="0"/>
              </a:rPr>
              <a:t>•</a:t>
            </a:r>
            <a:r>
              <a:rPr lang="ru-RU" sz="2400" b="1" dirty="0" smtClean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</a:rPr>
              <a:t>2.Наблюдала </a:t>
            </a:r>
            <a:r>
              <a:rPr lang="ru-RU" sz="24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</a:rPr>
              <a:t>выделение крупных пузырьков газа.</a:t>
            </a:r>
            <a:endParaRPr lang="ru-RU" sz="2400" b="1" dirty="0">
              <a:ln w="12700">
                <a:solidFill>
                  <a:schemeClr val="accent1"/>
                </a:solidFill>
                <a:prstDash val="solid"/>
              </a:ln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u="sng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</a:rPr>
              <a:t>Вывод:</a:t>
            </a:r>
            <a:r>
              <a:rPr lang="ru-RU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dirty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</a:rPr>
              <a:t>клюква – природный индикатор (вещества, которые изменяют свой цвет в зависимости от среды раствора), содержащий </a:t>
            </a:r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</a:rPr>
              <a:t>кислоту. Взаимодействие </a:t>
            </a:r>
            <a:r>
              <a:rPr lang="ru-RU" sz="2400" b="1" dirty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</a:rPr>
              <a:t>аскорбиновой кислоты и соды меняет цвет, и выделяет </a:t>
            </a:r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</a:rPr>
              <a:t>газ, </a:t>
            </a:r>
            <a:r>
              <a:rPr lang="ru-RU" sz="2400" b="1" dirty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</a:rPr>
              <a:t>что и было в процессе опыта.</a:t>
            </a:r>
            <a:endParaRPr lang="ru-RU" sz="2400" b="1" dirty="0">
              <a:ln w="22225">
                <a:solidFill>
                  <a:schemeClr val="accent2"/>
                </a:solidFill>
                <a:prstDash val="solid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89796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3772" y="-174170"/>
            <a:ext cx="3988254" cy="1837508"/>
          </a:xfrm>
        </p:spPr>
        <p:txBody>
          <a:bodyPr>
            <a:normAutofit/>
          </a:bodyPr>
          <a:lstStyle/>
          <a:p>
            <a:pPr algn="ctr"/>
            <a:r>
              <a:rPr lang="ru-RU" sz="3600" b="1" u="sng" dirty="0">
                <a:solidFill>
                  <a:srgbClr val="FF0000"/>
                </a:solidFill>
                <a:latin typeface="Times New Roman" panose="02020603050405020304" pitchFamily="18" charset="0"/>
              </a:rPr>
              <a:t>Опыт 2. Определение витамина С</a:t>
            </a:r>
            <a:endParaRPr lang="ru-RU" sz="3600" u="sng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5097" y="1793967"/>
            <a:ext cx="4371431" cy="4929050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500" b="1" dirty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</a:rPr>
              <a:t>Для проведения опыта необходимо:</a:t>
            </a:r>
            <a:endParaRPr lang="ru-RU" sz="3500" b="1" dirty="0">
              <a:ln w="22225">
                <a:solidFill>
                  <a:schemeClr val="accent2"/>
                </a:solidFill>
                <a:prstDash val="solid"/>
              </a:ln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4800" b="1" dirty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</a:rPr>
              <a:t>1. Клюква</a:t>
            </a:r>
            <a:endParaRPr lang="ru-RU" sz="4800" b="1" dirty="0">
              <a:ln w="22225">
                <a:solidFill>
                  <a:schemeClr val="accent2"/>
                </a:solidFill>
                <a:prstDash val="solid"/>
              </a:ln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4800" b="1" dirty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</a:rPr>
              <a:t>2. Йод</a:t>
            </a:r>
            <a:endParaRPr lang="ru-RU" sz="4800" b="1" dirty="0">
              <a:ln w="22225">
                <a:solidFill>
                  <a:schemeClr val="accent2"/>
                </a:solidFill>
                <a:prstDash val="solid"/>
              </a:ln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4800" b="1" dirty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</a:rPr>
              <a:t>3. Вода</a:t>
            </a:r>
            <a:endParaRPr lang="ru-RU" sz="4800" b="1" dirty="0">
              <a:ln w="22225">
                <a:solidFill>
                  <a:schemeClr val="accent2"/>
                </a:solidFill>
                <a:prstDash val="solid"/>
              </a:ln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6528" y="470263"/>
            <a:ext cx="7132592" cy="5991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94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8182" y="339634"/>
            <a:ext cx="4860235" cy="62659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27908" y="818606"/>
            <a:ext cx="4484915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</a:rPr>
              <a:t>К раствору йода добавила сок клюквы.</a:t>
            </a:r>
            <a:endParaRPr lang="ru-RU" sz="6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5" name="Picture 10" descr="MOI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549" y="5239158"/>
            <a:ext cx="13747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029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17635" y="-34787"/>
            <a:ext cx="4393095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7200" y="0"/>
            <a:ext cx="5852160" cy="7066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</a:rPr>
              <a:t>              </a:t>
            </a: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</a:rPr>
              <a:t>Что </a:t>
            </a:r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</a:rPr>
              <a:t>получила: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just">
              <a:lnSpc>
                <a:spcPct val="150000"/>
              </a:lnSpc>
            </a:pPr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ymbol" panose="05050102010706020507" pitchFamily="18" charset="2"/>
              </a:rPr>
              <a:t>·</a:t>
            </a: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</a:rPr>
              <a:t>Наблюдала </a:t>
            </a:r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</a:rPr>
              <a:t>изменение цвета: </a:t>
            </a:r>
            <a:endParaRPr lang="ru-RU" sz="32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</a:rPr>
              <a:t>с </a:t>
            </a:r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</a:rPr>
              <a:t>темно-коричневого на </a:t>
            </a: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</a:rPr>
              <a:t>светло-коричневый.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600" b="1" u="sng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</a:rPr>
              <a:t>Вывод</a:t>
            </a:r>
            <a:r>
              <a:rPr lang="ru-RU" sz="3600" b="1" u="sng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</a:rPr>
              <a:t>:</a:t>
            </a:r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</a:rPr>
              <a:t>клюква содержит витамин С, так как известно, что витамин С обесцвечивает раствор йода, что я</a:t>
            </a: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</a:rPr>
              <a:t>и </a:t>
            </a: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</a:rPr>
              <a:t>наблюдала </a:t>
            </a:r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</a:rPr>
              <a:t>в процессе опыта.</a:t>
            </a:r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06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3176" y="0"/>
            <a:ext cx="6000207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Ягоды клюквы - превосходный источник витамина С, который так необходим нашему организму в сезон простуд и инфекций . Кроме того, в состав клюквы входит довольно редкий витамин РР , который способствует усвоению аскорбинки, а потому в качестве средства для повышения иммунитета клюкве почти нет равных. Необыкновенно кислый вкус ягод определят их полезность и целебность 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3383" y="156754"/>
            <a:ext cx="5747657" cy="6479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93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0880" y="3799840"/>
            <a:ext cx="5080000" cy="296214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35280" y="162560"/>
            <a:ext cx="116128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Ubuntu-Medium"/>
              </a:rPr>
              <a:t>Какую пользу для здоровья человека приносит клюква?</a:t>
            </a:r>
          </a:p>
          <a:p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</a:rPr>
              <a:t>1.Повышает настроение, улучшает аппетит.</a:t>
            </a:r>
            <a:b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</a:rPr>
            </a:br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</a:rPr>
              <a:t>2.Хорошо утоляет жажду.</a:t>
            </a:r>
            <a:b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</a:rPr>
            </a:br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</a:rPr>
              <a:t>3.Клюква предупреждает инфекции, а также усиливает действие лекарств при простуде и гриппе.</a:t>
            </a:r>
            <a:b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</a:rPr>
            </a:br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</a:rPr>
              <a:t>4.Клюква обладает кровоостанавливающим свойством.</a:t>
            </a:r>
            <a:b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</a:rPr>
            </a:br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</a:rPr>
              <a:t>5.Напитки из клюквы улучшают умственную и физическую активность организма.</a:t>
            </a:r>
          </a:p>
          <a:p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latin typeface="Times New Roman" panose="02020603050405020304" pitchFamily="18" charset="0"/>
              </a:rPr>
              <a:t>6.Снижает давление 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1592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528619" y="98323"/>
            <a:ext cx="5663383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Когда я </a:t>
            </a:r>
            <a:r>
              <a:rPr lang="ru-RU" sz="4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приехала </a:t>
            </a:r>
            <a:r>
              <a:rPr lang="ru-RU" sz="4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жить </a:t>
            </a:r>
            <a:r>
              <a:rPr lang="ru-RU" sz="4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в посёлок </a:t>
            </a:r>
          </a:p>
          <a:p>
            <a:pPr algn="ctr"/>
            <a:r>
              <a:rPr lang="ru-RU" sz="4400" b="1" dirty="0" err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Тёсово</a:t>
            </a:r>
            <a:r>
              <a:rPr lang="ru-RU" sz="4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- </a:t>
            </a:r>
            <a:r>
              <a:rPr lang="ru-RU" sz="4400" b="1" dirty="0" err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Нетыльский</a:t>
            </a:r>
            <a:r>
              <a:rPr lang="ru-RU" sz="4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, меня заинтересовала ягода, которую я увидела на болотах в нашей местности. </a:t>
            </a:r>
          </a:p>
          <a:p>
            <a:pPr algn="ctr"/>
            <a:r>
              <a:rPr lang="ru-RU" sz="4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И я решила </a:t>
            </a:r>
            <a:r>
              <a:rPr lang="ru-RU" sz="4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узнать все о ягоде-клюкве.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417"/>
            <a:ext cx="65286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71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800" y="132080"/>
            <a:ext cx="11297920" cy="658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43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79514"/>
            <a:ext cx="1156914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Из клюквы есть </a:t>
            </a:r>
            <a:r>
              <a:rPr kumimoji="0" lang="ru-RU" sz="4400" b="1" i="0" u="none" strike="noStrike" kern="1200" cap="none" spc="0" normalizeH="0" baseline="0" noProof="0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много </a:t>
            </a:r>
            <a:r>
              <a:rPr kumimoji="0" lang="ru-RU" sz="4400" b="1" i="0" u="none" strike="noStrike" kern="1200" cap="none" spc="0" normalizeH="0" baseline="0" noProof="0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вкусных </a:t>
            </a:r>
            <a:r>
              <a:rPr kumimoji="0" lang="ru-RU" sz="4400" b="1" i="0" u="none" strike="noStrike" kern="1200" cap="none" spc="0" normalizeH="0" baseline="0" noProof="0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и полезных </a:t>
            </a:r>
            <a:r>
              <a:rPr kumimoji="0" lang="ru-RU" sz="4400" b="1" i="0" u="none" strike="noStrike" kern="1200" cap="none" spc="0" normalizeH="0" baseline="0" noProof="0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рецептов</a:t>
            </a:r>
            <a:r>
              <a:rPr kumimoji="0" lang="ru-RU" sz="4400" b="1" i="0" u="none" strike="noStrike" kern="1200" cap="none" spc="0" normalizeH="0" baseline="0" noProof="0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5B9BD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ru-RU" sz="3200" b="1" i="0" u="none" strike="noStrike" kern="120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Клюкву </a:t>
            </a:r>
            <a:r>
              <a:rPr kumimoji="0" lang="ru-RU" sz="3200" b="1" i="0" u="none" strike="noStrike" kern="1200" normalizeH="0" baseline="0" noProof="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замораживают, сушат, консервируют. </a:t>
            </a:r>
            <a:r>
              <a:rPr kumimoji="0" lang="ru-RU" sz="3200" b="1" i="0" u="none" strike="noStrike" kern="1200" normalizeH="0" baseline="0" noProof="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А </a:t>
            </a:r>
            <a:r>
              <a:rPr kumimoji="0" lang="ru-RU" sz="3200" b="1" i="0" u="none" strike="noStrike" kern="1200" normalizeH="0" baseline="0" noProof="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клюква в сахаре при желании может занять достойное место на вашем столе.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6420" y="2516777"/>
            <a:ext cx="9259957" cy="449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0137" y="1258386"/>
            <a:ext cx="5651863" cy="39754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086" y="-13064"/>
            <a:ext cx="5231674" cy="5728064"/>
          </a:xfrm>
          <a:prstGeom prst="rect">
            <a:avLst/>
          </a:prstGeom>
        </p:spPr>
      </p:pic>
      <p:pic>
        <p:nvPicPr>
          <p:cNvPr id="5" name="Picture 10" descr="MOI7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0452" y="5283789"/>
            <a:ext cx="13747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097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4155" y="0"/>
            <a:ext cx="5396949" cy="68484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8689" y="0"/>
            <a:ext cx="3854450" cy="6858000"/>
          </a:xfrm>
          <a:prstGeom prst="rect">
            <a:avLst/>
          </a:prstGeom>
        </p:spPr>
      </p:pic>
      <p:pic>
        <p:nvPicPr>
          <p:cNvPr id="4" name="Picture 10" descr="MOI7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2056"/>
            <a:ext cx="13747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65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98" y="-71438"/>
            <a:ext cx="7209931" cy="68484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73958" y="0"/>
            <a:ext cx="4454013" cy="33528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73958" y="3608439"/>
            <a:ext cx="4454013" cy="32495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0711742">
            <a:off x="-70864" y="302057"/>
            <a:ext cx="36017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Приятного аппетита !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66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9322" y="3498574"/>
            <a:ext cx="7182678" cy="326997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8539" y="119271"/>
            <a:ext cx="11698357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Заключение.</a:t>
            </a:r>
          </a:p>
          <a:p>
            <a:pPr algn="ctr"/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Работая </a:t>
            </a:r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над этим проектом , я узнала много нового и интересного о клюкве. Я убедилась в том, что эта ягода не только вкусная, но и очень полезная для здоровья человека. </a:t>
            </a:r>
          </a:p>
          <a:p>
            <a:pPr algn="ctr"/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Употребляйте клюквенные продукты (соки, морсы, варенье и др.) круглый год, они прекрасно восполнят недостаток витаминов в вашем организме и смогут укрепить </a:t>
            </a: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иммунитет. </a:t>
            </a: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Будьте </a:t>
            </a:r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здоровы и красивы!</a:t>
            </a:r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42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461" y="248478"/>
            <a:ext cx="9065591" cy="6609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07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9348" y="99391"/>
            <a:ext cx="8259417" cy="668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06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9835" y="0"/>
            <a:ext cx="8796130" cy="6788727"/>
          </a:xfrm>
          <a:prstGeom prst="rect">
            <a:avLst/>
          </a:prstGeom>
        </p:spPr>
      </p:pic>
      <p:pic>
        <p:nvPicPr>
          <p:cNvPr id="3" name="Picture 3" descr="C:\Users\WINDOWS M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49691" y="4265613"/>
            <a:ext cx="2077789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701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9098" y="2548145"/>
            <a:ext cx="8003178" cy="424889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47869" y="59483"/>
            <a:ext cx="11744131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  </a:t>
            </a:r>
            <a:r>
              <a:rPr lang="ru-RU" sz="54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В </a:t>
            </a:r>
            <a:r>
              <a:rPr lang="ru-RU" sz="54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народе клюкву называют - кислой ягодой болот.</a:t>
            </a: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  <a:r>
              <a:rPr lang="ru-RU" sz="54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Про неё говорят -</a:t>
            </a: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  <a:r>
              <a:rPr lang="ru-RU" sz="54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«Мал золотник, да дорог».</a:t>
            </a: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</a:p>
          <a:p>
            <a:pPr algn="ctr"/>
            <a:endParaRPr lang="ru-RU" altLang="ru-RU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32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63" y="1"/>
            <a:ext cx="5808824" cy="369492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9463" y="3694923"/>
            <a:ext cx="11892383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Клюкву можно встретить только на торфяных </a:t>
            </a: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болотах.</a:t>
            </a:r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  <a:r>
              <a:rPr lang="ru-RU" alt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Это </a:t>
            </a:r>
            <a:r>
              <a:rPr lang="ru-RU" alt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вечнозелёный стелющийся кустарничек. Листья на стебле </a:t>
            </a:r>
            <a:r>
              <a:rPr lang="ru-RU" altLang="ru-RU" sz="40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очерёдные</a:t>
            </a:r>
            <a:r>
              <a:rPr lang="ru-RU" alt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, мелкие , кожистые, с очень короткими черешками. </a:t>
            </a:r>
            <a:endParaRPr lang="ru-RU" altLang="ru-RU" sz="40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  <a:p>
            <a:pPr algn="ctr"/>
            <a:r>
              <a:rPr lang="ru-RU" alt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Края </a:t>
            </a:r>
            <a:r>
              <a:rPr lang="ru-RU" alt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их слегка загнуты </a:t>
            </a:r>
            <a:r>
              <a:rPr lang="ru-RU" alt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вниз.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3428" y="0"/>
            <a:ext cx="6074228" cy="3694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04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Новая папка\Конкурсы\Портфолио\Наше портфолио\О клюкве\275px-Vaccinum_oxycoccos_1206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27338"/>
            <a:ext cx="5820697" cy="372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3627" y="326571"/>
            <a:ext cx="1163156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Стебли  </a:t>
            </a:r>
            <a:r>
              <a:rPr lang="ru-RU" sz="44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слегка поднимаются над мхом и укореняются в нем, образуя целые заросли</a:t>
            </a:r>
            <a:r>
              <a:rPr lang="ru-RU" sz="44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.</a:t>
            </a:r>
          </a:p>
          <a:p>
            <a:r>
              <a:rPr lang="ru-RU" sz="44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  <a:r>
              <a:rPr lang="ru-RU" sz="44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        </a:t>
            </a:r>
            <a:r>
              <a:rPr lang="ru-RU" sz="44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В мае – июне на концах стеблей расцветают ярко – розовые мелкие </a:t>
            </a:r>
            <a:r>
              <a:rPr lang="ru-RU" sz="44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цветки.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3483" y="3127338"/>
            <a:ext cx="5958350" cy="3730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492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6645" y="88491"/>
            <a:ext cx="652862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Arial" panose="020B0604020202020204" pitchFamily="34" charset="0"/>
              </a:rPr>
              <a:t>М. Пришвин </a:t>
            </a:r>
            <a:endParaRPr lang="ru-RU" sz="32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Arial" panose="020B0604020202020204" pitchFamily="34" charset="0"/>
              </a:rPr>
              <a:t>«</a:t>
            </a:r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Arial" panose="020B0604020202020204" pitchFamily="34" charset="0"/>
              </a:rPr>
              <a:t>Кладовая солнца»</a:t>
            </a:r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  <a:p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«Кислая </a:t>
            </a:r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и очень полезная для здоровья ягода клюква растет в болотах летом, а собирают ее поздней осенью. Но не все знают, что самая-самая хорошая клюква, сладкая, как у нас говорят, бывает, когда она перележит зиму под снегом</a:t>
            </a: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.</a:t>
            </a:r>
          </a:p>
          <a:p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И </a:t>
            </a:r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еще в народе у нас считают эту клюкву целебным лекарством от всех болезней</a:t>
            </a: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.»</a:t>
            </a:r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6439" y="-88490"/>
            <a:ext cx="5338609" cy="684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80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799</TotalTime>
  <Words>522</Words>
  <Application>Microsoft Office PowerPoint</Application>
  <PresentationFormat>Произвольный</PresentationFormat>
  <Paragraphs>46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            Проектно –исследовательская                       работа на тему: «Ягода -клюква»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Опыт 1.  Определение кислот</vt:lpstr>
      <vt:lpstr>Презентация PowerPoint</vt:lpstr>
      <vt:lpstr>Презентация PowerPoint</vt:lpstr>
      <vt:lpstr>Опыт 2. Определение витамина 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Кобозятки</cp:lastModifiedBy>
  <cp:revision>67</cp:revision>
  <dcterms:created xsi:type="dcterms:W3CDTF">2023-03-01T14:55:03Z</dcterms:created>
  <dcterms:modified xsi:type="dcterms:W3CDTF">2023-10-31T13:18:17Z</dcterms:modified>
</cp:coreProperties>
</file>