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71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A360DFB-9BF0-4D74-AAA3-EF46C49FBC44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B1843A1-C593-4E03-8C10-80041EC5C2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___Microsoft_Word1.docx"/><Relationship Id="rId5" Type="http://schemas.openxmlformats.org/officeDocument/2006/relationships/oleObject" Target="../embeddings/oleObject1.bin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omanadvice.ru/kak-razvit-vnimanie-u-rebenka" TargetMode="External"/><Relationship Id="rId4" Type="http://schemas.openxmlformats.org/officeDocument/2006/relationships/hyperlink" Target="http://womanadvice.ru/associativnoe-myshleni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2060848"/>
            <a:ext cx="734481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4400" b="1" i="0" u="none" strike="noStrike" kern="1800" cap="none" spc="0" normalizeH="0" baseline="0" noProof="0" dirty="0" smtClean="0">
                <a:ln>
                  <a:noFill/>
                </a:ln>
                <a:solidFill>
                  <a:srgbClr val="BE1C22"/>
                </a:solidFill>
                <a:effectLst/>
                <a:uLnTx/>
                <a:uFillTx/>
                <a:latin typeface="Arial Black" pitchFamily="34" charset="0"/>
                <a:ea typeface="Times New Roman"/>
                <a:cs typeface="Times New Roman"/>
              </a:rPr>
              <a:t>      Мнемотехника </a:t>
            </a:r>
          </a:p>
          <a:p>
            <a:r>
              <a:rPr lang="ru-RU" sz="4400" b="1" kern="1800" dirty="0">
                <a:solidFill>
                  <a:srgbClr val="BE1C22"/>
                </a:solidFill>
                <a:latin typeface="Arial Black" pitchFamily="34" charset="0"/>
                <a:ea typeface="Times New Roman"/>
                <a:cs typeface="Times New Roman"/>
              </a:rPr>
              <a:t> </a:t>
            </a:r>
            <a:r>
              <a:rPr lang="ru-RU" sz="4400" b="1" kern="1800" dirty="0" smtClean="0">
                <a:solidFill>
                  <a:srgbClr val="BE1C22"/>
                </a:solidFill>
                <a:latin typeface="Arial Black" pitchFamily="34" charset="0"/>
                <a:ea typeface="Times New Roman"/>
                <a:cs typeface="Times New Roman"/>
              </a:rPr>
              <a:t>                </a:t>
            </a:r>
            <a:r>
              <a:rPr kumimoji="0" lang="ru-RU" sz="4400" b="1" i="0" u="none" strike="noStrike" kern="1800" cap="none" spc="0" normalizeH="0" baseline="0" noProof="0" dirty="0" smtClean="0">
                <a:ln>
                  <a:noFill/>
                </a:ln>
                <a:solidFill>
                  <a:srgbClr val="BE1C22"/>
                </a:solidFill>
                <a:effectLst/>
                <a:uLnTx/>
                <a:uFillTx/>
                <a:latin typeface="Arial Black" pitchFamily="34" charset="0"/>
                <a:ea typeface="Times New Roman"/>
                <a:cs typeface="Times New Roman"/>
              </a:rPr>
              <a:t>в </a:t>
            </a:r>
          </a:p>
          <a:p>
            <a:r>
              <a:rPr lang="ru-RU" sz="4400" b="1" kern="1800" noProof="0" dirty="0" smtClean="0">
                <a:solidFill>
                  <a:srgbClr val="BE1C22"/>
                </a:solidFill>
                <a:latin typeface="Arial Black" pitchFamily="34" charset="0"/>
                <a:ea typeface="Times New Roman"/>
                <a:cs typeface="Times New Roman"/>
              </a:rPr>
              <a:t>       </a:t>
            </a:r>
            <a:r>
              <a:rPr kumimoji="0" lang="ru-RU" sz="4400" b="1" i="0" u="none" strike="noStrike" kern="1800" cap="none" spc="0" normalizeH="0" baseline="0" noProof="0" dirty="0" smtClean="0">
                <a:ln>
                  <a:noFill/>
                </a:ln>
                <a:solidFill>
                  <a:srgbClr val="BE1C22"/>
                </a:solidFill>
                <a:effectLst/>
                <a:uLnTx/>
                <a:uFillTx/>
                <a:latin typeface="Arial Black" pitchFamily="34" charset="0"/>
                <a:ea typeface="Times New Roman"/>
                <a:cs typeface="Times New Roman"/>
              </a:rPr>
              <a:t>детском саду.</a:t>
            </a:r>
          </a:p>
          <a:p>
            <a:endParaRPr lang="ru-RU" sz="4400" b="1" kern="1800" dirty="0">
              <a:solidFill>
                <a:srgbClr val="BE1C22"/>
              </a:solidFill>
              <a:latin typeface="Arial Black" pitchFamily="34" charset="0"/>
              <a:cs typeface="Times New Roman"/>
            </a:endParaRPr>
          </a:p>
          <a:p>
            <a:endParaRPr lang="ru-RU" sz="4400" b="1" kern="1800" dirty="0" smtClean="0">
              <a:solidFill>
                <a:srgbClr val="BE1C22"/>
              </a:solidFill>
              <a:latin typeface="Arial Black" pitchFamily="34" charset="0"/>
              <a:cs typeface="Times New Roman"/>
            </a:endParaRPr>
          </a:p>
          <a:p>
            <a:r>
              <a:rPr lang="ru-RU" b="1" kern="1800" dirty="0" smtClean="0">
                <a:solidFill>
                  <a:srgbClr val="BE1C22"/>
                </a:solidFill>
                <a:latin typeface="Arial Black" pitchFamily="34" charset="0"/>
                <a:cs typeface="Times New Roman"/>
              </a:rPr>
              <a:t>                  </a:t>
            </a:r>
            <a:endParaRPr lang="ru-RU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2784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684"/>
            <a:ext cx="9144000" cy="687968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3" name="Прямоугольник 2"/>
          <p:cNvSpPr/>
          <p:nvPr/>
        </p:nvSpPr>
        <p:spPr>
          <a:xfrm>
            <a:off x="899592" y="764704"/>
            <a:ext cx="7416824" cy="2133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ts val="750"/>
              </a:spcBef>
              <a:spcAft>
                <a:spcPts val="750"/>
              </a:spcAft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 временем, когда нужно выучить стихотворение или рассказать сказку, они сами начинают создавать простые </a:t>
            </a:r>
            <a:r>
              <a:rPr lang="ru-RU" dirty="0" err="1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мнемодорожки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 Для ребенка это увлекательная игра, а не просто скучное заучивание.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/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Единственное предостережение — не следует перегружать малышей наплывом новой информации, не нужно заставлять запомнить как можно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больше.</a:t>
            </a:r>
          </a:p>
          <a:p>
            <a:pPr lvl="0"/>
            <a:endParaRPr lang="ru-RU" b="1" dirty="0">
              <a:solidFill>
                <a:srgbClr val="000000"/>
              </a:solidFill>
              <a:latin typeface="Helvetica" pitchFamily="34" charset="0"/>
              <a:ea typeface="Calibri"/>
              <a:cs typeface="Helvetica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1462842" y="3206409"/>
            <a:ext cx="5845462" cy="444649"/>
          </a:xfrm>
          <a:prstGeom prst="fram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9" y="3175620"/>
            <a:ext cx="5904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/>
                </a:solidFill>
                <a:latin typeface="Helvetica" pitchFamily="34" charset="0"/>
                <a:cs typeface="Helvetica" pitchFamily="34" charset="0"/>
              </a:rPr>
              <a:t>  </a:t>
            </a:r>
            <a:r>
              <a:rPr lang="ru-RU" sz="2000" b="1" dirty="0" smtClean="0">
                <a:solidFill>
                  <a:schemeClr val="accent6"/>
                </a:solidFill>
                <a:latin typeface="Helvetica" pitchFamily="34" charset="0"/>
                <a:cs typeface="Helvetica" pitchFamily="34" charset="0"/>
              </a:rPr>
              <a:t>С   помощью   </a:t>
            </a:r>
            <a:r>
              <a:rPr lang="ru-RU" sz="2000" b="1" dirty="0" err="1" smtClean="0">
                <a:solidFill>
                  <a:schemeClr val="accent6"/>
                </a:solidFill>
                <a:latin typeface="Helvetica" pitchFamily="34" charset="0"/>
                <a:cs typeface="Helvetica" pitchFamily="34" charset="0"/>
              </a:rPr>
              <a:t>мнемотаблиц</a:t>
            </a:r>
            <a:r>
              <a:rPr lang="ru-RU" sz="2000" b="1" dirty="0" smtClean="0">
                <a:solidFill>
                  <a:schemeClr val="accent6"/>
                </a:solidFill>
                <a:latin typeface="Helvetica" pitchFamily="34" charset="0"/>
                <a:cs typeface="Helvetica" pitchFamily="34" charset="0"/>
              </a:rPr>
              <a:t>    можно:</a:t>
            </a:r>
            <a:endParaRPr lang="ru-RU" sz="2000" b="1" dirty="0">
              <a:solidFill>
                <a:schemeClr val="accent6"/>
              </a:solidFill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984476"/>
              </p:ext>
            </p:extLst>
          </p:nvPr>
        </p:nvGraphicFramePr>
        <p:xfrm>
          <a:off x="899592" y="4653136"/>
          <a:ext cx="3513378" cy="1368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Документ" r:id="rId6" imgW="6747641" imgH="2627343" progId="Word.Document.12">
                  <p:embed/>
                </p:oleObj>
              </mc:Choice>
              <mc:Fallback>
                <p:oleObj name="Документ" r:id="rId6" imgW="6747641" imgH="26273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99592" y="4653136"/>
                        <a:ext cx="3513378" cy="1368151"/>
                      </a:xfrm>
                      <a:prstGeom prst="rect">
                        <a:avLst/>
                      </a:prstGeom>
                      <a:ln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716016" y="4581128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 </a:t>
            </a:r>
            <a:r>
              <a:rPr lang="ru-RU" b="1" dirty="0"/>
              <a:t>Мишка, мишка! Что с тобой?</a:t>
            </a:r>
            <a:br>
              <a:rPr lang="ru-RU" b="1" dirty="0"/>
            </a:br>
            <a:r>
              <a:rPr lang="ru-RU" b="1" dirty="0"/>
              <a:t>Почему ты спишь зимой?</a:t>
            </a:r>
            <a:br>
              <a:rPr lang="ru-RU" b="1" dirty="0"/>
            </a:br>
            <a:r>
              <a:rPr lang="ru-RU" b="1" dirty="0"/>
              <a:t>- Потому, что снег и лёд - </a:t>
            </a:r>
            <a:br>
              <a:rPr lang="ru-RU" b="1" dirty="0"/>
            </a:br>
            <a:r>
              <a:rPr lang="ru-RU" b="1" dirty="0"/>
              <a:t>Не малина и не мёд!</a:t>
            </a:r>
          </a:p>
        </p:txBody>
      </p:sp>
      <p:sp>
        <p:nvSpPr>
          <p:cNvPr id="10" name="Рамка 9"/>
          <p:cNvSpPr/>
          <p:nvPr/>
        </p:nvSpPr>
        <p:spPr>
          <a:xfrm>
            <a:off x="2627784" y="3964414"/>
            <a:ext cx="3456384" cy="472698"/>
          </a:xfrm>
          <a:prstGeom prst="fram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3964414"/>
            <a:ext cx="3293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Разучивать стихотворения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139952" y="3651058"/>
            <a:ext cx="432048" cy="313356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0742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42276" cy="68841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620688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Helvetica" pitchFamily="34" charset="0"/>
              <a:cs typeface="Helvetica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   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Загадывать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" pitchFamily="34" charset="0"/>
                <a:cs typeface="Helvetica" pitchFamily="34" charset="0"/>
              </a:rPr>
              <a:t> и отгадывать загадки:</a:t>
            </a:r>
            <a:endParaRPr kumimoji="0" lang="ru-RU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57313" y="1522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26581"/>
            <a:ext cx="2628292" cy="165603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5148064" y="2967335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2060850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Сидит дед в шубу одет,</a:t>
            </a:r>
          </a:p>
          <a:p>
            <a:pPr lvl="0"/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его раздевает, тот слезы проливает.</a:t>
            </a:r>
          </a:p>
          <a:p>
            <a:pPr lvl="0"/>
            <a:r>
              <a:rPr lang="ru-RU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(Лук)</a:t>
            </a: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195736" y="836712"/>
            <a:ext cx="4248472" cy="529208"/>
          </a:xfrm>
          <a:prstGeom prst="fram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Рамка 13"/>
          <p:cNvSpPr/>
          <p:nvPr/>
        </p:nvSpPr>
        <p:spPr>
          <a:xfrm>
            <a:off x="1115616" y="3442072"/>
            <a:ext cx="7272808" cy="490984"/>
          </a:xfrm>
          <a:prstGeom prst="fram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7" y="3476237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Helvetica" pitchFamily="34" charset="0"/>
                <a:cs typeface="Helvetica" pitchFamily="34" charset="0"/>
              </a:rPr>
              <a:t> Пересказывать, составлять рассказы, описывать предметы: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4106" name="Picture 10" descr="D:\РАЗВИТИЕ РЕЧИ\МНЕМОТАБЛИЦЫ\РАССКАЖИ КА\getImage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187220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D:\РАЗВИТИЕ РЕЧИ\МНЕМОТАБЛИЦЫ\Алгоритм рассказов\getIma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21088"/>
            <a:ext cx="231897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D:\РАЗВИТИЕ РЕЧИ\МНЕМОТАБЛИЦЫ\Алгоритм рассказов\image (39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4217150"/>
            <a:ext cx="2263987" cy="166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низ 3"/>
          <p:cNvSpPr/>
          <p:nvPr/>
        </p:nvSpPr>
        <p:spPr>
          <a:xfrm>
            <a:off x="4243490" y="1341488"/>
            <a:ext cx="292506" cy="385093"/>
          </a:xfrm>
          <a:prstGeom prst="downArrow">
            <a:avLst>
              <a:gd name="adj1" fmla="val 50000"/>
              <a:gd name="adj2" fmla="val 5688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067944" y="3933056"/>
            <a:ext cx="351092" cy="36004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602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7340"/>
            <a:ext cx="9144000" cy="69353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1124744"/>
            <a:ext cx="734481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	Овладение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приемами работы с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мнемотаблицами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значительно сокращает время обучения и одновременно решает задачи, направленные на:</a:t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• развитие основных психических процессов — памяти,</a:t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внимания, образного мышления;</a:t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• перекодирование информации, т. е. преобразование из абстрактных символов в образы;</a:t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•помогает дошкольнику строить фразы, которые выстраиваются в законченный текст или стихотворение</a:t>
            </a:r>
            <a:endParaRPr lang="ru-RU" sz="1400" dirty="0" smtClean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Развивает графические навыки.</a:t>
            </a:r>
            <a:endParaRPr lang="ru-RU" sz="1400" dirty="0" smtClean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endParaRPr lang="ru-RU" sz="1400" dirty="0" smtClean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Таким образом, решая проблемы речевого развития дошкольников я рекомендовала бы использовать методику мнемотехники.</a:t>
            </a:r>
            <a:endParaRPr lang="ru-RU" sz="1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6221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93"/>
            <a:ext cx="9144000" cy="68090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4293096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6"/>
                </a:solidFill>
              </a:rPr>
              <a:t>Спасибо за внимание!</a:t>
            </a:r>
            <a:endParaRPr lang="ru-RU" sz="3600" b="1" i="1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5085184"/>
            <a:ext cx="5266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chemeClr val="accent5"/>
              </a:solidFill>
            </a:endParaRPr>
          </a:p>
          <a:p>
            <a:endParaRPr lang="ru-RU" b="1" dirty="0">
              <a:solidFill>
                <a:schemeClr val="accent5"/>
              </a:solidFill>
            </a:endParaRPr>
          </a:p>
          <a:p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5301208"/>
            <a:ext cx="51941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400" b="1" i="1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8169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351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43608" y="836712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Древнегреческую покровительницу памяти, рассуждений и всех названий звали Мнемозина, именно это имя ложится в основу многих определений, связанных с запоминанием. На сегодняшний день стало популярно такое направление как мнемотехника для развития детей.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Метод основан на визуальном восприятии информации с возможностью последующего ее воспроизведения с помощью изображений.</a:t>
            </a:r>
            <a:endParaRPr lang="ru-RU" sz="16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268760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endParaRPr lang="ru-RU" sz="2400" b="1" dirty="0" smtClean="0">
              <a:solidFill>
                <a:srgbClr val="0070C0"/>
              </a:solidFill>
              <a:effectLst/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780928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К. </a:t>
            </a:r>
            <a:r>
              <a:rPr lang="ru-RU" b="1" dirty="0" err="1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Д.Ушинский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писал: “Учите ребёнка каким-нибудь неизвестным ему пяти словам – он будет долго и напрасно мучиться, но свяжите двадцать таких слов с картинками, и он их усвоит на лету”</a:t>
            </a:r>
          </a:p>
          <a:p>
            <a:pPr algn="just"/>
            <a:endParaRPr lang="ru-RU" b="1" dirty="0" smtClean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Так как наглядный материал у дошкольников усваивается лучше, использование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мнемотаблиц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в образовательной деятельности по развитию связной речи, позволяет детям эффективнее воспринимать и перерабатывать зрительную информацию, сохранять и воспроизводить её. Особенность методики – применение не изображения предметов, а символов. Данная методика значительно облегчает детям поиск и запоминание слов.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/>
            </a:endParaRPr>
          </a:p>
          <a:p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1438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1052736"/>
            <a:ext cx="7416824" cy="4014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25"/>
              </a:spcBef>
              <a:spcAft>
                <a:spcPts val="525"/>
              </a:spcAft>
            </a:pPr>
            <a:r>
              <a:rPr lang="ru-RU" b="1" dirty="0" smtClean="0">
                <a:solidFill>
                  <a:srgbClr val="BE1C22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    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Для чего нужна мнемотехника дошкольникам?</a:t>
            </a:r>
            <a:endParaRPr lang="ru-RU" sz="2000" dirty="0" smtClean="0">
              <a:solidFill>
                <a:srgbClr val="FF0000"/>
              </a:solidFill>
              <a:effectLst/>
              <a:latin typeface="Arial Black" pitchFamily="34" charset="0"/>
              <a:ea typeface="Calibri"/>
              <a:cs typeface="Times New Roman"/>
            </a:endParaRPr>
          </a:p>
          <a:p>
            <a:pPr indent="9525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                 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Актуальность мнемотехники для дошкольников обусловлена тем, что как раз в этом возрасте у детей преобладает зрительно-образная память. Чаще всего запоминание происходит непроизвольно, просто потому, что какой-то предмет или явление попали в поле зрения ребенка. Если же он будет пытаться выучить и запомнить то, что не подкреплено наглядной картинкой, нечто абстрактное, то на успех рассчитывать не стоит. Мнемотехника для дошкольников как раз помогает упростить процесс запоминания,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развить </a:t>
            </a:r>
            <a: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u="sng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  <a:hlinkClick r:id="rId4"/>
              </a:rPr>
              <a:t>ассоциативное мышление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 воображение, </a:t>
            </a:r>
            <a:r>
              <a:rPr lang="ru-RU" u="sng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  <a:hlinkClick r:id="rId5"/>
              </a:rPr>
              <a:t>повысить внимательность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 Более того приемы мнемотехники в результате грамотной работы воспитателя приводят к обогащению словарного запаса и формированию связной речи.</a:t>
            </a:r>
            <a:endParaRPr lang="ru-RU" sz="16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279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" y="0"/>
            <a:ext cx="918051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908720"/>
            <a:ext cx="7416824" cy="4665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525"/>
              </a:spcBef>
              <a:spcAft>
                <a:spcPts val="525"/>
              </a:spcAft>
            </a:pPr>
            <a:r>
              <a:rPr lang="ru-RU" sz="2000" dirty="0" smtClean="0">
                <a:solidFill>
                  <a:srgbClr val="FF0000"/>
                </a:solidFill>
                <a:effectLst/>
                <a:latin typeface="Arial Black" pitchFamily="34" charset="0"/>
                <a:ea typeface="Times New Roman"/>
                <a:cs typeface="Times New Roman"/>
              </a:rPr>
              <a:t>Как применять мнемотехнику в детском саду?</a:t>
            </a:r>
            <a:endParaRPr lang="ru-RU" sz="2000" dirty="0" smtClean="0">
              <a:solidFill>
                <a:srgbClr val="FF0000"/>
              </a:solidFill>
              <a:effectLst/>
              <a:latin typeface="Arial Black" pitchFamily="34" charset="0"/>
              <a:ea typeface="Calibri"/>
              <a:cs typeface="Times New Roman"/>
            </a:endParaRPr>
          </a:p>
          <a:p>
            <a:endParaRPr lang="ru-RU" dirty="0" smtClean="0">
              <a:solidFill>
                <a:srgbClr val="FF0000"/>
              </a:solidFill>
              <a:effectLst/>
              <a:latin typeface="Helvetica"/>
              <a:ea typeface="Times New Roman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Мнемотехника в детском саду, как результативный метод запоминания, обычно осваивается на простых примерах. Для начала детей знакомят с </a:t>
            </a:r>
            <a:r>
              <a:rPr lang="ru-RU" dirty="0" err="1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мнемоквадратами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– понятными изображениями, которые обозначают одно слово, словосочетание, его характеристики или простое предложение. 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 Затем воспитатель усложняет занятия, демонстрируя </a:t>
            </a:r>
            <a:r>
              <a:rPr lang="ru-RU" dirty="0" err="1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мнемодорожки</a:t>
            </a:r>
            <a: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– это уже квадрат из трёх - четырех картинок, по которым можно составить небольшой рассказ в 2-3 предложения.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И, наконец, самая сложная структура – это </a:t>
            </a:r>
            <a:r>
              <a:rPr lang="ru-RU" dirty="0" err="1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мнемотаблицы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Они представляют собой изображения основных звеньев, в том числе схематические, по которым можно запомнить и воспроизвести целый рассказ или даже стихотворение.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5262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7"/>
            <a:ext cx="9144000" cy="6858000"/>
          </a:xfrm>
          <a:prstGeom prst="rect">
            <a:avLst/>
          </a:prstGeom>
        </p:spPr>
      </p:pic>
      <p:sp>
        <p:nvSpPr>
          <p:cNvPr id="3" name="Лента лицом вверх 2"/>
          <p:cNvSpPr/>
          <p:nvPr/>
        </p:nvSpPr>
        <p:spPr>
          <a:xfrm>
            <a:off x="827584" y="908720"/>
            <a:ext cx="3528392" cy="522348"/>
          </a:xfrm>
          <a:prstGeom prst="ribbon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Мнемоквадрат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Лента лицом вверх 3"/>
          <p:cNvSpPr/>
          <p:nvPr/>
        </p:nvSpPr>
        <p:spPr>
          <a:xfrm>
            <a:off x="4716016" y="908720"/>
            <a:ext cx="3672408" cy="558352"/>
          </a:xfrm>
          <a:prstGeom prst="ribbon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М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немодорожка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Лента лицом вверх 4"/>
          <p:cNvSpPr/>
          <p:nvPr/>
        </p:nvSpPr>
        <p:spPr>
          <a:xfrm>
            <a:off x="2519773" y="3235079"/>
            <a:ext cx="3528392" cy="504056"/>
          </a:xfrm>
          <a:prstGeom prst="ribbon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М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немотаблица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festival.1september.ru/articles/500347/img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35330"/>
            <a:ext cx="1224136" cy="100938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http://festival.1september.ru/articles/500347/img2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36607"/>
            <a:ext cx="3240360" cy="100811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 descr="http://festival.1september.ru/articles/500347/img3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5" y="4005064"/>
            <a:ext cx="3240361" cy="165618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8314125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782403"/>
            <a:ext cx="7704856" cy="572002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9525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Первоначально таблицы составляют воспитатели, родители, потом к этому процессу можно подключить и ребенка, таким образом, мнемотехника повлияет не только на развитие памяти, но и на фантазию, визуализацию образов ребенком. Основные приемы </a:t>
            </a:r>
            <a:r>
              <a:rPr lang="ru-RU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запоминания мнемотехники основаны на ассоциациях, логическом мышлении, наблюдательности.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b="1" u="sng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Примеры мнемотехники: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    1.</a:t>
            </a:r>
            <a:r>
              <a:rPr lang="ru-RU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Приведу  широко известную мнемоническую фразу или слова. Конечно, всем с детства хорошо известна фраза, задаю-</a:t>
            </a:r>
            <a:r>
              <a:rPr lang="ru-RU" dirty="0" err="1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щая</a:t>
            </a:r>
            <a:r>
              <a:rPr lang="ru-RU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порядок цветов спектра: "Каждый Охотник Желает Знать Где Сидит Фазан".</a:t>
            </a:r>
            <a:endParaRPr lang="ru-RU" u="sng" dirty="0">
              <a:solidFill>
                <a:schemeClr val="accent6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2.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Примером мнемотехники в ДОУ могут быть таблицы, построенные на изображении последовательности процессов умывания, мытья рук, </a:t>
            </a:r>
            <a:r>
              <a:rPr lang="ru-RU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одевания,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сервировки </a:t>
            </a:r>
            <a:r>
              <a:rPr lang="ru-RU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стола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b="1" dirty="0">
              <a:solidFill>
                <a:srgbClr val="000000"/>
              </a:solidFill>
              <a:latin typeface="Helvetica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b="1" dirty="0" smtClean="0">
              <a:solidFill>
                <a:srgbClr val="000000"/>
              </a:solidFill>
              <a:effectLst/>
              <a:latin typeface="Helvetica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b="1" dirty="0">
              <a:solidFill>
                <a:srgbClr val="000000"/>
              </a:solidFill>
              <a:latin typeface="Helvetica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/>
            </a:r>
            <a:br>
              <a:rPr lang="ru-RU" sz="1600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</a:br>
            <a:r>
              <a:rPr lang="ru-RU" sz="1600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                                         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indent="95250">
              <a:lnSpc>
                <a:spcPct val="115000"/>
              </a:lnSpc>
              <a:spcAft>
                <a:spcPts val="0"/>
              </a:spcAft>
            </a:pPr>
            <a:endParaRPr lang="ru-RU" sz="16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Мнемотехника в детском саду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876" y="4725142"/>
            <a:ext cx="1724248" cy="130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D:\CХЕМЫ\getIm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25144"/>
            <a:ext cx="1833658" cy="130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CХЕМЫ\getImage (7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25143"/>
            <a:ext cx="1763616" cy="130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9189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764704"/>
            <a:ext cx="7776864" cy="613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 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Helvetica"/>
                <a:ea typeface="Times New Roman"/>
                <a:cs typeface="Times New Roman"/>
              </a:rPr>
              <a:t>	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Маленькому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ребенку сложно запомнить весь алгоритм действий, придуманный взрослыми, поэтому наглядные картинки,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расшифрованные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занятиях и самостоятельно пересказанные, позволят ребенку, каждый раз подходя к умывальнику или шкафчику с вещами, легко воспроизвести этапы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Как и  любая работа, мнемотехника строится от простого к сложному. 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Работа с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мнемотаблицей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состоит из нескольких этапов: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Этап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1. Рассматривание таблицы и разбор того, что на ней изображено.</a:t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Этап 2. Осуществляется так называемое перекодирование информации, т.е. преобразование из абстрактных символов в образы.</a:t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     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Этап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3. После перекодирования осуществляется пересказ</a:t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сказки с опорой на символы (образы), т.е. происходит отработка метода запоминания.</a:t>
            </a:r>
          </a:p>
          <a:p>
            <a:pPr lvl="0" indent="449580" algn="just">
              <a:lnSpc>
                <a:spcPct val="115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Этап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 Делается графическая зарисовка  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мнемотаблицы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Этап 5. Каждая таблица может быть воспроизведена ребенком при ее показе ему. При воспроизведении сказки основной упор делается на изображение главных героев. 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69777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290"/>
            <a:ext cx="9144000" cy="6957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35596" y="865340"/>
            <a:ext cx="78848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Детям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задают вопросы: «Какая сказка «спряталась» в таблице? Про кого эта сказка?».</a:t>
            </a:r>
            <a:b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34" y="1923390"/>
            <a:ext cx="2228814" cy="20137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923392"/>
            <a:ext cx="2200938" cy="1977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923391"/>
            <a:ext cx="2416272" cy="193765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7584" y="2551837"/>
            <a:ext cx="73808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81590" y="3861048"/>
            <a:ext cx="73808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Helvetica" pitchFamily="34" charset="0"/>
              </a:rPr>
              <a:t> 	</a:t>
            </a:r>
            <a:endParaRPr lang="ru-RU" b="1" dirty="0" smtClean="0">
              <a:solidFill>
                <a:srgbClr val="000000"/>
              </a:solidFill>
              <a:latin typeface="Times New Roman"/>
              <a:ea typeface="Calibri"/>
              <a:cs typeface="Helvetica" pitchFamily="34" charset="0"/>
            </a:endParaRPr>
          </a:p>
          <a:p>
            <a:pPr lvl="0" algn="just"/>
            <a:endParaRPr lang="ru-RU" b="1" dirty="0">
              <a:solidFill>
                <a:srgbClr val="000000"/>
              </a:solidFill>
              <a:latin typeface="Times New Roman"/>
              <a:ea typeface="Calibri"/>
              <a:cs typeface="Helvetica" pitchFamily="34" charset="0"/>
            </a:endParaRPr>
          </a:p>
          <a:p>
            <a:pPr lvl="0" algn="just"/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Helvetica" pitchFamily="34" charset="0"/>
              </a:rPr>
              <a:t>	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Что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является опорным в таблице? Опорным в таблице является изображения главных героев сказки, через которые идет осознание происходящего в ней, понимание самой сказки, содержания, которое «завязано» вокруг ее главных героев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/>
            <a:endParaRPr lang="ru-RU" b="1" dirty="0">
              <a:solidFill>
                <a:prstClr val="black"/>
              </a:solidFill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0890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33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836712"/>
            <a:ext cx="770485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Helvetica" pitchFamily="34" charset="0"/>
                <a:ea typeface="Calibri"/>
                <a:cs typeface="Helvetica" pitchFamily="34" charset="0"/>
              </a:rPr>
              <a:t>       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детей 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младшего и среднего возраста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мнемотаблицы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необходимо делать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цветные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так как у детей быстрее в памяти остаются отдельные образы: лиса — рыжая плутовка, цыплята — желтого цвета, у петушка — хохолок красного цвета, мышка — серая, елочка — зеленая, солнышко — желтое и красное (теплое) и другие образы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 algn="just"/>
            <a:endParaRPr lang="ru-RU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Что можно изображать в таблице? В таблице схематически возможно изображение персонажей сказки, явлений природы, некоторых действий, то есть можно изобразить все то, что вы посчитаете нужным отразить в данной таблице. Но изобразить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ак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чтобы нарисованное было понятно детям.</a:t>
            </a:r>
          </a:p>
          <a:p>
            <a:pPr lvl="0" algn="just" fontAlgn="base">
              <a:spcBef>
                <a:spcPts val="750"/>
              </a:spcBef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Все 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техники мнемоники для детей должны подаваться в виде игры. Очень важно правильно и точно подбирать рисунки и символы для таблиц, а изображения должны быть понятны и не вызывать у ребенка отрицательных ассоциаций. Сначала дети учатся узнавать и запоминать информацию при помощи готовых таблиц.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5950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364</TotalTime>
  <Words>689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Воздушный поток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</dc:creator>
  <cp:lastModifiedBy>Пользователь</cp:lastModifiedBy>
  <cp:revision>33</cp:revision>
  <dcterms:created xsi:type="dcterms:W3CDTF">2017-01-07T13:56:50Z</dcterms:created>
  <dcterms:modified xsi:type="dcterms:W3CDTF">2022-04-07T07:54:41Z</dcterms:modified>
</cp:coreProperties>
</file>