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F770334-9A40-4069-992F-ECE795DD2A92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452016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6621840" y="3557880"/>
            <a:ext cx="452016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85DE474-575E-4EA7-A561-29FBA9A5465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621840" y="355788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8938080" y="355788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AD1C298-15C6-48F5-BD69-542CE45F280C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8150040" y="87300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/>
          </p:nvPr>
        </p:nvSpPr>
        <p:spPr>
          <a:xfrm>
            <a:off x="9678240" y="87300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/>
          </p:nvPr>
        </p:nvSpPr>
        <p:spPr>
          <a:xfrm>
            <a:off x="6621840" y="355788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/>
          </p:nvPr>
        </p:nvSpPr>
        <p:spPr>
          <a:xfrm>
            <a:off x="8150040" y="355788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50" name="PlaceHolder 7"/>
          <p:cNvSpPr>
            <a:spLocks noGrp="1"/>
          </p:cNvSpPr>
          <p:nvPr>
            <p:ph/>
          </p:nvPr>
        </p:nvSpPr>
        <p:spPr>
          <a:xfrm>
            <a:off x="9678240" y="355788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E1C5617-F620-4EE0-97A9-33C511C31FD8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9D729D4-5FD8-4220-8816-F0DA85F0A229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subTitle"/>
          </p:nvPr>
        </p:nvSpPr>
        <p:spPr>
          <a:xfrm>
            <a:off x="6621840" y="873000"/>
            <a:ext cx="452016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EA27689-AE58-4D37-8A64-3250354F6529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452016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20E012C-AD6C-4CCF-A88D-F483F4F9EA4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40A7FF8-1696-4E0D-9820-7CB25D960F6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A860187-1DB9-4927-8888-70E0AECF7467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ubTitle"/>
          </p:nvPr>
        </p:nvSpPr>
        <p:spPr>
          <a:xfrm>
            <a:off x="770400" y="873000"/>
            <a:ext cx="4560120" cy="10572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430C70A-19DE-42F9-95A9-24F9861E5FE8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621840" y="355788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82318B3-569E-409D-9D5E-4640C705AFF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ubTitle"/>
          </p:nvPr>
        </p:nvSpPr>
        <p:spPr>
          <a:xfrm>
            <a:off x="6621840" y="873000"/>
            <a:ext cx="452016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920D416-24FE-4608-AFF7-77E90FD0A13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8938080" y="355788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F284843-AB74-4299-B90D-C4429730673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/>
          </p:nvPr>
        </p:nvSpPr>
        <p:spPr>
          <a:xfrm>
            <a:off x="6621840" y="3557880"/>
            <a:ext cx="452016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8D82518-31FE-41C2-BA18-D4993AECD78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452016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6621840" y="3557880"/>
            <a:ext cx="452016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29B3FB7-87CA-4D31-AE21-25B88A45FE6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/>
          </p:nvPr>
        </p:nvSpPr>
        <p:spPr>
          <a:xfrm>
            <a:off x="6621840" y="355788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6" name="PlaceHolder 5"/>
          <p:cNvSpPr>
            <a:spLocks noGrp="1"/>
          </p:cNvSpPr>
          <p:nvPr>
            <p:ph/>
          </p:nvPr>
        </p:nvSpPr>
        <p:spPr>
          <a:xfrm>
            <a:off x="8938080" y="355788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4ED3343-0AB7-4338-82ED-15325C87F7A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8150040" y="87300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9678240" y="87300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/>
          </p:nvPr>
        </p:nvSpPr>
        <p:spPr>
          <a:xfrm>
            <a:off x="6621840" y="355788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102" name="PlaceHolder 6"/>
          <p:cNvSpPr>
            <a:spLocks noGrp="1"/>
          </p:cNvSpPr>
          <p:nvPr>
            <p:ph/>
          </p:nvPr>
        </p:nvSpPr>
        <p:spPr>
          <a:xfrm>
            <a:off x="8150040" y="355788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103" name="PlaceHolder 7"/>
          <p:cNvSpPr>
            <a:spLocks noGrp="1"/>
          </p:cNvSpPr>
          <p:nvPr>
            <p:ph/>
          </p:nvPr>
        </p:nvSpPr>
        <p:spPr>
          <a:xfrm>
            <a:off x="9678240" y="3557880"/>
            <a:ext cx="14551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5000"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6ED8691-50A0-49FE-90E9-57F1B73C992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452016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A4BFA50-2168-483C-8AEF-7699E697AE0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1494B26-DE87-420F-90D6-4C877C59897D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5AC82CE-3CF1-4C6D-AA6B-58E183AD42B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subTitle"/>
          </p:nvPr>
        </p:nvSpPr>
        <p:spPr>
          <a:xfrm>
            <a:off x="770400" y="873000"/>
            <a:ext cx="4560120" cy="10572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8CD4926-4EB2-4798-9185-D8ABC676E0C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621840" y="355788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E13562F-057D-40F1-AD3A-7155201C691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513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8938080" y="355788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D2B0C53-D92E-4C91-9D84-C42053CE76F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662184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8938080" y="873000"/>
            <a:ext cx="220572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621840" y="3557880"/>
            <a:ext cx="4520160" cy="245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lang="ru-RU" sz="22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05908B9-F786-4498-8516-D43CB581088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 hidden="1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>
        <p:nvSpPr>
          <p:cNvPr id="16" name="Rectangle 6" hidden="1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 useBgFill="1">
        <p:nvSpPr>
          <p:cNvPr id="2" name="Rectangle 7" hidden="1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 useBgFill="1">
        <p:nvSpPr>
          <p:cNvPr id="3" name="Rectangle 64" hidden="1"/>
          <p:cNvSpPr/>
          <p:nvPr/>
        </p:nvSpPr>
        <p:spPr>
          <a:xfrm>
            <a:off x="0" y="0"/>
            <a:ext cx="12188520" cy="2544120"/>
          </a:xfrm>
          <a:prstGeom prst="rect">
            <a:avLst/>
          </a:prstGeom>
          <a:ln>
            <a:noFill/>
          </a:ln>
          <a:effectLst>
            <a:outerShdw blurRad="190440" dist="126738" dir="5458592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cxnSp>
        <p:nvCxnSpPr>
          <p:cNvPr id="4" name="Straight Connector 118"/>
          <p:cNvCxnSpPr/>
          <p:nvPr/>
        </p:nvCxnSpPr>
        <p:spPr>
          <a:xfrm>
            <a:off x="11667960" y="5640840"/>
            <a:ext cx="360" cy="599400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</p:cxnSp>
      <p:cxnSp>
        <p:nvCxnSpPr>
          <p:cNvPr id="5" name="Straight Connector 10"/>
          <p:cNvCxnSpPr/>
          <p:nvPr/>
        </p:nvCxnSpPr>
        <p:spPr>
          <a:xfrm>
            <a:off x="11667960" y="5640840"/>
            <a:ext cx="360" cy="599400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</p:cxnSp>
      <p:sp useBgFill="1">
        <p:nvSpPr>
          <p:cNvPr id="6" name="Rectangle 17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 useBgFill="1">
        <p:nvSpPr>
          <p:cNvPr id="7" name="Rectangle 11"/>
          <p:cNvSpPr/>
          <p:nvPr/>
        </p:nvSpPr>
        <p:spPr>
          <a:xfrm>
            <a:off x="0" y="0"/>
            <a:ext cx="12188520" cy="3567240"/>
          </a:xfrm>
          <a:prstGeom prst="rect">
            <a:avLst/>
          </a:prstGeom>
          <a:ln>
            <a:noFill/>
          </a:ln>
          <a:effectLst>
            <a:outerShdw blurRad="228600" dist="151940" dir="5457019" sx="95000" sy="95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61760" y="852120"/>
            <a:ext cx="10380240" cy="25812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4800" b="0" strike="noStrike" spc="-1">
                <a:solidFill>
                  <a:srgbClr val="000000"/>
                </a:solidFill>
                <a:latin typeface="Bierstadt"/>
              </a:rPr>
              <a:t>Click to edit Master title style</a:t>
            </a:r>
            <a:endParaRPr lang="ru-RU" sz="4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dt" idx="1"/>
          </p:nvPr>
        </p:nvSpPr>
        <p:spPr>
          <a:xfrm>
            <a:off x="332640" y="624024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US" sz="900" b="0" strike="noStrike" spc="-1">
                <a:solidFill>
                  <a:srgbClr val="000000"/>
                </a:solidFill>
                <a:latin typeface="Bierstad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900" b="0" strike="noStrike" spc="-1">
                <a:solidFill>
                  <a:srgbClr val="000000"/>
                </a:solidFill>
                <a:latin typeface="Bierstadt"/>
              </a:rPr>
              <a:t>&lt;дата/время&gt;</a:t>
            </a:r>
            <a:endParaRPr lang="ru-RU" sz="9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ftr" idx="2"/>
          </p:nvPr>
        </p:nvSpPr>
        <p:spPr>
          <a:xfrm>
            <a:off x="332640" y="23616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11" name="PlaceHolder 4"/>
          <p:cNvSpPr>
            <a:spLocks noGrp="1"/>
          </p:cNvSpPr>
          <p:nvPr>
            <p:ph type="sldNum" idx="3"/>
          </p:nvPr>
        </p:nvSpPr>
        <p:spPr>
          <a:xfrm>
            <a:off x="11289960" y="235800"/>
            <a:ext cx="756360" cy="3654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lnSpc>
                <a:spcPct val="100000"/>
              </a:lnSpc>
              <a:buNone/>
              <a:defRPr lang="en-US" sz="1400" b="1" strike="noStrike" spc="-1">
                <a:solidFill>
                  <a:srgbClr val="000000"/>
                </a:solidFill>
                <a:latin typeface="Bierstadt"/>
              </a:defRPr>
            </a:lvl1pPr>
          </a:lstStyle>
          <a:p>
            <a:pPr indent="0" algn="ctr">
              <a:lnSpc>
                <a:spcPct val="100000"/>
              </a:lnSpc>
              <a:buNone/>
            </a:pPr>
            <a:fld id="{9147FC63-B576-4F22-94F4-FA532770297C}" type="slidenum">
              <a:rPr lang="en-US" sz="1400" b="1" strike="noStrike" spc="-1">
                <a:solidFill>
                  <a:srgbClr val="000000"/>
                </a:solidFill>
                <a:latin typeface="Bierstadt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cxnSp>
        <p:nvCxnSpPr>
          <p:cNvPr id="12" name="Straight Connector 22"/>
          <p:cNvCxnSpPr/>
          <p:nvPr/>
        </p:nvCxnSpPr>
        <p:spPr>
          <a:xfrm>
            <a:off x="11667960" y="5640840"/>
            <a:ext cx="360" cy="599400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</p:cxnSp>
      <p:cxnSp>
        <p:nvCxnSpPr>
          <p:cNvPr id="13" name="Straight Connector 10"/>
          <p:cNvCxnSpPr/>
          <p:nvPr/>
        </p:nvCxnSpPr>
        <p:spPr>
          <a:xfrm>
            <a:off x="11667960" y="5640840"/>
            <a:ext cx="360" cy="599400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</p:cxnSp>
      <p:sp>
        <p:nvSpPr>
          <p:cNvPr id="1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1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200" b="0" strike="noStrike" spc="-1">
                <a:solidFill>
                  <a:srgbClr val="000000"/>
                </a:solidFill>
                <a:latin typeface="Bierstadt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11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Bierstadt"/>
              </a:rPr>
              <a:t>Второй уровень структуры</a:t>
            </a:r>
          </a:p>
          <a:p>
            <a:pPr marL="1296000" lvl="2" indent="-288000">
              <a:lnSpc>
                <a:spcPct val="11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000000"/>
                </a:solidFill>
                <a:latin typeface="Bierstadt"/>
              </a:rPr>
              <a:t>Третий уровень структуры</a:t>
            </a:r>
          </a:p>
          <a:p>
            <a:pPr marL="1728000" lvl="3" indent="-216000">
              <a:lnSpc>
                <a:spcPct val="11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000000"/>
                </a:solidFill>
                <a:latin typeface="Bierstadt"/>
              </a:rPr>
              <a:t>Четвёртый уровень структуры</a:t>
            </a:r>
          </a:p>
          <a:p>
            <a:pPr marL="2160000" lvl="4" indent="-216000">
              <a:lnSpc>
                <a:spcPct val="11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Bierstadt"/>
              </a:rPr>
              <a:t>Пятый уровень структуры</a:t>
            </a:r>
          </a:p>
          <a:p>
            <a:pPr marL="2592000" lvl="5" indent="-216000">
              <a:lnSpc>
                <a:spcPct val="11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Bierstadt"/>
              </a:rPr>
              <a:t>Шестой уровень структуры</a:t>
            </a:r>
          </a:p>
          <a:p>
            <a:pPr marL="3024000" lvl="6" indent="-216000">
              <a:lnSpc>
                <a:spcPct val="11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Bierstadt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8" hidden="1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>
        <p:nvSpPr>
          <p:cNvPr id="52" name="Rectangle 6" hidden="1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 useBgFill="1">
        <p:nvSpPr>
          <p:cNvPr id="53" name="Rectangle 7" hidden="1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 useBgFill="1">
        <p:nvSpPr>
          <p:cNvPr id="54" name="Rectangle 64" hidden="1"/>
          <p:cNvSpPr/>
          <p:nvPr/>
        </p:nvSpPr>
        <p:spPr>
          <a:xfrm>
            <a:off x="0" y="0"/>
            <a:ext cx="12188520" cy="2544120"/>
          </a:xfrm>
          <a:prstGeom prst="rect">
            <a:avLst/>
          </a:prstGeom>
          <a:ln>
            <a:noFill/>
          </a:ln>
          <a:effectLst>
            <a:outerShdw blurRad="190440" dist="126738" dir="5458592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cxnSp>
        <p:nvCxnSpPr>
          <p:cNvPr id="55" name="Straight Connector 118"/>
          <p:cNvCxnSpPr/>
          <p:nvPr/>
        </p:nvCxnSpPr>
        <p:spPr>
          <a:xfrm>
            <a:off x="11667960" y="5640840"/>
            <a:ext cx="360" cy="599400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</p:cxnSp>
      <p:cxnSp>
        <p:nvCxnSpPr>
          <p:cNvPr id="56" name="Straight Connector 10"/>
          <p:cNvCxnSpPr/>
          <p:nvPr/>
        </p:nvCxnSpPr>
        <p:spPr>
          <a:xfrm>
            <a:off x="11667960" y="5640840"/>
            <a:ext cx="360" cy="599400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</p:cxnSp>
      <p:sp useBgFill="1">
        <p:nvSpPr>
          <p:cNvPr id="57" name="Rectangle 16"/>
          <p:cNvSpPr/>
          <p:nvPr/>
        </p:nvSpPr>
        <p:spPr>
          <a:xfrm>
            <a:off x="79200" y="0"/>
            <a:ext cx="4998240" cy="6857640"/>
          </a:xfrm>
          <a:prstGeom prst="rect">
            <a:avLst/>
          </a:prstGeom>
          <a:ln>
            <a:noFill/>
          </a:ln>
          <a:effectLst>
            <a:outerShdw blurRad="228600" dist="114134" dir="21545782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 useBgFill="1">
        <p:nvSpPr>
          <p:cNvPr id="58" name="Rectangle 122"/>
          <p:cNvSpPr/>
          <p:nvPr/>
        </p:nvSpPr>
        <p:spPr>
          <a:xfrm>
            <a:off x="0" y="0"/>
            <a:ext cx="1218852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 useBgFill="1">
        <p:nvSpPr>
          <p:cNvPr id="59" name="Rectangle 7"/>
          <p:cNvSpPr/>
          <p:nvPr/>
        </p:nvSpPr>
        <p:spPr>
          <a:xfrm>
            <a:off x="0" y="0"/>
            <a:ext cx="6095520" cy="6857640"/>
          </a:xfrm>
          <a:prstGeom prst="rect">
            <a:avLst/>
          </a:prstGeom>
          <a:ln>
            <a:noFill/>
          </a:ln>
          <a:effectLst>
            <a:outerShdw blurRad="228600" dist="151940" dir="21542981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770400" y="873000"/>
            <a:ext cx="4560120" cy="22806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US" sz="3600" b="0" strike="noStrike" spc="-1">
                <a:solidFill>
                  <a:srgbClr val="000000"/>
                </a:solidFill>
                <a:latin typeface="Bierstadt"/>
              </a:rPr>
              <a:t>Click to edit Master title style</a:t>
            </a:r>
            <a:endParaRPr lang="ru-RU" sz="36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621840" y="873000"/>
            <a:ext cx="4520160" cy="51397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800" b="0" strike="noStrike" spc="-1">
                <a:solidFill>
                  <a:srgbClr val="000000"/>
                </a:solidFill>
                <a:latin typeface="Bierstadt"/>
              </a:rPr>
              <a:t>Click to edit Master text styles</a:t>
            </a:r>
            <a:endParaRPr lang="ru-RU" sz="2800" b="0" strike="noStrike" spc="-1">
              <a:solidFill>
                <a:srgbClr val="000000"/>
              </a:solidFill>
              <a:latin typeface="Bierstadt"/>
            </a:endParaRPr>
          </a:p>
          <a:p>
            <a:pPr marL="228600" indent="0">
              <a:lnSpc>
                <a:spcPct val="11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Bierstadt"/>
              </a:rPr>
              <a:t>Second level</a:t>
            </a:r>
            <a:endParaRPr lang="ru-RU" sz="2400" b="0" strike="noStrike" spc="-1">
              <a:solidFill>
                <a:srgbClr val="000000"/>
              </a:solidFill>
              <a:latin typeface="Bierstadt"/>
            </a:endParaRPr>
          </a:p>
          <a:p>
            <a:pPr marL="457200" indent="0">
              <a:lnSpc>
                <a:spcPct val="11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rgbClr val="000000"/>
                </a:solidFill>
                <a:latin typeface="Bierstadt"/>
              </a:rPr>
              <a:t>Third level</a:t>
            </a:r>
            <a:endParaRPr lang="ru-RU" sz="2000" b="0" strike="noStrike" spc="-1">
              <a:solidFill>
                <a:srgbClr val="000000"/>
              </a:solidFill>
              <a:latin typeface="Bierstadt"/>
            </a:endParaRPr>
          </a:p>
          <a:p>
            <a:pPr marL="685800" indent="0">
              <a:lnSpc>
                <a:spcPct val="11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Bierstadt"/>
              </a:rPr>
              <a:t>Fourth level</a:t>
            </a: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  <a:p>
            <a:pPr marL="914400" indent="0">
              <a:lnSpc>
                <a:spcPct val="110000"/>
              </a:lnSpc>
              <a:spcBef>
                <a:spcPts val="499"/>
              </a:spcBef>
              <a:buNone/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Bierstadt"/>
              </a:rPr>
              <a:t>Fifth level</a:t>
            </a:r>
            <a:endParaRPr lang="ru-RU" sz="18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770400" y="3442680"/>
            <a:ext cx="4560120" cy="25765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Bierstadt"/>
              </a:rPr>
              <a:t>Click to edit Master text styles</a:t>
            </a:r>
            <a:endParaRPr lang="ru-RU" sz="2400" b="0" strike="noStrike" spc="-1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4"/>
          </p:nvPr>
        </p:nvSpPr>
        <p:spPr>
          <a:xfrm>
            <a:off x="329040" y="6236280"/>
            <a:ext cx="30369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US" sz="900" b="0" strike="noStrike" spc="-1">
                <a:solidFill>
                  <a:srgbClr val="000000"/>
                </a:solidFill>
                <a:latin typeface="Bierstadt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900" b="0" strike="noStrike" spc="-1">
                <a:solidFill>
                  <a:srgbClr val="000000"/>
                </a:solidFill>
                <a:latin typeface="Bierstadt"/>
              </a:rPr>
              <a:t>&lt;дата/время&gt;</a:t>
            </a:r>
            <a:endParaRPr lang="ru-RU" sz="9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5"/>
          </p:nvPr>
        </p:nvSpPr>
        <p:spPr>
          <a:xfrm>
            <a:off x="329040" y="237600"/>
            <a:ext cx="37922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</a:p>
        </p:txBody>
      </p:sp>
      <p:sp>
        <p:nvSpPr>
          <p:cNvPr id="65" name="PlaceHolder 6"/>
          <p:cNvSpPr>
            <a:spLocks noGrp="1"/>
          </p:cNvSpPr>
          <p:nvPr>
            <p:ph type="sldNum" idx="6"/>
          </p:nvPr>
        </p:nvSpPr>
        <p:spPr>
          <a:xfrm>
            <a:off x="11292840" y="237600"/>
            <a:ext cx="756360" cy="3654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lnSpc>
                <a:spcPct val="100000"/>
              </a:lnSpc>
              <a:buNone/>
              <a:defRPr lang="en-US" sz="1400" b="1" strike="noStrike" spc="-1">
                <a:solidFill>
                  <a:srgbClr val="000000"/>
                </a:solidFill>
                <a:latin typeface="Bierstadt"/>
              </a:defRPr>
            </a:lvl1pPr>
          </a:lstStyle>
          <a:p>
            <a:pPr indent="0" algn="ctr">
              <a:lnSpc>
                <a:spcPct val="100000"/>
              </a:lnSpc>
              <a:buNone/>
            </a:pPr>
            <a:fld id="{A4FE0F0A-F043-401A-B699-138611C68328}" type="slidenum">
              <a:rPr lang="en-US" sz="1400" b="1" strike="noStrike" spc="-1">
                <a:solidFill>
                  <a:srgbClr val="000000"/>
                </a:solidFill>
                <a:latin typeface="Bierstadt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cxnSp>
        <p:nvCxnSpPr>
          <p:cNvPr id="66" name="Straight Connector 128"/>
          <p:cNvCxnSpPr/>
          <p:nvPr/>
        </p:nvCxnSpPr>
        <p:spPr>
          <a:xfrm>
            <a:off x="11667960" y="5640840"/>
            <a:ext cx="360" cy="599400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</p:cxnSp>
      <p:cxnSp>
        <p:nvCxnSpPr>
          <p:cNvPr id="67" name="Straight Connector 14"/>
          <p:cNvCxnSpPr/>
          <p:nvPr/>
        </p:nvCxnSpPr>
        <p:spPr>
          <a:xfrm>
            <a:off x="11667960" y="5640840"/>
            <a:ext cx="360" cy="599400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52;&#1091;&#1079;&#1077;&#1081;_&#1052;&#1080;&#1088;&#1086;&#1074;&#1086;&#1075;&#1086;_&#1086;&#1082;&#1077;&#1072;&#1085;&#1072;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ru.wikipedia.org/wiki/&#1050;&#1072;&#1083;&#1080;&#1085;&#1080;&#1085;&#1075;&#1088;&#1072;&#1076;&#1089;&#1082;&#1080;&#1081;_&#1086;&#1073;&#1083;&#1072;&#1089;&#1090;&#1085;&#1086;&#1081;_&#1084;&#1091;&#1079;&#1077;&#1081;_&#1080;&#1079;&#1086;&#1073;&#1088;&#1072;&#1079;&#1080;&#1090;&#1077;&#1083;&#1100;&#1085;&#1099;&#1093;_&#1080;&#1089;&#1082;&#1091;&#1089;&#1089;&#1090;&#1074;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" name="Slide Background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pic>
        <p:nvPicPr>
          <p:cNvPr id="105" name="Picture 3" descr="Кисть и палитра Paint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 w="0">
            <a:noFill/>
          </a:ln>
          <a:effectLst>
            <a:outerShdw blurRad="596880" dist="330016" dir="8821240" sx="87000" sy="87000" algn="ctr" rotWithShape="0">
              <a:srgbClr val="000000">
                <a:alpha val="29000"/>
              </a:srgbClr>
            </a:outerShdw>
          </a:effectLst>
        </p:spPr>
      </p:pic>
      <p:sp>
        <p:nvSpPr>
          <p:cNvPr id="106" name="Rectangle 34"/>
          <p:cNvSpPr/>
          <p:nvPr/>
        </p:nvSpPr>
        <p:spPr>
          <a:xfrm rot="16200000">
            <a:off x="5208095" y="1652610"/>
            <a:ext cx="1857662" cy="8578793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0000">
                  <a:alpha val="0"/>
                </a:srgbClr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>
        <p:nvSpPr>
          <p:cNvPr id="107" name="Rectangle 36"/>
          <p:cNvSpPr/>
          <p:nvPr/>
        </p:nvSpPr>
        <p:spPr>
          <a:xfrm rot="10800000">
            <a:off x="2999296" y="4509120"/>
            <a:ext cx="9192464" cy="221616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0000">
                  <a:alpha val="0"/>
                </a:srgb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191344" y="581293"/>
            <a:ext cx="5915953" cy="286072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0000"/>
          </a:bodyPr>
          <a:lstStyle/>
          <a:p>
            <a:pPr indent="0" algn="l">
              <a:lnSpc>
                <a:spcPct val="100000"/>
              </a:lnSpc>
              <a:buNone/>
            </a:pPr>
            <a:r>
              <a:rPr lang="ru-RU" sz="4800" b="1" strike="noStrike" spc="-1" dirty="0">
                <a:solidFill>
                  <a:schemeClr val="bg1"/>
                </a:solidFill>
                <a:latin typeface="Bierstadt"/>
                <a:ea typeface="Calibri Light"/>
              </a:rPr>
              <a:t>Художник </a:t>
            </a:r>
            <a:br>
              <a:rPr lang="ru-RU" sz="4800" b="1" strike="noStrike" spc="-1" dirty="0">
                <a:solidFill>
                  <a:schemeClr val="bg1"/>
                </a:solidFill>
                <a:latin typeface="Bierstadt"/>
                <a:ea typeface="Calibri Light"/>
              </a:rPr>
            </a:br>
            <a:r>
              <a:rPr lang="ru-RU" sz="4800" b="1" strike="noStrike" spc="-1" dirty="0">
                <a:solidFill>
                  <a:schemeClr val="bg1"/>
                </a:solidFill>
                <a:latin typeface="Bierstadt"/>
                <a:ea typeface="Calibri Light"/>
              </a:rPr>
              <a:t>Владимир Михайлович</a:t>
            </a:r>
            <a:br>
              <a:rPr lang="ru-RU" sz="4800" b="1" spc="-1" dirty="0">
                <a:solidFill>
                  <a:schemeClr val="bg1"/>
                </a:solidFill>
                <a:latin typeface="Bierstadt"/>
                <a:ea typeface="Calibri Light"/>
              </a:rPr>
            </a:br>
            <a:r>
              <a:rPr lang="ru-RU" sz="4800" b="1" strike="noStrike" spc="-1" dirty="0">
                <a:solidFill>
                  <a:schemeClr val="bg1"/>
                </a:solidFill>
                <a:latin typeface="Bierstadt"/>
                <a:ea typeface="Calibri Light"/>
              </a:rPr>
              <a:t>Михайловский </a:t>
            </a:r>
            <a:r>
              <a:rPr lang="ru-RU" sz="4800" b="1" strike="noStrike" spc="-1" dirty="0">
                <a:solidFill>
                  <a:srgbClr val="00B0F0"/>
                </a:solidFill>
                <a:latin typeface="Bierstadt"/>
                <a:ea typeface="Calibri Light"/>
              </a:rPr>
              <a:t> </a:t>
            </a:r>
            <a:endParaRPr lang="ru-RU" sz="4800" b="1" strike="noStrike" spc="-1" dirty="0">
              <a:solidFill>
                <a:srgbClr val="00B0F0"/>
              </a:solidFill>
              <a:latin typeface="Bierstadt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subTitle"/>
          </p:nvPr>
        </p:nvSpPr>
        <p:spPr>
          <a:xfrm>
            <a:off x="5922529" y="4149081"/>
            <a:ext cx="6238251" cy="177939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 indent="0" algn="r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2400" b="0" strike="noStrike" spc="-1" dirty="0">
                <a:solidFill>
                  <a:schemeClr val="bg1"/>
                </a:solidFill>
                <a:latin typeface="Arial"/>
              </a:rPr>
              <a:t>«Берег моря близ мыса Таран»</a:t>
            </a:r>
          </a:p>
        </p:txBody>
      </p:sp>
      <p:sp useBgFill="1">
        <p:nvSpPr>
          <p:cNvPr id="110" name="Rectangle 38"/>
          <p:cNvSpPr/>
          <p:nvPr/>
        </p:nvSpPr>
        <p:spPr>
          <a:xfrm>
            <a:off x="0" y="5928480"/>
            <a:ext cx="12191760" cy="938880"/>
          </a:xfrm>
          <a:prstGeom prst="rect">
            <a:avLst/>
          </a:prstGeom>
          <a:ln>
            <a:noFill/>
          </a:ln>
          <a:effectLst>
            <a:outerShdw blurRad="203040" dist="101278" dir="12114892" sx="95000" sy="95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Bierstadt"/>
            </a:endParaRPr>
          </a:p>
        </p:txBody>
      </p:sp>
      <p:cxnSp>
        <p:nvCxnSpPr>
          <p:cNvPr id="111" name="Straight Connector 40"/>
          <p:cNvCxnSpPr/>
          <p:nvPr/>
        </p:nvCxnSpPr>
        <p:spPr>
          <a:xfrm>
            <a:off x="10426320" y="6388200"/>
            <a:ext cx="599400" cy="360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</p:cxnSp>
      <p:pic>
        <p:nvPicPr>
          <p:cNvPr id="3074" name="Picture 2" descr="https://arthive.net/res/media/img/oy800/work/ca3/6209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857287" y="1465041"/>
            <a:ext cx="5334713" cy="354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70400" y="404664"/>
            <a:ext cx="10654192" cy="1512168"/>
          </a:xfrm>
        </p:spPr>
        <p:txBody>
          <a:bodyPr/>
          <a:lstStyle/>
          <a:p>
            <a:pPr algn="ctr"/>
            <a:r>
              <a:rPr lang="ru-RU" sz="5400" dirty="0"/>
              <a:t>Спасибо за внимание!</a:t>
            </a:r>
          </a:p>
        </p:txBody>
      </p:sp>
      <p:pic>
        <p:nvPicPr>
          <p:cNvPr id="2052" name="Picture 4" descr="https://arthive.net/res/media/img/oy800/work/867/6209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9616" y="1772816"/>
            <a:ext cx="7080479" cy="486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93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16160" y="208440"/>
            <a:ext cx="5703840" cy="15915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br>
              <a:rPr sz="3200" dirty="0"/>
            </a:br>
            <a:br>
              <a:rPr sz="3200" dirty="0"/>
            </a:br>
            <a:br>
              <a:rPr sz="3200" dirty="0"/>
            </a:br>
            <a:br>
              <a:rPr sz="3200" dirty="0"/>
            </a:br>
            <a:r>
              <a:rPr lang="ru-RU" sz="32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Владимир Михайлович Михайловский</a:t>
            </a:r>
            <a:br>
              <a:rPr sz="3200" dirty="0"/>
            </a:br>
            <a:r>
              <a:rPr lang="ru-RU" sz="32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(1932-2023)</a:t>
            </a:r>
            <a:endParaRPr lang="ru-RU" sz="3200" b="0" strike="noStrike" spc="-1" dirty="0">
              <a:solidFill>
                <a:srgbClr val="000000"/>
              </a:solidFill>
              <a:latin typeface="Bierstadt"/>
            </a:endParaRPr>
          </a:p>
        </p:txBody>
      </p:sp>
      <p:pic>
        <p:nvPicPr>
          <p:cNvPr id="113" name="Рисунок 5" descr="Изображение выглядит как текст, человек&#10;&#10;Автоматически созданное описание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581160" y="1699920"/>
            <a:ext cx="5241240" cy="3339000"/>
          </a:xfrm>
          <a:prstGeom prst="rect">
            <a:avLst/>
          </a:prstGeom>
          <a:ln w="0">
            <a:noFill/>
          </a:ln>
        </p:spPr>
      </p:pic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463680" y="1828800"/>
            <a:ext cx="5176080" cy="469654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2500" lnSpcReduction="10000"/>
          </a:bodyPr>
          <a:lstStyle/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4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Владимир Михайлович Михайловский  - это известный российский и советский художник, график, живописец. 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Владимир Михайлович родился в Ленинграде. После окончания Ленинградского Высшего художественно-промышленного училища им. В. Мухиной в 1957 г. приехал работать в Калининград.</a:t>
            </a: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br>
              <a:rPr dirty="0"/>
            </a:b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Владимир Михайлович трудился  в разных направлениях изобразительного искусства. Он создал множество изумительных работ, а главной темой его творчества было  море, водная стихия.</a:t>
            </a:r>
            <a:br>
              <a:rPr dirty="0"/>
            </a:b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 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106200" y="179280"/>
            <a:ext cx="5331960" cy="15976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br>
              <a:rPr sz="3600" dirty="0"/>
            </a:br>
            <a:br>
              <a:rPr sz="3600" dirty="0"/>
            </a:br>
            <a:br>
              <a:rPr sz="3600" dirty="0"/>
            </a:br>
            <a:br>
              <a:rPr sz="3600" dirty="0"/>
            </a:br>
            <a:r>
              <a:rPr lang="ru-RU" sz="3200" b="0" strike="noStrike" spc="-1" dirty="0">
                <a:solidFill>
                  <a:srgbClr val="000000"/>
                </a:solidFill>
                <a:latin typeface="Bierstadt"/>
              </a:rPr>
              <a:t>Творческая жизнь Владимира Михайловича </a:t>
            </a:r>
          </a:p>
        </p:txBody>
      </p:sp>
      <p:pic>
        <p:nvPicPr>
          <p:cNvPr id="116" name="Рисунок 5" descr="Изображение выглядит как на открытом воздухе, долина, дерево, каньон&#10;&#10;Автоматически созданное описани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436080" y="1123560"/>
            <a:ext cx="5132528" cy="4969736"/>
          </a:xfrm>
          <a:prstGeom prst="rect">
            <a:avLst/>
          </a:prstGeom>
          <a:ln w="0">
            <a:noFill/>
          </a:ln>
        </p:spPr>
      </p:pic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180000" y="1625760"/>
            <a:ext cx="5411944" cy="4971592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4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Когда творческая жизнь знаменитого человека такая насыщенная, то личная жизнь для зрителя отходит на второй план. </a:t>
            </a:r>
            <a:r>
              <a:rPr lang="ru-RU" spc="-1" dirty="0">
                <a:solidFill>
                  <a:srgbClr val="000000"/>
                </a:solidFill>
                <a:latin typeface="Bierstadt"/>
                <a:ea typeface="Bierstadt"/>
              </a:rPr>
              <a:t>К</a:t>
            </a: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уда интереснее созерцать удивительные полотна.</a:t>
            </a: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Сам же Владимир Михайлович предпочитал рассказывать о своей неиссякаемой любви к воде, и это ответное чувство отражается в работах знаменитого художника. 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На картинах изображены траулеры, сцены морской работы, городские пейзажи, морские архипелаги и штормящее море.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                    (Картина: „Берег на западе </a:t>
            </a:r>
            <a:r>
              <a:rPr lang="ru-RU" b="0" strike="noStrike" spc="-1" dirty="0" err="1">
                <a:solidFill>
                  <a:srgbClr val="000000"/>
                </a:solidFill>
                <a:latin typeface="Bierstadt"/>
                <a:ea typeface="Bierstadt"/>
              </a:rPr>
              <a:t>Самбии</a:t>
            </a: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“) 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20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2000"/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2000"/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2000"/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335360" y="342180"/>
            <a:ext cx="5448240" cy="1574652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br>
              <a:rPr lang="ru-RU" sz="32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</a:br>
            <a:br>
              <a:rPr lang="ru-RU" sz="3200" spc="-1" dirty="0">
                <a:solidFill>
                  <a:srgbClr val="000000"/>
                </a:solidFill>
                <a:latin typeface="Bierstadt"/>
                <a:ea typeface="Bierstadt"/>
              </a:rPr>
            </a:br>
            <a:br>
              <a:rPr lang="ru-RU" sz="3200" spc="-1" dirty="0">
                <a:solidFill>
                  <a:srgbClr val="000000"/>
                </a:solidFill>
                <a:latin typeface="Bierstadt"/>
                <a:ea typeface="Bierstadt"/>
              </a:rPr>
            </a:br>
            <a:br>
              <a:rPr lang="ru-RU" sz="3200" spc="-1" dirty="0">
                <a:solidFill>
                  <a:srgbClr val="000000"/>
                </a:solidFill>
                <a:latin typeface="Bierstadt"/>
                <a:ea typeface="Bierstadt"/>
              </a:rPr>
            </a:br>
            <a:r>
              <a:rPr lang="ru-RU" sz="3200" spc="-1" dirty="0">
                <a:solidFill>
                  <a:srgbClr val="000000"/>
                </a:solidFill>
                <a:latin typeface="Bierstadt"/>
                <a:ea typeface="Bierstadt"/>
              </a:rPr>
              <a:t>Зов моря</a:t>
            </a:r>
            <a:r>
              <a:rPr lang="ru-RU" sz="32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 </a:t>
            </a:r>
            <a:endParaRPr lang="ru-RU" sz="32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00000"/>
              </a:lnSpc>
              <a:buNone/>
            </a:pPr>
            <a:endParaRPr lang="ru-RU" sz="3600" b="0" strike="noStrike" spc="-1" dirty="0">
              <a:solidFill>
                <a:srgbClr val="000000"/>
              </a:solidFill>
              <a:latin typeface="Bierstadt"/>
            </a:endParaRPr>
          </a:p>
        </p:txBody>
      </p:sp>
      <p:pic>
        <p:nvPicPr>
          <p:cNvPr id="119" name="Рисунок 5" descr="Изображение выглядит как на открытом воздухе, вода, берег, песчаный&#10;&#10;Автоматически созданное описани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240960" y="1170000"/>
            <a:ext cx="5360400" cy="4848480"/>
          </a:xfrm>
          <a:prstGeom prst="rect">
            <a:avLst/>
          </a:prstGeom>
          <a:ln w="0">
            <a:noFill/>
          </a:ln>
        </p:spPr>
      </p:pic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263352" y="1556792"/>
            <a:ext cx="5616624" cy="5184576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Большое влияние на творчество художника оказала его командировка. В 1963 году художника направили на судне промыслового флота в северную Атлантику. Во время этой поездки он создал множество этюдов и запасся творческими идеями на долгие годы. Владимир Михайлович создал множество художественных работ, на которых изображен труд простых рыбаков, водные порты, экзотические морские побережья, яхты. 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Главная страсть автора - переменчивый мир воды, изображенный с потрясающей достоверностью. Небо, воздух, тончайшие брызги волн, корабли и люди, готовые противостоять стихии.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                             (Картина: „Мол. </a:t>
            </a:r>
            <a:r>
              <a:rPr lang="ru-RU" b="0" strike="noStrike" spc="-1" dirty="0" err="1">
                <a:solidFill>
                  <a:srgbClr val="000000"/>
                </a:solidFill>
                <a:latin typeface="Bierstadt"/>
                <a:ea typeface="Bierstadt"/>
              </a:rPr>
              <a:t>Куршский</a:t>
            </a: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 залив“)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272160" y="218160"/>
            <a:ext cx="5751832" cy="1626664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3200" b="0" strike="noStrike" spc="-1" dirty="0">
                <a:solidFill>
                  <a:srgbClr val="000000"/>
                </a:solidFill>
                <a:latin typeface="Bierstadt"/>
              </a:rPr>
              <a:t>Вклад В.М. Михайловского </a:t>
            </a:r>
            <a:br>
              <a:rPr lang="ru-RU" sz="3200" b="0" strike="noStrike" spc="-1" dirty="0">
                <a:solidFill>
                  <a:srgbClr val="000000"/>
                </a:solidFill>
                <a:latin typeface="Bierstadt"/>
              </a:rPr>
            </a:br>
            <a:r>
              <a:rPr lang="ru-RU" sz="3200" b="0" strike="noStrike" spc="-1" dirty="0">
                <a:solidFill>
                  <a:srgbClr val="000000"/>
                </a:solidFill>
                <a:latin typeface="Bierstadt"/>
              </a:rPr>
              <a:t>в</a:t>
            </a:r>
            <a:r>
              <a:rPr lang="ru-RU" sz="32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 изобразительное искусство </a:t>
            </a:r>
            <a:br>
              <a:rPr lang="ru-RU" sz="32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</a:br>
            <a:r>
              <a:rPr lang="ru-RU" sz="32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г. Калининграда</a:t>
            </a:r>
            <a:endParaRPr lang="ru-RU" sz="3200" b="0" strike="noStrike" spc="-1" dirty="0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272160" y="1844824"/>
            <a:ext cx="5751832" cy="4896544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333333"/>
                </a:solidFill>
                <a:latin typeface="Bierstadt"/>
                <a:ea typeface="Bierstadt"/>
              </a:rPr>
              <a:t>В сферу творческого внимания Владимира Михайловского вошли сюжеты из жизни морских портов, труда колхозных рыбаков, тема </a:t>
            </a:r>
            <a:r>
              <a:rPr lang="ru-RU" sz="1600" b="0" strike="noStrike" spc="-1" dirty="0" err="1">
                <a:solidFill>
                  <a:srgbClr val="333333"/>
                </a:solidFill>
                <a:latin typeface="Bierstadt"/>
                <a:ea typeface="Bierstadt"/>
              </a:rPr>
              <a:t>яхтинга</a:t>
            </a:r>
            <a:r>
              <a:rPr lang="ru-RU" sz="1600" b="0" strike="noStrike" spc="-1" dirty="0">
                <a:solidFill>
                  <a:srgbClr val="333333"/>
                </a:solidFill>
                <a:latin typeface="Bierstadt"/>
                <a:ea typeface="Bierstadt"/>
              </a:rPr>
              <a:t>, тема экзотики берегов морского побережья. </a:t>
            </a: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333333"/>
                </a:solidFill>
                <a:latin typeface="Bierstadt"/>
                <a:ea typeface="Bierstadt"/>
              </a:rPr>
              <a:t>Значительную роль в творчестве художника сыграла командировка в северную Атлантику в 1963 году на судах промыслового флота. Это событие вместе с обилием этюдных работ дало существенный импульс к плодотворной работе на все последующее время. Более 50 работ, созданных в 1960-х годах, автор передал в дар Музею Мирового океана.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333333"/>
                </a:solidFill>
                <a:latin typeface="Bierstadt"/>
                <a:ea typeface="Bierstadt"/>
              </a:rPr>
              <a:t>Произведения Владимира Михайловского находятся в собраниях Калининградского областного Музея изобразительных искусств, Калининградского областного Историко-художественного музея, Музея Мирового океана.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333333"/>
                </a:solidFill>
                <a:latin typeface="Bierstadt"/>
                <a:ea typeface="Bierstadt"/>
              </a:rPr>
              <a:t>                               (Картина: „</a:t>
            </a:r>
            <a:r>
              <a:rPr lang="ru-RU" sz="1600" spc="-1" dirty="0">
                <a:solidFill>
                  <a:srgbClr val="333333"/>
                </a:solidFill>
                <a:latin typeface="Bierstadt"/>
                <a:ea typeface="Bierstadt"/>
              </a:rPr>
              <a:t>СРТ у борта плавбазы</a:t>
            </a:r>
            <a:r>
              <a:rPr lang="ru-RU" sz="1600" b="0" strike="noStrike" spc="-1" dirty="0">
                <a:solidFill>
                  <a:srgbClr val="333333"/>
                </a:solidFill>
                <a:latin typeface="Bierstadt"/>
                <a:ea typeface="Bierstadt"/>
              </a:rPr>
              <a:t>“)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2" name="AutoShape 2" descr="Владимир Михайлович Михайловский. СРТ у борта плавбаз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096" y="137539"/>
            <a:ext cx="4424563" cy="651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88200" y="360000"/>
            <a:ext cx="5935792" cy="1556832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3200" b="0" strike="noStrike" spc="-1" dirty="0">
                <a:solidFill>
                  <a:srgbClr val="000000"/>
                </a:solidFill>
                <a:latin typeface="Bierstadt"/>
              </a:rPr>
              <a:t>Персональные выставки Владимира Михайловского</a:t>
            </a:r>
          </a:p>
        </p:txBody>
      </p:sp>
      <p:pic>
        <p:nvPicPr>
          <p:cNvPr id="125" name="Рисунок 5" descr="Изображение выглядит как на открытом воздухе, вода, транспорт, лодка&#10;&#10;Автоматически созданное описани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240960" y="1266120"/>
            <a:ext cx="5399656" cy="4179104"/>
          </a:xfrm>
          <a:prstGeom prst="rect">
            <a:avLst/>
          </a:prstGeom>
          <a:ln w="0">
            <a:noFill/>
          </a:ln>
        </p:spPr>
      </p:pic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184320" y="1916832"/>
            <a:ext cx="5767664" cy="4752528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1967—1988 — «Море и корабли», Музей Калининградского Высшего Военно-морского училища, Калининград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2002 — «Зов моря», Музей Калининградского Высшего Военно-морского училища, Калининград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2003 — «Моя стихия», </a:t>
            </a:r>
            <a:r>
              <a:rPr lang="ru-RU" sz="1600" b="0" u="sng" strike="noStrike" spc="-1" dirty="0">
                <a:solidFill>
                  <a:srgbClr val="000000"/>
                </a:solidFill>
                <a:uFillTx/>
                <a:latin typeface="Bierstadt"/>
                <a:ea typeface="Bierstadt"/>
                <a:hlinkClick r:id="rId3"/>
              </a:rPr>
              <a:t>Музей Мирового океана</a:t>
            </a: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, Калининград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2006 — «Наше море», </a:t>
            </a:r>
            <a:r>
              <a:rPr lang="ru-RU" sz="1600" b="0" u="sng" strike="noStrike" spc="-1" dirty="0">
                <a:solidFill>
                  <a:srgbClr val="000000"/>
                </a:solidFill>
                <a:uFillTx/>
                <a:latin typeface="Bierstadt"/>
                <a:ea typeface="Bierstadt"/>
                <a:hlinkClick r:id="rId3"/>
              </a:rPr>
              <a:t>Музей Мирового океана</a:t>
            </a: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, Калининград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2017 — «Пространство волнений», </a:t>
            </a:r>
            <a:r>
              <a:rPr lang="ru-RU" sz="1600" b="0" u="sng" strike="noStrike" spc="-1" dirty="0">
                <a:solidFill>
                  <a:srgbClr val="000000"/>
                </a:solidFill>
                <a:uFillTx/>
                <a:latin typeface="Bierstadt"/>
                <a:ea typeface="Bierstadt"/>
                <a:hlinkClick r:id="rId4"/>
              </a:rPr>
              <a:t>Калининградский областной Музей изобразительных искусств</a:t>
            </a: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, Калининград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2018 — «Море. </a:t>
            </a:r>
            <a:r>
              <a:rPr lang="ru-RU" sz="1600" b="0" strike="noStrike" spc="-1" dirty="0" err="1">
                <a:solidFill>
                  <a:srgbClr val="000000"/>
                </a:solidFill>
                <a:latin typeface="Bierstadt"/>
                <a:ea typeface="Bierstadt"/>
              </a:rPr>
              <a:t>Фареры</a:t>
            </a: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. Корабли», </a:t>
            </a:r>
            <a:r>
              <a:rPr lang="ru-RU" sz="1600" b="0" u="sng" strike="noStrike" spc="-1" dirty="0">
                <a:solidFill>
                  <a:srgbClr val="000000"/>
                </a:solidFill>
                <a:uFillTx/>
                <a:latin typeface="Bierstadt"/>
                <a:ea typeface="Bierstadt"/>
                <a:hlinkClick r:id="rId3"/>
              </a:rPr>
              <a:t>Музей Мирового океана</a:t>
            </a: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, Калининград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                                          (Картина: „Траулер в Атлантике“) 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400" b="0" strike="noStrike" spc="-1" dirty="0">
              <a:solidFill>
                <a:srgbClr val="000000"/>
              </a:solidFill>
              <a:latin typeface="Bierstad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25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25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25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25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" dur="125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" dur="125" fill="hold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25" fill="hold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25" fill="hold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25" fill="hold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125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125" fill="hold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125" fill="hold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125" fill="hold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125" fill="hold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9" dur="125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" dur="125" fill="hold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25" fill="hold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125" fill="hold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125" fill="hold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8" dur="125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125" fill="hold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125" fill="hold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" dur="125" fill="hold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125" fill="hold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7" dur="125"/>
                                        <p:tgtEl>
                                          <p:spTgt spid="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2" dur="125" fill="hold"/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125" fill="hold"/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125" fill="hold"/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5" dur="125" fill="hold"/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6" dur="125"/>
                                        <p:tgtEl>
                                          <p:spTgt spid="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1" dur="2000"/>
                                        <p:tgtEl>
                                          <p:spTgt spid="1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6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125640" y="189000"/>
            <a:ext cx="5537160" cy="8740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3200" b="0" strike="noStrike" spc="-1" dirty="0">
                <a:solidFill>
                  <a:srgbClr val="000000"/>
                </a:solidFill>
                <a:latin typeface="Bierstadt"/>
              </a:rPr>
              <a:t>Награды Владимира Михайловского</a:t>
            </a:r>
          </a:p>
        </p:txBody>
      </p:sp>
      <p:pic>
        <p:nvPicPr>
          <p:cNvPr id="128" name="Рисунок 5" descr="Изображение выглядит как человек, стена, в помещении&#10;&#10;Автоматически созданное описани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856560" y="836712"/>
            <a:ext cx="4392360" cy="5383800"/>
          </a:xfrm>
          <a:prstGeom prst="rect">
            <a:avLst/>
          </a:prstGeom>
          <a:ln w="0">
            <a:noFill/>
          </a:ln>
        </p:spPr>
      </p:pic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335360" y="1062000"/>
            <a:ext cx="5688632" cy="5607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</a:rPr>
              <a:t>Владимир Михайловский не только замечательный художник, но и ветеран Великой Отечественной Войны, за что и был награжден следующими наградами:</a:t>
            </a: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1984 — Медаль «Ветеран труда»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1989 — Знак «Житель блокадного Ленинграда»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2000 — Знак «За достижения в культуре»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2004 — Медаль «В честь 60-летия полного освобождения Ленинграда от фашистской блокады»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2004 — Медаль «В память 300-летия Санкт-Петербурга»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2005 — Памятный знак «Ветерану Великой Отечественной Войны» от губернатора Калининградской области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2010 — Медаль «65 лет Победы в Великой Отечественной Войне 1941—1945 годах»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2010 — Медаль «За заслуги перед Калининградской областью» от губернатора Калининградской области</a:t>
            </a: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2400" b="0" strike="noStrike" spc="-1" dirty="0">
              <a:solidFill>
                <a:srgbClr val="000000"/>
              </a:solidFill>
              <a:latin typeface="Bierstad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5" dur="500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5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4" dur="500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3" dur="500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2" dur="500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500" fill="hold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500" fill="hold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1" dur="500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" dur="500" fill="hold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500" fill="hold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500" fill="hold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9" dur="500" fill="hold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0" dur="500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5" dur="500" fill="hold"/>
                                        <p:tgtEl>
                                          <p:spTgt spid="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6" dur="500" fill="hold"/>
                                        <p:tgtEl>
                                          <p:spTgt spid="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7" dur="500" fill="hold"/>
                                        <p:tgtEl>
                                          <p:spTgt spid="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79" dur="500"/>
                                        <p:tgtEl>
                                          <p:spTgt spid="1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180000" y="360000"/>
            <a:ext cx="5580000" cy="1220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3200" b="0" strike="noStrike" spc="-1" dirty="0">
                <a:solidFill>
                  <a:srgbClr val="000000"/>
                </a:solidFill>
                <a:latin typeface="Bierstadt"/>
              </a:rPr>
              <a:t>Смерть выдающегося </a:t>
            </a:r>
            <a:r>
              <a:rPr lang="ru-RU" sz="3200" spc="-1" dirty="0">
                <a:solidFill>
                  <a:srgbClr val="000000"/>
                </a:solidFill>
                <a:latin typeface="Bierstadt"/>
              </a:rPr>
              <a:t>художника</a:t>
            </a:r>
            <a:endParaRPr lang="ru-RU" sz="3200" b="0" strike="noStrike" spc="-1" dirty="0">
              <a:solidFill>
                <a:srgbClr val="000000"/>
              </a:solidFill>
              <a:latin typeface="Bierstadt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180000" y="1800000"/>
            <a:ext cx="5843992" cy="4581328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2500" lnSpcReduction="10000"/>
          </a:bodyPr>
          <a:lstStyle/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900" b="0" strike="noStrike" spc="-1" dirty="0">
                <a:solidFill>
                  <a:srgbClr val="000000"/>
                </a:solidFill>
                <a:latin typeface="Bierstadt"/>
              </a:rPr>
              <a:t>15 апреля 2023 года ушел из жизни известный калининградский художник Владимир Михайловский. Печальную новость сообщили в Музее Мирового океана, с которым художник дружил много лет.</a:t>
            </a: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9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600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600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600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600" spc="-1" dirty="0">
                <a:solidFill>
                  <a:srgbClr val="000000"/>
                </a:solidFill>
                <a:latin typeface="Bierstadt"/>
              </a:rPr>
              <a:t>                                                   </a:t>
            </a:r>
            <a:r>
              <a:rPr lang="ru-RU" sz="1600" b="0" strike="noStrike" spc="-1" dirty="0">
                <a:solidFill>
                  <a:srgbClr val="000000"/>
                </a:solidFill>
                <a:latin typeface="Bierstadt"/>
              </a:rPr>
              <a:t>(Картина: „</a:t>
            </a:r>
            <a:r>
              <a:rPr lang="ru-RU" sz="1600" spc="-1" dirty="0">
                <a:solidFill>
                  <a:srgbClr val="000000"/>
                </a:solidFill>
                <a:latin typeface="Bierstadt"/>
              </a:rPr>
              <a:t>Берег моря</a:t>
            </a:r>
            <a:r>
              <a:rPr lang="ru-RU" sz="1600" b="0" strike="noStrike" spc="-1" dirty="0">
                <a:solidFill>
                  <a:srgbClr val="000000"/>
                </a:solidFill>
                <a:latin typeface="Bierstadt"/>
              </a:rPr>
              <a:t>. </a:t>
            </a:r>
            <a:r>
              <a:rPr lang="ru-RU" sz="1600" spc="-1" dirty="0">
                <a:solidFill>
                  <a:srgbClr val="000000"/>
                </a:solidFill>
                <a:latin typeface="Bierstadt"/>
              </a:rPr>
              <a:t>Прибой</a:t>
            </a:r>
            <a:r>
              <a:rPr lang="ru-RU" sz="1600" b="0" strike="noStrike" spc="-1" dirty="0">
                <a:solidFill>
                  <a:srgbClr val="000000"/>
                </a:solidFill>
                <a:latin typeface="Bierstadt"/>
              </a:rPr>
              <a:t>“)</a:t>
            </a:r>
          </a:p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600" b="0" strike="noStrike" spc="-1" dirty="0">
              <a:solidFill>
                <a:srgbClr val="000000"/>
              </a:solidFill>
              <a:latin typeface="Bierstadt"/>
            </a:endParaRPr>
          </a:p>
        </p:txBody>
      </p:sp>
      <p:pic>
        <p:nvPicPr>
          <p:cNvPr id="1026" name="Picture 2" descr="https://arthive.net/res/media/img/oy800/work/f1b/6209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2024" y="1484784"/>
            <a:ext cx="5616624" cy="352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299880" y="180000"/>
            <a:ext cx="5508088" cy="152080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ru-RU" sz="3200" b="0" strike="noStrike" spc="-1" dirty="0">
                <a:solidFill>
                  <a:srgbClr val="000000"/>
                </a:solidFill>
                <a:latin typeface="Bierstadt"/>
              </a:rPr>
              <a:t>В память о Владимире Михайловиче Михайловском</a:t>
            </a: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191344" y="2276872"/>
            <a:ext cx="5616624" cy="439248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</a:rPr>
              <a:t>Владимир Михайловский был одним из самых лучших писателей о море. Который любил</a:t>
            </a: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 море всем сердцем. В его картинах можно почувствовать всю мощь и красоту этой стихии. Море показало ему, что жизнь может быть как спокойной гладью, так и бурным штормом, но в любом случае нужно уметь справляться с трудностями и не опускать руки.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  <a:p>
            <a:pPr marL="432000" indent="0">
              <a:lnSpc>
                <a:spcPct val="11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b="0" strike="noStrike" spc="-1" dirty="0">
                <a:solidFill>
                  <a:srgbClr val="000000"/>
                </a:solidFill>
                <a:latin typeface="Bierstadt"/>
                <a:ea typeface="Bierstadt"/>
              </a:rPr>
              <a:t>Смерть великих людей не означает конца их наследия, а лишь начало новой эпохи, в которой их идеи и достижения продолжают жить и вдохновлять других.</a:t>
            </a:r>
            <a:endParaRPr lang="ru-RU" b="0" strike="noStrike" spc="-1" dirty="0">
              <a:solidFill>
                <a:srgbClr val="000000"/>
              </a:solidFill>
              <a:latin typeface="Bierstadt"/>
            </a:endParaRPr>
          </a:p>
        </p:txBody>
      </p:sp>
      <p:pic>
        <p:nvPicPr>
          <p:cNvPr id="135" name="Рисунок 13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020000" y="1080000"/>
            <a:ext cx="3960000" cy="4932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velVTI">
  <a:themeElements>
    <a:clrScheme name="AnalogousFromLightSeedLeftStep">
      <a:dk1>
        <a:srgbClr val="000000"/>
      </a:dk1>
      <a:lt1>
        <a:srgbClr val="FFFFFF"/>
      </a:lt1>
      <a:dk2>
        <a:srgbClr val="222F3C"/>
      </a:dk2>
      <a:lt2>
        <a:srgbClr val="E2E3E8"/>
      </a:lt2>
      <a:accent1>
        <a:srgbClr val="A8A17F"/>
      </a:accent1>
      <a:accent2>
        <a:srgbClr val="BA987F"/>
      </a:accent2>
      <a:accent3>
        <a:srgbClr val="C49392"/>
      </a:accent3>
      <a:accent4>
        <a:srgbClr val="BA7F97"/>
      </a:accent4>
      <a:accent5>
        <a:srgbClr val="C390BA"/>
      </a:accent5>
      <a:accent6>
        <a:srgbClr val="AC7FBA"/>
      </a:accent6>
      <a:hlink>
        <a:srgbClr val="6974AE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velVTI">
  <a:themeElements>
    <a:clrScheme name="AnalogousFromLightSeedLeftStep">
      <a:dk1>
        <a:srgbClr val="000000"/>
      </a:dk1>
      <a:lt1>
        <a:srgbClr val="FFFFFF"/>
      </a:lt1>
      <a:dk2>
        <a:srgbClr val="222F3C"/>
      </a:dk2>
      <a:lt2>
        <a:srgbClr val="E2E3E8"/>
      </a:lt2>
      <a:accent1>
        <a:srgbClr val="A8A17F"/>
      </a:accent1>
      <a:accent2>
        <a:srgbClr val="BA987F"/>
      </a:accent2>
      <a:accent3>
        <a:srgbClr val="C49392"/>
      </a:accent3>
      <a:accent4>
        <a:srgbClr val="BA7F97"/>
      </a:accent4>
      <a:accent5>
        <a:srgbClr val="C390BA"/>
      </a:accent5>
      <a:accent6>
        <a:srgbClr val="AC7FBA"/>
      </a:accent6>
      <a:hlink>
        <a:srgbClr val="6974AE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</TotalTime>
  <Words>748</Words>
  <Application>Microsoft Office PowerPoint</Application>
  <PresentationFormat>Широкоэкранный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Bierstadt</vt:lpstr>
      <vt:lpstr>Symbol</vt:lpstr>
      <vt:lpstr>Times New Roman</vt:lpstr>
      <vt:lpstr>Wingdings</vt:lpstr>
      <vt:lpstr>BevelVTI</vt:lpstr>
      <vt:lpstr>BevelVTI</vt:lpstr>
      <vt:lpstr>Художник  Владимир Михайлович Михайловский  </vt:lpstr>
      <vt:lpstr>    Владимир Михайлович Михайловский (1932-2023)</vt:lpstr>
      <vt:lpstr>    Творческая жизнь Владимира Михайловича </vt:lpstr>
      <vt:lpstr>    Зов моря  </vt:lpstr>
      <vt:lpstr>Вклад В.М. Михайловского  в изобразительное искусство  г. Калининграда</vt:lpstr>
      <vt:lpstr>Персональные выставки Владимира Михайловского</vt:lpstr>
      <vt:lpstr>Награды Владимира Михайловского</vt:lpstr>
      <vt:lpstr>Смерть выдающегося художника</vt:lpstr>
      <vt:lpstr>В память о Владимире Михайловиче Михайловском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User</dc:creator>
  <dc:description/>
  <cp:lastModifiedBy>User</cp:lastModifiedBy>
  <cp:revision>303</cp:revision>
  <dcterms:created xsi:type="dcterms:W3CDTF">2023-05-30T16:44:06Z</dcterms:created>
  <dcterms:modified xsi:type="dcterms:W3CDTF">2023-10-31T18:09:08Z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Произвольный</vt:lpwstr>
  </property>
  <property fmtid="{D5CDD505-2E9C-101B-9397-08002B2CF9AE}" pid="3" name="Slides">
    <vt:i4>8</vt:i4>
  </property>
</Properties>
</file>