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61" r:id="rId9"/>
    <p:sldId id="265" r:id="rId10"/>
    <p:sldId id="266" r:id="rId11"/>
    <p:sldId id="267" r:id="rId12"/>
    <p:sldId id="268" r:id="rId13"/>
    <p:sldId id="269" r:id="rId14"/>
    <p:sldId id="270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1267" y="-6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4F7E7D-7B20-457B-B23A-2E9183146150}" type="datetimeFigureOut">
              <a:rPr lang="ru-RU" smtClean="0"/>
              <a:pPr/>
              <a:t>27.11.2018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4CD8DA-62A1-4426-9F0B-B0D77B2A3A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4F7E7D-7B20-457B-B23A-2E9183146150}" type="datetimeFigureOut">
              <a:rPr lang="ru-RU" smtClean="0"/>
              <a:pPr/>
              <a:t>27.11.2018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4CD8DA-62A1-4426-9F0B-B0D77B2A3A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4F7E7D-7B20-457B-B23A-2E9183146150}" type="datetimeFigureOut">
              <a:rPr lang="ru-RU" smtClean="0"/>
              <a:pPr/>
              <a:t>27.11.2018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4CD8DA-62A1-4426-9F0B-B0D77B2A3A4A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4F7E7D-7B20-457B-B23A-2E9183146150}" type="datetimeFigureOut">
              <a:rPr lang="ru-RU" smtClean="0"/>
              <a:pPr/>
              <a:t>27.11.2018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4CD8DA-62A1-4426-9F0B-B0D77B2A3A4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4F7E7D-7B20-457B-B23A-2E9183146150}" type="datetimeFigureOut">
              <a:rPr lang="ru-RU" smtClean="0"/>
              <a:pPr/>
              <a:t>27.11.2018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4CD8DA-62A1-4426-9F0B-B0D77B2A3A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4F7E7D-7B20-457B-B23A-2E9183146150}" type="datetimeFigureOut">
              <a:rPr lang="ru-RU" smtClean="0"/>
              <a:pPr/>
              <a:t>27.11.2018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4CD8DA-62A1-4426-9F0B-B0D77B2A3A4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4F7E7D-7B20-457B-B23A-2E9183146150}" type="datetimeFigureOut">
              <a:rPr lang="ru-RU" smtClean="0"/>
              <a:pPr/>
              <a:t>27.11.2018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4CD8DA-62A1-4426-9F0B-B0D77B2A3A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4F7E7D-7B20-457B-B23A-2E9183146150}" type="datetimeFigureOut">
              <a:rPr lang="ru-RU" smtClean="0"/>
              <a:pPr/>
              <a:t>27.11.2018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4CD8DA-62A1-4426-9F0B-B0D77B2A3A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4F7E7D-7B20-457B-B23A-2E9183146150}" type="datetimeFigureOut">
              <a:rPr lang="ru-RU" smtClean="0"/>
              <a:pPr/>
              <a:t>27.11.2018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4CD8DA-62A1-4426-9F0B-B0D77B2A3A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4F7E7D-7B20-457B-B23A-2E9183146150}" type="datetimeFigureOut">
              <a:rPr lang="ru-RU" smtClean="0"/>
              <a:pPr/>
              <a:t>27.11.2018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4CD8DA-62A1-4426-9F0B-B0D77B2A3A4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4F7E7D-7B20-457B-B23A-2E9183146150}" type="datetimeFigureOut">
              <a:rPr lang="ru-RU" smtClean="0"/>
              <a:pPr/>
              <a:t>27.11.2018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4CD8DA-62A1-4426-9F0B-B0D77B2A3A4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554F7E7D-7B20-457B-B23A-2E9183146150}" type="datetimeFigureOut">
              <a:rPr lang="ru-RU" smtClean="0"/>
              <a:pPr/>
              <a:t>27.11.2018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E84CD8DA-62A1-4426-9F0B-B0D77B2A3A4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714744" y="4929198"/>
            <a:ext cx="4057656" cy="857256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>
                <a:solidFill>
                  <a:srgbClr val="FFFF00"/>
                </a:solidFill>
              </a:rPr>
              <a:t>Калинкина Е.Н.</a:t>
            </a:r>
            <a:endParaRPr lang="ru-RU" dirty="0" smtClean="0">
              <a:solidFill>
                <a:srgbClr val="FFFF00"/>
              </a:solidFill>
            </a:endParaRPr>
          </a:p>
          <a:p>
            <a:r>
              <a:rPr lang="ru-RU" dirty="0" smtClean="0">
                <a:solidFill>
                  <a:srgbClr val="FFFF00"/>
                </a:solidFill>
              </a:rPr>
              <a:t>учитель начальных классов</a:t>
            </a:r>
          </a:p>
          <a:p>
            <a:r>
              <a:rPr lang="ru-RU" dirty="0" smtClean="0">
                <a:solidFill>
                  <a:srgbClr val="FFFF00"/>
                </a:solidFill>
              </a:rPr>
              <a:t>МБОУ «СШ №14» г.Иваново</a:t>
            </a:r>
            <a:endParaRPr lang="en-US" dirty="0" smtClean="0">
              <a:solidFill>
                <a:srgbClr val="FFFF00"/>
              </a:solidFill>
            </a:endParaRPr>
          </a:p>
          <a:p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714348" y="1000108"/>
            <a:ext cx="7858180" cy="4000528"/>
          </a:xfrm>
        </p:spPr>
        <p:txBody>
          <a:bodyPr>
            <a:normAutofit fontScale="90000"/>
          </a:bodyPr>
          <a:lstStyle/>
          <a:p>
            <a:r>
              <a:rPr lang="ru-RU" sz="9600" b="1" dirty="0" smtClean="0">
                <a:solidFill>
                  <a:schemeClr val="bg2">
                    <a:lumMod val="10000"/>
                  </a:schemeClr>
                </a:solidFill>
              </a:rPr>
              <a:t>Виды внеурочной деятельности</a:t>
            </a:r>
            <a:endParaRPr lang="ru-RU" sz="9600" b="1" dirty="0">
              <a:solidFill>
                <a:schemeClr val="bg2">
                  <a:lumMod val="10000"/>
                </a:scheme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801463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b="1" u="sng" dirty="0"/>
              <a:t>Цели:</a:t>
            </a:r>
            <a:r>
              <a:rPr lang="ru-RU" dirty="0"/>
              <a:t> </a:t>
            </a:r>
            <a:endParaRPr lang="ru-RU" dirty="0" smtClean="0"/>
          </a:p>
          <a:p>
            <a:pPr marL="0" indent="0">
              <a:buNone/>
            </a:pPr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развивать </a:t>
            </a:r>
            <a:r>
              <a:rPr lang="ru-RU" b="1" dirty="0">
                <a:solidFill>
                  <a:schemeClr val="tx2">
                    <a:lumMod val="75000"/>
                  </a:schemeClr>
                </a:solidFill>
              </a:rPr>
              <a:t>творческие и коммуникативные способности ребенка. Развивать навыки взаимодействия и взаимопомощи в группе при решении общих задач. Привить первоначальное умение собирать информацию из различных источников, осмыслить ее и использовать для выполнения проекта. 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chemeClr val="bg2">
                    <a:lumMod val="25000"/>
                  </a:schemeClr>
                </a:solidFill>
              </a:rPr>
              <a:t>5. Проектная </a:t>
            </a:r>
            <a:r>
              <a:rPr lang="ru-RU" b="1" dirty="0" smtClean="0">
                <a:solidFill>
                  <a:schemeClr val="bg2">
                    <a:lumMod val="25000"/>
                  </a:schemeClr>
                </a:solidFill>
              </a:rPr>
              <a:t>деятельность</a:t>
            </a:r>
            <a:endParaRPr lang="ru-RU" b="1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397525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980728"/>
            <a:ext cx="8229600" cy="1152128"/>
          </a:xfrm>
        </p:spPr>
        <p:txBody>
          <a:bodyPr>
            <a:noAutofit/>
          </a:bodyPr>
          <a:lstStyle/>
          <a:p>
            <a:r>
              <a:rPr lang="ru-RU" sz="2000" b="1" dirty="0">
                <a:solidFill>
                  <a:schemeClr val="tx2">
                    <a:lumMod val="75000"/>
                  </a:schemeClr>
                </a:solidFill>
              </a:rPr>
              <a:t>Проектной деятельностью мы занимаемся с 1 класса. В настоящее время обучающиеся 3-х классов выходят на 3-й уровень, когда они самостоятельно организовываются в группы для создания проектов по различным предметам.</a:t>
            </a:r>
            <a:br>
              <a:rPr lang="ru-RU" sz="2000" b="1" dirty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2000" b="1" dirty="0">
                <a:solidFill>
                  <a:schemeClr val="tx2">
                    <a:lumMod val="75000"/>
                  </a:schemeClr>
                </a:solidFill>
              </a:rPr>
              <a:t>Программа предусматривает проведение экскурсий, конкурсов, бесед, диспутов и т.п., работы детей в группах, парах, индивидуальная работа, работа с привлечением родителей.</a:t>
            </a:r>
            <a:br>
              <a:rPr lang="ru-RU" sz="2000" b="1" dirty="0">
                <a:solidFill>
                  <a:schemeClr val="tx2">
                    <a:lumMod val="75000"/>
                  </a:schemeClr>
                </a:solidFill>
              </a:rPr>
            </a:br>
            <a:endParaRPr lang="ru-RU" sz="2000" b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3074" name="Picture 2" descr="C:\Users\school\Documents\Фотоистория нашего класса\День открытых дверей 3 класс\IMG_215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9702" y="2852936"/>
            <a:ext cx="4968552" cy="345638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964392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27584" y="1556792"/>
            <a:ext cx="7768373" cy="464137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	</a:t>
            </a:r>
            <a:endParaRPr lang="ru-RU" sz="14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        развитие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индивидуальности каждого ребёнка в процессе самоопределения в системе внеурочной деятельности;</a:t>
            </a:r>
          </a:p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	приобретение школьником социальных знаний (об общественных нормах, об устройстве общества, о социально одобряемых и неодобряемых формах поведения в обществе и т.п.), понимания социальной реальности и повседневной жизни;</a:t>
            </a:r>
          </a:p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	формирование позитивных отношений школьника к базовым ценностям общества (человек, семья, Отечество), ценностного отношения к социальной реальности в целом;</a:t>
            </a:r>
          </a:p>
          <a:p>
            <a:pPr marL="0" indent="0">
              <a:buNone/>
            </a:pP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  <a:p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chemeClr val="tx2">
                    <a:lumMod val="75000"/>
                  </a:schemeClr>
                </a:solidFill>
              </a:rPr>
              <a:t>Ожидаемые результаты:</a:t>
            </a:r>
          </a:p>
        </p:txBody>
      </p:sp>
    </p:spTree>
    <p:extLst>
      <p:ext uri="{BB962C8B-B14F-4D97-AF65-F5344CB8AC3E}">
        <p14:creationId xmlns="" xmlns:p14="http://schemas.microsoft.com/office/powerpoint/2010/main" val="1934800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99592" y="1988840"/>
            <a:ext cx="7408333" cy="4320479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r>
              <a:rPr lang="ru-RU" dirty="0" smtClean="0"/>
              <a:t>                                                          </a:t>
            </a:r>
          </a:p>
          <a:p>
            <a:r>
              <a:rPr lang="ru-RU" sz="80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воспитание </a:t>
            </a:r>
            <a:r>
              <a:rPr lang="ru-RU" sz="80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уважительного отношения к своему городу, школе;</a:t>
            </a:r>
          </a:p>
          <a:p>
            <a:r>
              <a:rPr lang="ru-RU" sz="80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	получение школьником опыта самостоятельного социального действия;</a:t>
            </a:r>
          </a:p>
          <a:p>
            <a:r>
              <a:rPr lang="ru-RU" sz="80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	формирования коммуникативной, этической, социальной, гражданской компетентности школьников;</a:t>
            </a:r>
          </a:p>
          <a:p>
            <a:r>
              <a:rPr lang="ru-RU" sz="80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формирования у детей социокультурной идентичности: </a:t>
            </a:r>
            <a:r>
              <a:rPr lang="ru-RU" sz="8000" b="1" dirty="0" err="1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страновой</a:t>
            </a:r>
            <a:r>
              <a:rPr lang="ru-RU" sz="80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(российской), этнической, культурной и др.</a:t>
            </a:r>
          </a:p>
          <a:p>
            <a:r>
              <a:rPr lang="ru-RU" sz="80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	увеличение числа детей, охваченных организованным досугом;</a:t>
            </a:r>
          </a:p>
          <a:p>
            <a:r>
              <a:rPr lang="ru-RU" sz="80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	воспитание у детей толерантности, навыков здорового образа жизни;</a:t>
            </a:r>
          </a:p>
          <a:p>
            <a:r>
              <a:rPr lang="ru-RU" sz="80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	формирование чувства гражданственности и патриотизма, правовой культуры, осознанного отношения к профессиональному самоопределению;</a:t>
            </a:r>
          </a:p>
          <a:p>
            <a:endParaRPr lang="ru-RU" sz="70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884705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72067" y="2132856"/>
            <a:ext cx="7408333" cy="399330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200" b="1" dirty="0">
                <a:solidFill>
                  <a:schemeClr val="tx2">
                    <a:lumMod val="75000"/>
                  </a:schemeClr>
                </a:solidFill>
              </a:rPr>
              <a:t>Реализация, в конечном счете, основной цели программы – достижение учащимися необходимого для жизни в обществе социального опыта и формирование в них принимаемой обществом системы ценностей.</a:t>
            </a:r>
          </a:p>
          <a:p>
            <a:endParaRPr lang="ru-RU" dirty="0"/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813071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b="1" u="sng" dirty="0">
                <a:solidFill>
                  <a:schemeClr val="tx2">
                    <a:lumMod val="75000"/>
                  </a:schemeClr>
                </a:solidFill>
              </a:rPr>
              <a:t>Цель: </a:t>
            </a:r>
            <a:endParaRPr lang="ru-RU" b="1" u="sng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0" indent="0">
              <a:buNone/>
            </a:pPr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формирование </a:t>
            </a:r>
            <a:r>
              <a:rPr lang="ru-RU" b="1" dirty="0">
                <a:solidFill>
                  <a:schemeClr val="tx2">
                    <a:lumMod val="75000"/>
                  </a:schemeClr>
                </a:solidFill>
              </a:rPr>
              <a:t>у учащихся основ здорового 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     образа </a:t>
            </a:r>
            <a:r>
              <a:rPr lang="ru-RU" b="1" dirty="0">
                <a:solidFill>
                  <a:schemeClr val="tx2">
                    <a:lumMod val="75000"/>
                  </a:schemeClr>
                </a:solidFill>
              </a:rPr>
              <a:t>жизни, развитие творческой самостоятельности посредством освоения 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двигательной </a:t>
            </a:r>
            <a:r>
              <a:rPr lang="ru-RU" b="1" dirty="0">
                <a:solidFill>
                  <a:schemeClr val="tx2">
                    <a:lumMod val="75000"/>
                  </a:schemeClr>
                </a:solidFill>
              </a:rPr>
              <a:t>деятельности.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tx2"/>
                </a:solidFill>
              </a:rPr>
              <a:t>1. </a:t>
            </a:r>
            <a:r>
              <a:rPr lang="ru-RU" b="1" dirty="0">
                <a:solidFill>
                  <a:schemeClr val="tx2"/>
                </a:solidFill>
              </a:rPr>
              <a:t>Спортивно-оздоровительное </a:t>
            </a:r>
            <a:r>
              <a:rPr lang="ru-RU" b="1" dirty="0" smtClean="0">
                <a:solidFill>
                  <a:schemeClr val="tx2"/>
                </a:solidFill>
              </a:rPr>
              <a:t>направление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97048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800" b="1" dirty="0">
                <a:solidFill>
                  <a:schemeClr val="tx2">
                    <a:lumMod val="75000"/>
                  </a:schemeClr>
                </a:solidFill>
              </a:rPr>
              <a:t>В нашей школе это направление представлено курсом «Спортивные игры» и  курсом «Игра – дело серьёзное», в котором есть подвижные игры, игры – эстафеты.</a:t>
            </a:r>
            <a:br>
              <a:rPr lang="ru-RU" sz="2800" b="1" dirty="0">
                <a:solidFill>
                  <a:schemeClr val="tx2">
                    <a:lumMod val="75000"/>
                  </a:schemeClr>
                </a:solidFill>
              </a:rPr>
            </a:br>
            <a:endParaRPr lang="ru-RU" sz="2800" b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3068960"/>
            <a:ext cx="3672408" cy="2520280"/>
          </a:xfrm>
        </p:spPr>
      </p:pic>
      <p:pic>
        <p:nvPicPr>
          <p:cNvPr id="1026" name="Picture 2" descr="C:\Users\school\Documents\Фотографии класса 2013-2017\Экскурсия в Палехский район Пестово 1 класс октябрь 2013\DCIM\190CANON\IMG_4339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2924944"/>
            <a:ext cx="3456384" cy="300633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639196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b="1" u="sng" dirty="0">
                <a:solidFill>
                  <a:schemeClr val="tx2">
                    <a:lumMod val="75000"/>
                  </a:schemeClr>
                </a:solidFill>
              </a:rPr>
              <a:t>Цель</a:t>
            </a:r>
            <a:r>
              <a:rPr lang="ru-RU" b="1" u="sng" dirty="0" smtClean="0">
                <a:solidFill>
                  <a:schemeClr val="tx2">
                    <a:lumMod val="75000"/>
                  </a:schemeClr>
                </a:solidFill>
              </a:rPr>
              <a:t>:</a:t>
            </a:r>
          </a:p>
          <a:p>
            <a:pPr marL="0" indent="0">
              <a:buNone/>
            </a:pPr>
            <a:r>
              <a:rPr lang="ru-RU" dirty="0" smtClean="0"/>
              <a:t> 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раскрытие новых способностей обучающихся в области творчества, эстетического воспитания участников, создание атмосферы радости и детского творчества. </a:t>
            </a:r>
            <a:endParaRPr lang="ru-RU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solidFill>
                  <a:schemeClr val="tx2">
                    <a:lumMod val="75000"/>
                  </a:schemeClr>
                </a:solidFill>
              </a:rPr>
              <a:t>2. Художественно-эстетическое 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направление</a:t>
            </a:r>
            <a:endParaRPr lang="ru-RU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963589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1440160"/>
          </a:xfrm>
        </p:spPr>
        <p:txBody>
          <a:bodyPr>
            <a:noAutofit/>
          </a:bodyPr>
          <a:lstStyle/>
          <a:p>
            <a:r>
              <a:rPr lang="ru-RU" sz="2000" b="1" dirty="0">
                <a:solidFill>
                  <a:schemeClr val="tx2">
                    <a:lumMod val="75000"/>
                  </a:schemeClr>
                </a:solidFill>
              </a:rPr>
              <a:t>В нашей школе это направление представлено на занятиях по изобразительному искусству «Фантазия и реальность», на занятиях по </a:t>
            </a:r>
            <a:r>
              <a:rPr lang="ru-RU" sz="2000" b="1" dirty="0" err="1">
                <a:solidFill>
                  <a:schemeClr val="tx2">
                    <a:lumMod val="75000"/>
                  </a:schemeClr>
                </a:solidFill>
              </a:rPr>
              <a:t>квиллингу</a:t>
            </a:r>
            <a:r>
              <a:rPr lang="ru-RU" sz="2000" b="1" dirty="0">
                <a:solidFill>
                  <a:schemeClr val="tx2">
                    <a:lumMod val="75000"/>
                  </a:schemeClr>
                </a:solidFill>
              </a:rPr>
              <a:t>, на хоре «Весёлые ребята». Педагоги  осуществляют свою работу в форме групповых, игровых занятий, бесед, экскурсий, конкурсов, выставок.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988840"/>
            <a:ext cx="3591818" cy="23945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6" y="4126309"/>
            <a:ext cx="2840987" cy="21602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8962" y="3717032"/>
            <a:ext cx="2136623" cy="29787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6" y="2186583"/>
            <a:ext cx="2392360" cy="16565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0420" y="4581648"/>
            <a:ext cx="2198033" cy="2127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3628348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b="1" u="sng" dirty="0" smtClean="0">
                <a:solidFill>
                  <a:schemeClr val="bg2">
                    <a:lumMod val="25000"/>
                  </a:schemeClr>
                </a:solidFill>
              </a:rPr>
              <a:t>Цель:</a:t>
            </a:r>
            <a:r>
              <a:rPr lang="ru-RU" dirty="0" smtClean="0"/>
              <a:t> </a:t>
            </a:r>
          </a:p>
          <a:p>
            <a:pPr marL="0" indent="0">
              <a:buNone/>
            </a:pPr>
            <a:r>
              <a:rPr lang="ru-RU" dirty="0" smtClean="0"/>
              <a:t> </a:t>
            </a:r>
            <a:r>
              <a:rPr lang="ru-RU" b="1" dirty="0"/>
              <a:t>создать условия для развития у детей познавательных интересов, формировать стремление ребёнка к размышлению и поиску, вызвать у него чувство уверенности в своих силах, в возможностях своего интеллекта, усилить развитие логического мышления, сформировать начальные элементы конструкторского мышления обучающихся.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solidFill>
                  <a:schemeClr val="tx2">
                    <a:lumMod val="75000"/>
                  </a:schemeClr>
                </a:solidFill>
              </a:rPr>
              <a:t>3. Научно-познавательное направление </a:t>
            </a:r>
          </a:p>
        </p:txBody>
      </p:sp>
    </p:spTree>
    <p:extLst>
      <p:ext uri="{BB962C8B-B14F-4D97-AF65-F5344CB8AC3E}">
        <p14:creationId xmlns="" xmlns:p14="http://schemas.microsoft.com/office/powerpoint/2010/main" val="4249643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Содержимое 6" descr="=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275152" y="2674938"/>
            <a:ext cx="4601633" cy="3451225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95536" y="548680"/>
            <a:ext cx="8229600" cy="1728192"/>
          </a:xfrm>
        </p:spPr>
        <p:txBody>
          <a:bodyPr>
            <a:noAutofit/>
          </a:bodyPr>
          <a:lstStyle/>
          <a:p>
            <a:r>
              <a:rPr lang="ru-RU" sz="2000" b="1" dirty="0">
                <a:solidFill>
                  <a:schemeClr val="tx2">
                    <a:lumMod val="75000"/>
                  </a:schemeClr>
                </a:solidFill>
              </a:rPr>
              <a:t>Это направление реализуется на занятиях «Развития познавательных способностей (РПС). Информатика, логика, математика» и интегрированном курсе «Игра – дело серьёзное». Используются разнообразные формы занятий: беседа, практическая работа с постоянным индивидуальным консультированием обучающихся, групповые и парные занятия, </a:t>
            </a: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</a:rPr>
              <a:t>игры, </a:t>
            </a:r>
            <a:r>
              <a:rPr lang="ru-RU" sz="2000" b="1" dirty="0">
                <a:solidFill>
                  <a:schemeClr val="tx2">
                    <a:lumMod val="75000"/>
                  </a:schemeClr>
                </a:solidFill>
              </a:rPr>
              <a:t>конкурсы, викторины, выставки и др.</a:t>
            </a:r>
          </a:p>
        </p:txBody>
      </p:sp>
    </p:spTree>
    <p:extLst>
      <p:ext uri="{BB962C8B-B14F-4D97-AF65-F5344CB8AC3E}">
        <p14:creationId xmlns="" xmlns:p14="http://schemas.microsoft.com/office/powerpoint/2010/main" val="2128005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b="1" u="sng" dirty="0">
                <a:solidFill>
                  <a:schemeClr val="tx2">
                    <a:lumMod val="75000"/>
                  </a:schemeClr>
                </a:solidFill>
              </a:rPr>
              <a:t>Цель</a:t>
            </a:r>
            <a:r>
              <a:rPr lang="ru-RU" b="1" u="sng" dirty="0" smtClean="0">
                <a:solidFill>
                  <a:schemeClr val="tx2">
                    <a:lumMod val="75000"/>
                  </a:schemeClr>
                </a:solidFill>
              </a:rPr>
              <a:t>:</a:t>
            </a:r>
          </a:p>
          <a:p>
            <a:pPr marL="0" indent="0">
              <a:buNone/>
            </a:pPr>
            <a:r>
              <a:rPr lang="ru-RU" dirty="0" smtClean="0"/>
              <a:t> </a:t>
            </a:r>
            <a:r>
              <a:rPr lang="ru-RU" b="1" dirty="0"/>
              <a:t>формирование ценностных ориентиров, развитие традиций русского народа и других народов, носящий воспитательный и развивающий характер.</a:t>
            </a:r>
          </a:p>
          <a:p>
            <a:endParaRPr lang="ru-RU" b="1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>
                <a:solidFill>
                  <a:schemeClr val="tx2">
                    <a:lumMod val="75000"/>
                  </a:schemeClr>
                </a:solidFill>
              </a:rPr>
              <a:t>4. Духовно-нравственное направление</a:t>
            </a:r>
          </a:p>
        </p:txBody>
      </p:sp>
    </p:spTree>
    <p:extLst>
      <p:ext uri="{BB962C8B-B14F-4D97-AF65-F5344CB8AC3E}">
        <p14:creationId xmlns="" xmlns:p14="http://schemas.microsoft.com/office/powerpoint/2010/main" val="1148905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980728"/>
            <a:ext cx="8229600" cy="1152128"/>
          </a:xfrm>
        </p:spPr>
        <p:txBody>
          <a:bodyPr>
            <a:normAutofit fontScale="90000"/>
          </a:bodyPr>
          <a:lstStyle/>
          <a:p>
            <a:r>
              <a:rPr lang="ru-RU" sz="2700" b="1" dirty="0" smtClean="0">
                <a:solidFill>
                  <a:schemeClr val="bg2">
                    <a:lumMod val="25000"/>
                  </a:schemeClr>
                </a:solidFill>
              </a:rPr>
              <a:t/>
            </a:r>
            <a:br>
              <a:rPr lang="ru-RU" sz="2700" b="1" dirty="0" smtClean="0">
                <a:solidFill>
                  <a:schemeClr val="bg2">
                    <a:lumMod val="25000"/>
                  </a:schemeClr>
                </a:solidFill>
              </a:rPr>
            </a:br>
            <a:r>
              <a:rPr lang="ru-RU" sz="2700" b="1" dirty="0">
                <a:solidFill>
                  <a:schemeClr val="bg2">
                    <a:lumMod val="25000"/>
                  </a:schemeClr>
                </a:solidFill>
              </a:rPr>
              <a:t/>
            </a:r>
            <a:br>
              <a:rPr lang="ru-RU" sz="2700" b="1" dirty="0">
                <a:solidFill>
                  <a:schemeClr val="bg2">
                    <a:lumMod val="25000"/>
                  </a:schemeClr>
                </a:solidFill>
              </a:rPr>
            </a:br>
            <a:r>
              <a:rPr lang="ru-RU" sz="2700" b="1" dirty="0" smtClean="0">
                <a:solidFill>
                  <a:schemeClr val="bg2">
                    <a:lumMod val="25000"/>
                  </a:schemeClr>
                </a:solidFill>
              </a:rPr>
              <a:t>В </a:t>
            </a:r>
            <a:r>
              <a:rPr lang="ru-RU" sz="2700" b="1" dirty="0">
                <a:solidFill>
                  <a:schemeClr val="bg2">
                    <a:lumMod val="25000"/>
                  </a:schemeClr>
                </a:solidFill>
              </a:rPr>
              <a:t>нашей школе это направление представлено в виде тематических классных часов. Программа предусматривает проведение внеклассных занятий, работы детей в группах, парах, индивидуальная работа, работа с привлечением родителей.</a:t>
            </a:r>
            <a:br>
              <a:rPr lang="ru-RU" sz="2700" b="1" dirty="0">
                <a:solidFill>
                  <a:schemeClr val="bg2">
                    <a:lumMod val="25000"/>
                  </a:schemeClr>
                </a:solidFill>
              </a:rPr>
            </a:br>
            <a:r>
              <a:rPr lang="ru-RU" sz="2700" b="1" dirty="0">
                <a:solidFill>
                  <a:schemeClr val="bg2">
                    <a:lumMod val="25000"/>
                  </a:schemeClr>
                </a:solidFill>
              </a:rPr>
              <a:t/>
            </a:r>
            <a:br>
              <a:rPr lang="ru-RU" sz="2700" b="1" dirty="0">
                <a:solidFill>
                  <a:schemeClr val="bg2">
                    <a:lumMod val="25000"/>
                  </a:schemeClr>
                </a:solidFill>
              </a:rPr>
            </a:br>
            <a:r>
              <a:rPr lang="ru-RU" sz="2000" dirty="0"/>
              <a:t/>
            </a:r>
            <a:br>
              <a:rPr lang="ru-RU" sz="2000" dirty="0"/>
            </a:br>
            <a:endParaRPr lang="ru-RU" sz="2000" dirty="0"/>
          </a:p>
        </p:txBody>
      </p:sp>
      <p:pic>
        <p:nvPicPr>
          <p:cNvPr id="2050" name="Picture 2" descr="C:\Users\school\Documents\Фотоистория нашего класса\День открытых дверей 3 класс\IMG_215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4728" y="2564904"/>
            <a:ext cx="2479080" cy="194421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2530041"/>
            <a:ext cx="2827486" cy="19442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 descr="G:\мышкин\Camera\2013-10-20 12.44.24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4077072"/>
            <a:ext cx="3240360" cy="244827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205830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158</TotalTime>
  <Words>387</Words>
  <Application>Microsoft Office PowerPoint</Application>
  <PresentationFormat>Экран (4:3)</PresentationFormat>
  <Paragraphs>38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Волна</vt:lpstr>
      <vt:lpstr>Виды внеурочной деятельности</vt:lpstr>
      <vt:lpstr>1. Спортивно-оздоровительное направление</vt:lpstr>
      <vt:lpstr>В нашей школе это направление представлено курсом «Спортивные игры» и  курсом «Игра – дело серьёзное», в котором есть подвижные игры, игры – эстафеты. </vt:lpstr>
      <vt:lpstr>2. Художественно-эстетическое направление</vt:lpstr>
      <vt:lpstr>В нашей школе это направление представлено на занятиях по изобразительному искусству «Фантазия и реальность», на занятиях по квиллингу, на хоре «Весёлые ребята». Педагоги  осуществляют свою работу в форме групповых, игровых занятий, бесед, экскурсий, конкурсов, выставок.</vt:lpstr>
      <vt:lpstr>3. Научно-познавательное направление </vt:lpstr>
      <vt:lpstr>Это направление реализуется на занятиях «Развития познавательных способностей (РПС). Информатика, логика, математика» и интегрированном курсе «Игра – дело серьёзное». Используются разнообразные формы занятий: беседа, практическая работа с постоянным индивидуальным консультированием обучающихся, групповые и парные занятия, игры, конкурсы, викторины, выставки и др.</vt:lpstr>
      <vt:lpstr>4. Духовно-нравственное направление</vt:lpstr>
      <vt:lpstr>  В нашей школе это направление представлено в виде тематических классных часов. Программа предусматривает проведение внеклассных занятий, работы детей в группах, парах, индивидуальная работа, работа с привлечением родителей.   </vt:lpstr>
      <vt:lpstr>5. Проектная деятельность</vt:lpstr>
      <vt:lpstr>Проектной деятельностью мы занимаемся с 1 класса. В настоящее время обучающиеся 3-х классов выходят на 3-й уровень, когда они самостоятельно организовываются в группы для создания проектов по различным предметам. Программа предусматривает проведение экскурсий, конкурсов, бесед, диспутов и т.п., работы детей в группах, парах, индивидуальная работа, работа с привлечением родителей. </vt:lpstr>
      <vt:lpstr>Ожидаемые результаты:</vt:lpstr>
      <vt:lpstr>Слайд 13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Виды внеурочной деятельности</dc:title>
  <dc:creator>school</dc:creator>
  <cp:lastModifiedBy>Школа</cp:lastModifiedBy>
  <cp:revision>21</cp:revision>
  <dcterms:created xsi:type="dcterms:W3CDTF">2013-11-06T09:34:35Z</dcterms:created>
  <dcterms:modified xsi:type="dcterms:W3CDTF">2018-11-27T09:30:34Z</dcterms:modified>
</cp:coreProperties>
</file>