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427" r:id="rId2"/>
    <p:sldId id="436" r:id="rId3"/>
    <p:sldId id="363" r:id="rId4"/>
    <p:sldId id="332" r:id="rId5"/>
    <p:sldId id="425" r:id="rId6"/>
    <p:sldId id="428" r:id="rId7"/>
    <p:sldId id="429" r:id="rId8"/>
    <p:sldId id="415" r:id="rId9"/>
    <p:sldId id="41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FFCC"/>
    <a:srgbClr val="3399FF"/>
    <a:srgbClr val="990000"/>
    <a:srgbClr val="A50021"/>
    <a:srgbClr val="000099"/>
    <a:srgbClr val="CC3300"/>
    <a:srgbClr val="3333CC"/>
    <a:srgbClr val="00808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130B9E-A1D2-412F-B647-28007250C33F}" type="doc">
      <dgm:prSet loTypeId="urn:microsoft.com/office/officeart/2005/8/layout/hierarchy4" loCatId="list" qsTypeId="urn:microsoft.com/office/officeart/2005/8/quickstyle/simple3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BB199129-1892-4960-9BF2-7A595C147C2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800" b="1" i="1" dirty="0" smtClean="0">
              <a:latin typeface="Calibri" pitchFamily="34" charset="0"/>
            </a:rPr>
            <a:t>Проект: </a:t>
          </a:r>
        </a:p>
        <a:p>
          <a:pPr>
            <a:spcAft>
              <a:spcPts val="0"/>
            </a:spcAft>
          </a:pPr>
          <a:r>
            <a:rPr lang="ru-RU" sz="2800" b="1" i="1" dirty="0" smtClean="0">
              <a:latin typeface="Calibri" pitchFamily="34" charset="0"/>
            </a:rPr>
            <a:t>«Первые шаги к выбору профессии»</a:t>
          </a:r>
          <a:endParaRPr lang="ru-RU" sz="2800" dirty="0"/>
        </a:p>
      </dgm:t>
    </dgm:pt>
    <dgm:pt modelId="{3B69B179-3930-4FAE-AAD6-F07F95ABBE71}" type="parTrans" cxnId="{1C8D44F5-7F68-4386-8682-06666579F4AE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140FD436-3C38-4B00-BAE7-A875AF6F9014}" type="sibTrans" cxnId="{1C8D44F5-7F68-4386-8682-06666579F4AE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6ECF7148-5C0B-415B-ABAA-901629879211}">
      <dgm:prSet phldrT="[Текст]" custT="1"/>
      <dgm:spPr/>
      <dgm:t>
        <a:bodyPr/>
        <a:lstStyle/>
        <a:p>
          <a:r>
            <a:rPr lang="ru-RU" sz="2800" b="1" i="1" dirty="0" smtClean="0"/>
            <a:t>На уроке</a:t>
          </a:r>
          <a:endParaRPr lang="ru-RU" sz="2800" dirty="0"/>
        </a:p>
      </dgm:t>
    </dgm:pt>
    <dgm:pt modelId="{332FA31E-5DFA-4B15-B580-77DBFEF47661}" type="parTrans" cxnId="{AAB0723D-CF0D-4B38-8AA5-AC827151A2B5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65F88D2E-3093-4383-9F4B-F4EE249D0A47}" type="sibTrans" cxnId="{AAB0723D-CF0D-4B38-8AA5-AC827151A2B5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9959731B-C630-409D-8A69-66C4086F07F3}">
      <dgm:prSet phldrT="[Текст]" custT="1"/>
      <dgm:spPr/>
      <dgm:t>
        <a:bodyPr/>
        <a:lstStyle/>
        <a:p>
          <a:r>
            <a:rPr lang="ru-RU" sz="1400" b="1" dirty="0" smtClean="0"/>
            <a:t>Проектная деятельность, предметные игры, учебные предметы, интегрированные уроки, классные часы.</a:t>
          </a:r>
          <a:endParaRPr lang="ru-RU" sz="1400" dirty="0"/>
        </a:p>
      </dgm:t>
    </dgm:pt>
    <dgm:pt modelId="{E9ECEE94-99F6-4F16-9E12-B03E79CAFBFF}" type="sibTrans" cxnId="{2D932856-93DB-484E-92C2-2B6A9CF7B323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B77CCF1E-8E97-463B-96A1-016DDFD28F24}" type="parTrans" cxnId="{2D932856-93DB-484E-92C2-2B6A9CF7B323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7A233523-6CDF-4A91-9B0A-C95D25985DD0}">
      <dgm:prSet phldrT="[Текст]" custT="1"/>
      <dgm:spPr/>
      <dgm:t>
        <a:bodyPr/>
        <a:lstStyle/>
        <a:p>
          <a:r>
            <a:rPr lang="ru-RU" sz="2800" b="1" i="1" dirty="0" smtClean="0"/>
            <a:t>Вне урока</a:t>
          </a:r>
          <a:endParaRPr lang="ru-RU" sz="2800" dirty="0"/>
        </a:p>
      </dgm:t>
    </dgm:pt>
    <dgm:pt modelId="{ED87452B-01AB-49F6-ADC2-AF0913564BFE}" type="parTrans" cxnId="{D4E941C2-E600-494E-B4D9-3FE6C8FE01EF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238CE99D-A26B-4B46-A1FE-F84D99168284}" type="sibTrans" cxnId="{D4E941C2-E600-494E-B4D9-3FE6C8FE01EF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5AA527E4-A602-426A-849F-BC1ED8A0EBA0}">
      <dgm:prSet custT="1"/>
      <dgm:spPr/>
      <dgm:t>
        <a:bodyPr/>
        <a:lstStyle/>
        <a:p>
          <a:r>
            <a:rPr lang="ru-RU" sz="1400" b="1" i="0" dirty="0" smtClean="0"/>
            <a:t>Тематические библиотечные часы, участие в конкурсах, встречи с интересными людьми, экскурсии, выставки,  профессиональные пробы, инфографика, музейная педагогика, агитбригада.</a:t>
          </a:r>
          <a:endParaRPr lang="ru-RU" sz="1400" i="0" dirty="0"/>
        </a:p>
      </dgm:t>
    </dgm:pt>
    <dgm:pt modelId="{94EF13E1-0FC9-4EB0-8983-DD6207255675}" type="parTrans" cxnId="{49B8BA8E-0EFE-4EB5-9D5A-468BA7FA1849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64E48D1E-5CE9-474A-B1BC-BE19C0D79B6C}" type="sibTrans" cxnId="{49B8BA8E-0EFE-4EB5-9D5A-468BA7FA1849}">
      <dgm:prSet/>
      <dgm:spPr/>
      <dgm:t>
        <a:bodyPr/>
        <a:lstStyle/>
        <a:p>
          <a:endParaRPr lang="ru-RU">
            <a:solidFill>
              <a:srgbClr val="800000"/>
            </a:solidFill>
          </a:endParaRPr>
        </a:p>
      </dgm:t>
    </dgm:pt>
    <dgm:pt modelId="{A5DFDCAC-21A9-49F2-B282-C807D56FF633}" type="pres">
      <dgm:prSet presAssocID="{C1130B9E-A1D2-412F-B647-28007250C33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2CF3CE4-9340-45ED-BAA2-3BF137823250}" type="pres">
      <dgm:prSet presAssocID="{BB199129-1892-4960-9BF2-7A595C147C22}" presName="vertOne" presStyleCnt="0"/>
      <dgm:spPr/>
    </dgm:pt>
    <dgm:pt modelId="{5C93D86A-5E0B-4B80-8553-C5A9CDCBD534}" type="pres">
      <dgm:prSet presAssocID="{BB199129-1892-4960-9BF2-7A595C147C22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8FB99C-8FB4-465A-A0BD-4DBDF44A4A95}" type="pres">
      <dgm:prSet presAssocID="{BB199129-1892-4960-9BF2-7A595C147C22}" presName="parTransOne" presStyleCnt="0"/>
      <dgm:spPr/>
    </dgm:pt>
    <dgm:pt modelId="{1CBDAA31-00D1-4716-9BB1-89360A9B78BC}" type="pres">
      <dgm:prSet presAssocID="{BB199129-1892-4960-9BF2-7A595C147C22}" presName="horzOne" presStyleCnt="0"/>
      <dgm:spPr/>
    </dgm:pt>
    <dgm:pt modelId="{6C44BC32-6F0D-4512-9462-A7FE02B76397}" type="pres">
      <dgm:prSet presAssocID="{6ECF7148-5C0B-415B-ABAA-901629879211}" presName="vertTwo" presStyleCnt="0"/>
      <dgm:spPr/>
    </dgm:pt>
    <dgm:pt modelId="{B8A951D2-A6A4-42FE-9A44-A8B8A8DDB0DD}" type="pres">
      <dgm:prSet presAssocID="{6ECF7148-5C0B-415B-ABAA-901629879211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D5AEC1-DD65-46C1-9B9D-CA17D3FE9A4F}" type="pres">
      <dgm:prSet presAssocID="{6ECF7148-5C0B-415B-ABAA-901629879211}" presName="parTransTwo" presStyleCnt="0"/>
      <dgm:spPr/>
    </dgm:pt>
    <dgm:pt modelId="{0F13F2A4-067F-4FB3-989A-C1F09D09207D}" type="pres">
      <dgm:prSet presAssocID="{6ECF7148-5C0B-415B-ABAA-901629879211}" presName="horzTwo" presStyleCnt="0"/>
      <dgm:spPr/>
    </dgm:pt>
    <dgm:pt modelId="{420BDB3F-5232-4805-8503-90A7AFA1581F}" type="pres">
      <dgm:prSet presAssocID="{9959731B-C630-409D-8A69-66C4086F07F3}" presName="vertThree" presStyleCnt="0"/>
      <dgm:spPr/>
    </dgm:pt>
    <dgm:pt modelId="{F33CE23E-68C1-4487-B6D0-A93D79F57B44}" type="pres">
      <dgm:prSet presAssocID="{9959731B-C630-409D-8A69-66C4086F07F3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EE59AC-87BB-4E65-B9C4-78C9DDD30062}" type="pres">
      <dgm:prSet presAssocID="{9959731B-C630-409D-8A69-66C4086F07F3}" presName="horzThree" presStyleCnt="0"/>
      <dgm:spPr/>
    </dgm:pt>
    <dgm:pt modelId="{46C2EDB5-C9EF-4535-A16E-DC67BF229347}" type="pres">
      <dgm:prSet presAssocID="{65F88D2E-3093-4383-9F4B-F4EE249D0A47}" presName="sibSpaceTwo" presStyleCnt="0"/>
      <dgm:spPr/>
    </dgm:pt>
    <dgm:pt modelId="{7B765F6D-45AD-4C15-BD74-9C58EF4CDB02}" type="pres">
      <dgm:prSet presAssocID="{7A233523-6CDF-4A91-9B0A-C95D25985DD0}" presName="vertTwo" presStyleCnt="0"/>
      <dgm:spPr/>
    </dgm:pt>
    <dgm:pt modelId="{8DC8F529-5248-4FC7-B7B6-FD1EEBC44824}" type="pres">
      <dgm:prSet presAssocID="{7A233523-6CDF-4A91-9B0A-C95D25985DD0}" presName="txTwo" presStyleLbl="node2" presStyleIdx="1" presStyleCnt="2" custLinFactNeighborX="-1736" custLinFactNeighborY="-5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07C339-A80D-4334-BEB8-51247624098C}" type="pres">
      <dgm:prSet presAssocID="{7A233523-6CDF-4A91-9B0A-C95D25985DD0}" presName="parTransTwo" presStyleCnt="0"/>
      <dgm:spPr/>
    </dgm:pt>
    <dgm:pt modelId="{83753153-AAF2-4DB6-A809-CEA5742A6298}" type="pres">
      <dgm:prSet presAssocID="{7A233523-6CDF-4A91-9B0A-C95D25985DD0}" presName="horzTwo" presStyleCnt="0"/>
      <dgm:spPr/>
    </dgm:pt>
    <dgm:pt modelId="{83201845-E2EE-4931-88CA-40AA5F44B9FF}" type="pres">
      <dgm:prSet presAssocID="{5AA527E4-A602-426A-849F-BC1ED8A0EBA0}" presName="vertThree" presStyleCnt="0"/>
      <dgm:spPr/>
    </dgm:pt>
    <dgm:pt modelId="{1E1487FA-7688-43C4-B8E0-7A633F541708}" type="pres">
      <dgm:prSet presAssocID="{5AA527E4-A602-426A-849F-BC1ED8A0EBA0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DC97EA-A99C-42B4-8F93-2B4FEB8EEE6E}" type="pres">
      <dgm:prSet presAssocID="{5AA527E4-A602-426A-849F-BC1ED8A0EBA0}" presName="horzThree" presStyleCnt="0"/>
      <dgm:spPr/>
    </dgm:pt>
  </dgm:ptLst>
  <dgm:cxnLst>
    <dgm:cxn modelId="{E1896FE6-3C32-4D10-808B-2522F6297F11}" type="presOf" srcId="{BB199129-1892-4960-9BF2-7A595C147C22}" destId="{5C93D86A-5E0B-4B80-8553-C5A9CDCBD534}" srcOrd="0" destOrd="0" presId="urn:microsoft.com/office/officeart/2005/8/layout/hierarchy4"/>
    <dgm:cxn modelId="{2D5351C2-5BF5-479F-A44D-6D5FADC08B8D}" type="presOf" srcId="{C1130B9E-A1D2-412F-B647-28007250C33F}" destId="{A5DFDCAC-21A9-49F2-B282-C807D56FF633}" srcOrd="0" destOrd="0" presId="urn:microsoft.com/office/officeart/2005/8/layout/hierarchy4"/>
    <dgm:cxn modelId="{49B8BA8E-0EFE-4EB5-9D5A-468BA7FA1849}" srcId="{7A233523-6CDF-4A91-9B0A-C95D25985DD0}" destId="{5AA527E4-A602-426A-849F-BC1ED8A0EBA0}" srcOrd="0" destOrd="0" parTransId="{94EF13E1-0FC9-4EB0-8983-DD6207255675}" sibTransId="{64E48D1E-5CE9-474A-B1BC-BE19C0D79B6C}"/>
    <dgm:cxn modelId="{6445357D-ED17-4CBF-A1A5-CB815FAE3AF5}" type="presOf" srcId="{7A233523-6CDF-4A91-9B0A-C95D25985DD0}" destId="{8DC8F529-5248-4FC7-B7B6-FD1EEBC44824}" srcOrd="0" destOrd="0" presId="urn:microsoft.com/office/officeart/2005/8/layout/hierarchy4"/>
    <dgm:cxn modelId="{1C8D44F5-7F68-4386-8682-06666579F4AE}" srcId="{C1130B9E-A1D2-412F-B647-28007250C33F}" destId="{BB199129-1892-4960-9BF2-7A595C147C22}" srcOrd="0" destOrd="0" parTransId="{3B69B179-3930-4FAE-AAD6-F07F95ABBE71}" sibTransId="{140FD436-3C38-4B00-BAE7-A875AF6F9014}"/>
    <dgm:cxn modelId="{2D932856-93DB-484E-92C2-2B6A9CF7B323}" srcId="{6ECF7148-5C0B-415B-ABAA-901629879211}" destId="{9959731B-C630-409D-8A69-66C4086F07F3}" srcOrd="0" destOrd="0" parTransId="{B77CCF1E-8E97-463B-96A1-016DDFD28F24}" sibTransId="{E9ECEE94-99F6-4F16-9E12-B03E79CAFBFF}"/>
    <dgm:cxn modelId="{C1C086A2-6EBF-4FE8-B614-A4E2A10EB3FA}" type="presOf" srcId="{5AA527E4-A602-426A-849F-BC1ED8A0EBA0}" destId="{1E1487FA-7688-43C4-B8E0-7A633F541708}" srcOrd="0" destOrd="0" presId="urn:microsoft.com/office/officeart/2005/8/layout/hierarchy4"/>
    <dgm:cxn modelId="{AA38827F-0596-4BA6-A0D0-39A2E99119BF}" type="presOf" srcId="{9959731B-C630-409D-8A69-66C4086F07F3}" destId="{F33CE23E-68C1-4487-B6D0-A93D79F57B44}" srcOrd="0" destOrd="0" presId="urn:microsoft.com/office/officeart/2005/8/layout/hierarchy4"/>
    <dgm:cxn modelId="{D4E941C2-E600-494E-B4D9-3FE6C8FE01EF}" srcId="{BB199129-1892-4960-9BF2-7A595C147C22}" destId="{7A233523-6CDF-4A91-9B0A-C95D25985DD0}" srcOrd="1" destOrd="0" parTransId="{ED87452B-01AB-49F6-ADC2-AF0913564BFE}" sibTransId="{238CE99D-A26B-4B46-A1FE-F84D99168284}"/>
    <dgm:cxn modelId="{AAB0723D-CF0D-4B38-8AA5-AC827151A2B5}" srcId="{BB199129-1892-4960-9BF2-7A595C147C22}" destId="{6ECF7148-5C0B-415B-ABAA-901629879211}" srcOrd="0" destOrd="0" parTransId="{332FA31E-5DFA-4B15-B580-77DBFEF47661}" sibTransId="{65F88D2E-3093-4383-9F4B-F4EE249D0A47}"/>
    <dgm:cxn modelId="{A0349016-B3FF-47DB-A5A1-EC854F18F60A}" type="presOf" srcId="{6ECF7148-5C0B-415B-ABAA-901629879211}" destId="{B8A951D2-A6A4-42FE-9A44-A8B8A8DDB0DD}" srcOrd="0" destOrd="0" presId="urn:microsoft.com/office/officeart/2005/8/layout/hierarchy4"/>
    <dgm:cxn modelId="{B4DE1062-EF61-4159-8557-02DF1779A369}" type="presParOf" srcId="{A5DFDCAC-21A9-49F2-B282-C807D56FF633}" destId="{C2CF3CE4-9340-45ED-BAA2-3BF137823250}" srcOrd="0" destOrd="0" presId="urn:microsoft.com/office/officeart/2005/8/layout/hierarchy4"/>
    <dgm:cxn modelId="{3C845C67-E38E-4779-B4D2-179934363A40}" type="presParOf" srcId="{C2CF3CE4-9340-45ED-BAA2-3BF137823250}" destId="{5C93D86A-5E0B-4B80-8553-C5A9CDCBD534}" srcOrd="0" destOrd="0" presId="urn:microsoft.com/office/officeart/2005/8/layout/hierarchy4"/>
    <dgm:cxn modelId="{A5F97157-98D5-43FC-86FF-DE1D024699B8}" type="presParOf" srcId="{C2CF3CE4-9340-45ED-BAA2-3BF137823250}" destId="{6D8FB99C-8FB4-465A-A0BD-4DBDF44A4A95}" srcOrd="1" destOrd="0" presId="urn:microsoft.com/office/officeart/2005/8/layout/hierarchy4"/>
    <dgm:cxn modelId="{67CC442A-9109-420E-9D13-148C8180C0CC}" type="presParOf" srcId="{C2CF3CE4-9340-45ED-BAA2-3BF137823250}" destId="{1CBDAA31-00D1-4716-9BB1-89360A9B78BC}" srcOrd="2" destOrd="0" presId="urn:microsoft.com/office/officeart/2005/8/layout/hierarchy4"/>
    <dgm:cxn modelId="{3DA10140-9AFC-4B7E-8DB8-9A99953D1CF0}" type="presParOf" srcId="{1CBDAA31-00D1-4716-9BB1-89360A9B78BC}" destId="{6C44BC32-6F0D-4512-9462-A7FE02B76397}" srcOrd="0" destOrd="0" presId="urn:microsoft.com/office/officeart/2005/8/layout/hierarchy4"/>
    <dgm:cxn modelId="{E3DC8BCA-1143-409F-8A64-95983CA664F0}" type="presParOf" srcId="{6C44BC32-6F0D-4512-9462-A7FE02B76397}" destId="{B8A951D2-A6A4-42FE-9A44-A8B8A8DDB0DD}" srcOrd="0" destOrd="0" presId="urn:microsoft.com/office/officeart/2005/8/layout/hierarchy4"/>
    <dgm:cxn modelId="{69B5DE4B-9388-4EA2-89E1-0D3610318F05}" type="presParOf" srcId="{6C44BC32-6F0D-4512-9462-A7FE02B76397}" destId="{02D5AEC1-DD65-46C1-9B9D-CA17D3FE9A4F}" srcOrd="1" destOrd="0" presId="urn:microsoft.com/office/officeart/2005/8/layout/hierarchy4"/>
    <dgm:cxn modelId="{61FB8B79-A330-4E25-BE6A-9337F87AA1BB}" type="presParOf" srcId="{6C44BC32-6F0D-4512-9462-A7FE02B76397}" destId="{0F13F2A4-067F-4FB3-989A-C1F09D09207D}" srcOrd="2" destOrd="0" presId="urn:microsoft.com/office/officeart/2005/8/layout/hierarchy4"/>
    <dgm:cxn modelId="{E528BEF9-6D85-4698-8762-85EA12FD6469}" type="presParOf" srcId="{0F13F2A4-067F-4FB3-989A-C1F09D09207D}" destId="{420BDB3F-5232-4805-8503-90A7AFA1581F}" srcOrd="0" destOrd="0" presId="urn:microsoft.com/office/officeart/2005/8/layout/hierarchy4"/>
    <dgm:cxn modelId="{663CF322-29E6-4B6A-9E23-9783DD7681E6}" type="presParOf" srcId="{420BDB3F-5232-4805-8503-90A7AFA1581F}" destId="{F33CE23E-68C1-4487-B6D0-A93D79F57B44}" srcOrd="0" destOrd="0" presId="urn:microsoft.com/office/officeart/2005/8/layout/hierarchy4"/>
    <dgm:cxn modelId="{70705EE0-082A-4110-8C0D-5CE2B64F7C64}" type="presParOf" srcId="{420BDB3F-5232-4805-8503-90A7AFA1581F}" destId="{7FEE59AC-87BB-4E65-B9C4-78C9DDD30062}" srcOrd="1" destOrd="0" presId="urn:microsoft.com/office/officeart/2005/8/layout/hierarchy4"/>
    <dgm:cxn modelId="{5BF5B843-8167-4338-B628-37630A9F7056}" type="presParOf" srcId="{1CBDAA31-00D1-4716-9BB1-89360A9B78BC}" destId="{46C2EDB5-C9EF-4535-A16E-DC67BF229347}" srcOrd="1" destOrd="0" presId="urn:microsoft.com/office/officeart/2005/8/layout/hierarchy4"/>
    <dgm:cxn modelId="{14F3D04F-B7AF-4261-A045-D774707CE11F}" type="presParOf" srcId="{1CBDAA31-00D1-4716-9BB1-89360A9B78BC}" destId="{7B765F6D-45AD-4C15-BD74-9C58EF4CDB02}" srcOrd="2" destOrd="0" presId="urn:microsoft.com/office/officeart/2005/8/layout/hierarchy4"/>
    <dgm:cxn modelId="{96EB5E59-AADD-48BA-ACDA-98264B707FAC}" type="presParOf" srcId="{7B765F6D-45AD-4C15-BD74-9C58EF4CDB02}" destId="{8DC8F529-5248-4FC7-B7B6-FD1EEBC44824}" srcOrd="0" destOrd="0" presId="urn:microsoft.com/office/officeart/2005/8/layout/hierarchy4"/>
    <dgm:cxn modelId="{1191E79F-9261-4352-9FF8-338A19B404CC}" type="presParOf" srcId="{7B765F6D-45AD-4C15-BD74-9C58EF4CDB02}" destId="{8B07C339-A80D-4334-BEB8-51247624098C}" srcOrd="1" destOrd="0" presId="urn:microsoft.com/office/officeart/2005/8/layout/hierarchy4"/>
    <dgm:cxn modelId="{B39363AF-5A7C-4CBB-8D95-F679C5AD7C8E}" type="presParOf" srcId="{7B765F6D-45AD-4C15-BD74-9C58EF4CDB02}" destId="{83753153-AAF2-4DB6-A809-CEA5742A6298}" srcOrd="2" destOrd="0" presId="urn:microsoft.com/office/officeart/2005/8/layout/hierarchy4"/>
    <dgm:cxn modelId="{02B0A3E9-796A-424A-A8BA-89462935FABF}" type="presParOf" srcId="{83753153-AAF2-4DB6-A809-CEA5742A6298}" destId="{83201845-E2EE-4931-88CA-40AA5F44B9FF}" srcOrd="0" destOrd="0" presId="urn:microsoft.com/office/officeart/2005/8/layout/hierarchy4"/>
    <dgm:cxn modelId="{8A999179-CE31-49E3-A3AA-17A41B7B0481}" type="presParOf" srcId="{83201845-E2EE-4931-88CA-40AA5F44B9FF}" destId="{1E1487FA-7688-43C4-B8E0-7A633F541708}" srcOrd="0" destOrd="0" presId="urn:microsoft.com/office/officeart/2005/8/layout/hierarchy4"/>
    <dgm:cxn modelId="{5023066E-3E47-43A4-8C71-EC037D1A23E4}" type="presParOf" srcId="{83201845-E2EE-4931-88CA-40AA5F44B9FF}" destId="{05DC97EA-A99C-42B4-8F93-2B4FEB8EEE6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3D86A-5E0B-4B80-8553-C5A9CDCBD534}">
      <dsp:nvSpPr>
        <dsp:cNvPr id="0" name=""/>
        <dsp:cNvSpPr/>
      </dsp:nvSpPr>
      <dsp:spPr>
        <a:xfrm>
          <a:off x="3003" y="398"/>
          <a:ext cx="8130896" cy="987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alpha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alpha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b="1" i="1" kern="1200" dirty="0" smtClean="0">
              <a:latin typeface="Calibri" pitchFamily="34" charset="0"/>
            </a:rPr>
            <a:t>Проект: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b="1" i="1" kern="1200" dirty="0" smtClean="0">
              <a:latin typeface="Calibri" pitchFamily="34" charset="0"/>
            </a:rPr>
            <a:t>«Первые шаги к выбору профессии»</a:t>
          </a:r>
          <a:endParaRPr lang="ru-RU" sz="2800" kern="1200" dirty="0"/>
        </a:p>
      </dsp:txBody>
      <dsp:txXfrm>
        <a:off x="31920" y="29315"/>
        <a:ext cx="8073062" cy="929463"/>
      </dsp:txXfrm>
    </dsp:sp>
    <dsp:sp modelId="{B8A951D2-A6A4-42FE-9A44-A8B8A8DDB0DD}">
      <dsp:nvSpPr>
        <dsp:cNvPr id="0" name=""/>
        <dsp:cNvSpPr/>
      </dsp:nvSpPr>
      <dsp:spPr>
        <a:xfrm>
          <a:off x="3003" y="1126531"/>
          <a:ext cx="3901581" cy="987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На уроке</a:t>
          </a:r>
          <a:endParaRPr lang="ru-RU" sz="2800" kern="1200" dirty="0"/>
        </a:p>
      </dsp:txBody>
      <dsp:txXfrm>
        <a:off x="31920" y="1155448"/>
        <a:ext cx="3843747" cy="929463"/>
      </dsp:txXfrm>
    </dsp:sp>
    <dsp:sp modelId="{F33CE23E-68C1-4487-B6D0-A93D79F57B44}">
      <dsp:nvSpPr>
        <dsp:cNvPr id="0" name=""/>
        <dsp:cNvSpPr/>
      </dsp:nvSpPr>
      <dsp:spPr>
        <a:xfrm>
          <a:off x="3003" y="2252664"/>
          <a:ext cx="3901581" cy="987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Проектная деятельность, предметные игры, учебные предметы, интегрированные уроки, классные часы.</a:t>
          </a:r>
          <a:endParaRPr lang="ru-RU" sz="1400" kern="1200" dirty="0"/>
        </a:p>
      </dsp:txBody>
      <dsp:txXfrm>
        <a:off x="31920" y="2281581"/>
        <a:ext cx="3843747" cy="929463"/>
      </dsp:txXfrm>
    </dsp:sp>
    <dsp:sp modelId="{8DC8F529-5248-4FC7-B7B6-FD1EEBC44824}">
      <dsp:nvSpPr>
        <dsp:cNvPr id="0" name=""/>
        <dsp:cNvSpPr/>
      </dsp:nvSpPr>
      <dsp:spPr>
        <a:xfrm>
          <a:off x="4164586" y="1125760"/>
          <a:ext cx="3901581" cy="987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7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alpha val="7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alpha val="7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/>
            <a:t>Вне урока</a:t>
          </a:r>
          <a:endParaRPr lang="ru-RU" sz="2800" kern="1200" dirty="0"/>
        </a:p>
      </dsp:txBody>
      <dsp:txXfrm>
        <a:off x="4193503" y="1154677"/>
        <a:ext cx="3843747" cy="929463"/>
      </dsp:txXfrm>
    </dsp:sp>
    <dsp:sp modelId="{1E1487FA-7688-43C4-B8E0-7A633F541708}">
      <dsp:nvSpPr>
        <dsp:cNvPr id="0" name=""/>
        <dsp:cNvSpPr/>
      </dsp:nvSpPr>
      <dsp:spPr>
        <a:xfrm>
          <a:off x="4232318" y="2252664"/>
          <a:ext cx="3901581" cy="9872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/>
            <a:t>Тематические библиотечные часы, участие в конкурсах, встречи с интересными людьми, экскурсии, выставки,  профессиональные пробы, инфографика, музейная педагогика, агитбригада.</a:t>
          </a:r>
          <a:endParaRPr lang="ru-RU" sz="1400" i="0" kern="1200" dirty="0"/>
        </a:p>
      </dsp:txBody>
      <dsp:txXfrm>
        <a:off x="4261235" y="2281581"/>
        <a:ext cx="3843747" cy="9294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5DC62-9FB9-439B-AC74-AEA14C558FB8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BE808-B9EE-4716-BBCD-D517BF3AFB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125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664CB1-53A5-40CD-98ED-D7F140578E59}" type="datetimeFigureOut">
              <a:rPr lang="ru-RU" smtClean="0"/>
              <a:pPr/>
              <a:t>01.11.2023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13970F-427D-40B4-B173-80D288E05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Региональная педагогическая конференция </a:t>
            </a:r>
          </a:p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«Инновационное развитие муниципальной системы образования в контексте основных стратегических ориентиров»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72816"/>
            <a:ext cx="7920880" cy="108012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«Ранняя профориентация школьников как важнейшее направление профессионального становления личности»</a:t>
            </a:r>
            <a:endParaRPr lang="ru-RU" sz="1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5013176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err="1" smtClean="0">
                <a:solidFill>
                  <a:srgbClr val="1E0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/>
                <a:cs typeface="Arial" pitchFamily="34" charset="0"/>
              </a:rPr>
              <a:t>Газизова</a:t>
            </a:r>
            <a:r>
              <a:rPr lang="ru-RU" sz="1600" i="1" dirty="0" smtClean="0">
                <a:solidFill>
                  <a:srgbClr val="1E0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/>
                <a:cs typeface="Arial" pitchFamily="34" charset="0"/>
              </a:rPr>
              <a:t> </a:t>
            </a:r>
            <a:r>
              <a:rPr lang="ru-RU" sz="1600" i="1" dirty="0" err="1" smtClean="0">
                <a:solidFill>
                  <a:srgbClr val="1E0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/>
                <a:cs typeface="Arial" pitchFamily="34" charset="0"/>
              </a:rPr>
              <a:t>Анфида</a:t>
            </a:r>
            <a:r>
              <a:rPr lang="ru-RU" sz="1600" i="1" dirty="0" smtClean="0">
                <a:solidFill>
                  <a:srgbClr val="1E0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/>
                <a:cs typeface="Arial" pitchFamily="34" charset="0"/>
              </a:rPr>
              <a:t> </a:t>
            </a:r>
            <a:r>
              <a:rPr lang="ru-RU" sz="1600" i="1" dirty="0" err="1" smtClean="0">
                <a:solidFill>
                  <a:srgbClr val="1E0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/>
                <a:cs typeface="Arial" pitchFamily="34" charset="0"/>
              </a:rPr>
              <a:t>Хисматулловна</a:t>
            </a:r>
            <a:endParaRPr lang="ru-RU" sz="1600" i="1" dirty="0" smtClean="0">
              <a:solidFill>
                <a:srgbClr val="1E03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Calibri"/>
              <a:cs typeface="Arial" pitchFamily="34" charset="0"/>
            </a:endParaRPr>
          </a:p>
          <a:p>
            <a:r>
              <a:rPr lang="ru-RU" sz="1600" i="1" dirty="0" smtClean="0">
                <a:solidFill>
                  <a:srgbClr val="1E0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/>
                <a:cs typeface="Arial" pitchFamily="34" charset="0"/>
              </a:rPr>
              <a:t>учитель начальных классов высшей категории МАОУ СОШ №1 г. Когалыма</a:t>
            </a:r>
          </a:p>
        </p:txBody>
      </p:sp>
      <p:pic>
        <p:nvPicPr>
          <p:cNvPr id="6" name="Рисунок 5" descr="docs.mail.ru.jpg"/>
          <p:cNvPicPr>
            <a:picLocks noChangeAspect="1"/>
          </p:cNvPicPr>
          <p:nvPr/>
        </p:nvPicPr>
        <p:blipFill>
          <a:blip r:embed="rId2" cstate="print"/>
          <a:srcRect t="5208"/>
          <a:stretch>
            <a:fillRect/>
          </a:stretch>
        </p:blipFill>
        <p:spPr>
          <a:xfrm>
            <a:off x="7720569" y="260648"/>
            <a:ext cx="1139465" cy="108012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11960" y="3501008"/>
            <a:ext cx="4392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«Не профессия выбирает человека, </a:t>
            </a:r>
            <a:b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человек профессию»    </a:t>
            </a:r>
          </a:p>
          <a:p>
            <a:pPr algn="r"/>
            <a:r>
              <a:rPr lang="ru-RU" sz="16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Сократ (древнегреческий философ)</a:t>
            </a:r>
            <a:endParaRPr lang="ru-RU" sz="1600" i="1" dirty="0"/>
          </a:p>
        </p:txBody>
      </p:sp>
      <p:pic>
        <p:nvPicPr>
          <p:cNvPr id="8" name="Picture 2" descr="C:\Users\АВС\Desktop\все\профориентация\профориентация 2020-2021\опрос\2020-12-15_232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645024"/>
            <a:ext cx="3753025" cy="1872208"/>
          </a:xfrm>
          <a:prstGeom prst="rect">
            <a:avLst/>
          </a:prstGeom>
          <a:noFill/>
          <a:ln w="28575">
            <a:solidFill>
              <a:srgbClr val="80000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323528" y="0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«Современные подходы к вопросам ранней профориентации детей дошкольного и младшего школьного возраста»</a:t>
            </a:r>
            <a:endParaRPr lang="ru-RU" b="1" dirty="0">
              <a:solidFill>
                <a:srgbClr val="99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 bwMode="auto">
          <a:xfrm>
            <a:off x="2267744" y="260648"/>
            <a:ext cx="4464496" cy="792088"/>
          </a:xfrm>
          <a:prstGeom prst="flowChartAlternate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i="1" kern="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kern="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Актуальность</a:t>
            </a:r>
          </a:p>
        </p:txBody>
      </p:sp>
      <p:sp>
        <p:nvSpPr>
          <p:cNvPr id="3" name="Freeform 8"/>
          <p:cNvSpPr>
            <a:spLocks/>
          </p:cNvSpPr>
          <p:nvPr/>
        </p:nvSpPr>
        <p:spPr bwMode="gray">
          <a:xfrm>
            <a:off x="3131840" y="2852936"/>
            <a:ext cx="1368425" cy="1798637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reeform 10"/>
          <p:cNvSpPr>
            <a:spLocks/>
          </p:cNvSpPr>
          <p:nvPr/>
        </p:nvSpPr>
        <p:spPr bwMode="gray">
          <a:xfrm rot="20060109" flipH="1">
            <a:off x="3261090" y="4681805"/>
            <a:ext cx="1224136" cy="187325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7" name="WordArt 25"/>
          <p:cNvSpPr>
            <a:spLocks noChangeArrowheads="1" noChangeShapeType="1" noTextEdit="1"/>
          </p:cNvSpPr>
          <p:nvPr/>
        </p:nvSpPr>
        <p:spPr bwMode="auto">
          <a:xfrm>
            <a:off x="3420765" y="3429198"/>
            <a:ext cx="863600" cy="7921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+mn-lt"/>
                <a:ea typeface="+mn-lt"/>
                <a:cs typeface="+mn-lt"/>
              </a:rPr>
              <a:t>Цель:</a:t>
            </a:r>
          </a:p>
        </p:txBody>
      </p:sp>
      <p:sp>
        <p:nvSpPr>
          <p:cNvPr id="17418" name="WordArt 26"/>
          <p:cNvSpPr>
            <a:spLocks noChangeArrowheads="1" noChangeShapeType="1" noTextEdit="1"/>
          </p:cNvSpPr>
          <p:nvPr/>
        </p:nvSpPr>
        <p:spPr bwMode="auto">
          <a:xfrm rot="1060778">
            <a:off x="3622722" y="5423550"/>
            <a:ext cx="887412" cy="5254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+mn-lt"/>
                <a:ea typeface="+mn-lt"/>
                <a:cs typeface="+mn-lt"/>
              </a:rPr>
              <a:t>Задачи:</a:t>
            </a: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323528" y="4077072"/>
            <a:ext cx="2664296" cy="720080"/>
          </a:xfrm>
          <a:prstGeom prst="roundRect">
            <a:avLst>
              <a:gd name="adj" fmla="val 16667"/>
            </a:avLst>
          </a:prstGeom>
          <a:ln w="28575"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 extrusionH="127000">
            <a:bevelT w="127000"/>
            <a:bevelB w="2540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4716016" y="3861048"/>
            <a:ext cx="4104456" cy="2592288"/>
          </a:xfrm>
          <a:prstGeom prst="roundRect">
            <a:avLst>
              <a:gd name="adj" fmla="val 16667"/>
            </a:avLst>
          </a:prstGeom>
          <a:ln w="28575"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 extrusionH="254000">
            <a:bevelT w="127000"/>
            <a:bevelB w="2540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7425" name="Прямоугольник 8"/>
          <p:cNvSpPr>
            <a:spLocks noChangeArrowheads="1"/>
          </p:cNvSpPr>
          <p:nvPr/>
        </p:nvSpPr>
        <p:spPr bwMode="auto">
          <a:xfrm>
            <a:off x="396305" y="4148882"/>
            <a:ext cx="237549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- профессиональное самоопределение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7426" name="Прямоугольник 9"/>
          <p:cNvSpPr>
            <a:spLocks noChangeArrowheads="1"/>
          </p:cNvSpPr>
          <p:nvPr/>
        </p:nvSpPr>
        <p:spPr bwMode="auto">
          <a:xfrm>
            <a:off x="4788024" y="3933056"/>
            <a:ext cx="406831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– знакомить учащихся с различными видами профессий; </a:t>
            </a:r>
          </a:p>
          <a:p>
            <a:r>
              <a:rPr lang="ru-RU" dirty="0" smtClean="0"/>
              <a:t>– формировать конкретные и наглядные представления о профессиях; </a:t>
            </a:r>
          </a:p>
          <a:p>
            <a:r>
              <a:rPr lang="ru-RU" dirty="0" smtClean="0"/>
              <a:t>– воспитывать бережное отношение к труду, старательность, аккуратность; </a:t>
            </a:r>
          </a:p>
          <a:p>
            <a:r>
              <a:rPr lang="ru-RU" dirty="0" smtClean="0"/>
              <a:t>– развивать интерес к различным           профессиям. </a:t>
            </a:r>
            <a:endParaRPr lang="ru-RU" dirty="0"/>
          </a:p>
        </p:txBody>
      </p:sp>
      <p:sp>
        <p:nvSpPr>
          <p:cNvPr id="11" name="Freeform 8"/>
          <p:cNvSpPr>
            <a:spLocks/>
          </p:cNvSpPr>
          <p:nvPr/>
        </p:nvSpPr>
        <p:spPr bwMode="gray">
          <a:xfrm rot="17187784">
            <a:off x="7011108" y="646149"/>
            <a:ext cx="936105" cy="980728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179512" y="1412776"/>
            <a:ext cx="6912768" cy="1512168"/>
          </a:xfrm>
          <a:prstGeom prst="roundRect">
            <a:avLst>
              <a:gd name="adj" fmla="val 16667"/>
            </a:avLst>
          </a:prstGeom>
          <a:ln w="28575">
            <a:solidFill>
              <a:srgbClr val="C00000"/>
            </a:solidFill>
            <a:headEnd/>
            <a:tailEnd/>
          </a:ln>
          <a:scene3d>
            <a:camera prst="orthographicFront"/>
            <a:lightRig rig="threePt" dir="t"/>
          </a:scene3d>
          <a:sp3d extrusionH="254000">
            <a:bevelT w="127000"/>
            <a:bevelB w="2540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4" name="Прямоугольник 9"/>
          <p:cNvSpPr>
            <a:spLocks noChangeArrowheads="1"/>
          </p:cNvSpPr>
          <p:nvPr/>
        </p:nvSpPr>
        <p:spPr bwMode="auto">
          <a:xfrm>
            <a:off x="251520" y="1412776"/>
            <a:ext cx="712879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buBlip>
                <a:blip r:embed="rId2"/>
              </a:buBlip>
            </a:pPr>
            <a:r>
              <a:rPr lang="ru-RU" dirty="0" smtClean="0"/>
              <a:t>Многие виды деятельности достаточно сложны и требуют разнообразных сложных навыков. </a:t>
            </a:r>
          </a:p>
          <a:p>
            <a:pPr lvl="0">
              <a:buBlip>
                <a:blip r:embed="rId2"/>
              </a:buBlip>
            </a:pPr>
            <a:r>
              <a:rPr lang="ru-RU" dirty="0" smtClean="0"/>
              <a:t>Выпускник, который идет в конкретную профессию, может начать заниматься ею еще в школе, например: программированием, робототехникой, рисованием...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Региональная педагогическая конференция </a:t>
            </a:r>
          </a:p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«Инновационное развитие муниципальной системы образования в контексте основных стратегических ориентиров»</a:t>
            </a:r>
          </a:p>
        </p:txBody>
      </p:sp>
      <p:pic>
        <p:nvPicPr>
          <p:cNvPr id="16" name="Picture 2" descr="http://lsoshlovozero.ucoz.ru/1/proforientacij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348880"/>
            <a:ext cx="1872208" cy="13616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Рисунок 16" descr="docs.mail.ru.jpg"/>
          <p:cNvPicPr>
            <a:picLocks noChangeAspect="1"/>
          </p:cNvPicPr>
          <p:nvPr/>
        </p:nvPicPr>
        <p:blipFill>
          <a:blip r:embed="rId4" cstate="print"/>
          <a:srcRect t="5208"/>
          <a:stretch>
            <a:fillRect/>
          </a:stretch>
        </p:blipFill>
        <p:spPr>
          <a:xfrm>
            <a:off x="8067849" y="116633"/>
            <a:ext cx="911572" cy="86409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3744416" cy="194421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sz="2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НОВИЗНА  - </a:t>
            </a: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разработка и создание образовательной среды, через раннюю профориентацию на основе музейной педагогики </a:t>
            </a:r>
          </a:p>
          <a:p>
            <a:pPr algn="just"/>
            <a:endParaRPr lang="ru-RU" sz="2000" dirty="0"/>
          </a:p>
        </p:txBody>
      </p:sp>
      <p:pic>
        <p:nvPicPr>
          <p:cNvPr id="4" name="Picture 3" descr="C:\Users\05A1~1\AppData\Local\Temp\Rar$DIa0.121\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501008"/>
            <a:ext cx="3384376" cy="2662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АВС\Desktop\РИП материал для видео\бане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4664"/>
            <a:ext cx="4464496" cy="59193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Региональная педагогическая конференция </a:t>
            </a:r>
          </a:p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«Инновационное развитие муниципальной системы образования в контексте основных стратегических ориентиров»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44008" y="1700808"/>
            <a:ext cx="4032448" cy="23762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1844824"/>
            <a:ext cx="3384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организационно – методическая работа 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работа с учащимися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700808"/>
            <a:ext cx="3888432" cy="39604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764704"/>
            <a:ext cx="6192688" cy="79208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Принципы и направления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1772816"/>
            <a:ext cx="3816424" cy="4392835"/>
          </a:xfrm>
          <a:prstGeom prst="rect">
            <a:avLst/>
          </a:prstGeom>
        </p:spPr>
        <p:txBody>
          <a:bodyPr/>
          <a:lstStyle/>
          <a:p>
            <a:pPr marL="0" lvl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dirty="0" smtClean="0">
                <a:solidFill>
                  <a:srgbClr val="000099"/>
                </a:solidFill>
              </a:rPr>
              <a:t>С</a:t>
            </a: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истематичность и преемственность</a:t>
            </a:r>
          </a:p>
          <a:p>
            <a:pPr marL="0" lvl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Дифференцированный и индивидуальный подход </a:t>
            </a:r>
          </a:p>
          <a:p>
            <a:pPr marL="0" lvl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Сочетание массовых, групповых и индивидуальных форм</a:t>
            </a:r>
          </a:p>
          <a:p>
            <a:pPr marL="0" lvl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Взаимосвязь школы, семьи, предприятий города. </a:t>
            </a:r>
          </a:p>
          <a:p>
            <a:pPr marL="0" lvl="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Связь профориентации с жизнью</a:t>
            </a:r>
            <a:endParaRPr lang="ru-RU" sz="22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ufclub.moy.su/_ld/7/43380763.jpg"/>
          <p:cNvPicPr>
            <a:picLocks noChangeAspect="1" noChangeArrowheads="1"/>
          </p:cNvPicPr>
          <p:nvPr/>
        </p:nvPicPr>
        <p:blipFill>
          <a:blip r:embed="rId2" cstate="print"/>
          <a:srcRect l="28333" t="3333" r="18333" b="8333"/>
          <a:stretch>
            <a:fillRect/>
          </a:stretch>
        </p:blipFill>
        <p:spPr bwMode="auto">
          <a:xfrm>
            <a:off x="5436096" y="4149080"/>
            <a:ext cx="1728192" cy="2216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Региональная педагогическая конференция </a:t>
            </a:r>
          </a:p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«Инновационное развитие муниципальной системы образования в контексте основных стратегических ориентиров»</a:t>
            </a:r>
          </a:p>
        </p:txBody>
      </p:sp>
      <p:pic>
        <p:nvPicPr>
          <p:cNvPr id="10" name="Рисунок 9" descr="docs.mail.ru.jpg"/>
          <p:cNvPicPr>
            <a:picLocks noChangeAspect="1"/>
          </p:cNvPicPr>
          <p:nvPr/>
        </p:nvPicPr>
        <p:blipFill>
          <a:blip r:embed="rId3" cstate="print"/>
          <a:srcRect t="5208"/>
          <a:stretch>
            <a:fillRect/>
          </a:stretch>
        </p:blipFill>
        <p:spPr>
          <a:xfrm>
            <a:off x="7991885" y="116633"/>
            <a:ext cx="987536" cy="93610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67544" y="1484784"/>
          <a:ext cx="8136904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051720" y="260648"/>
            <a:ext cx="4320480" cy="93610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 </a:t>
            </a:r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– 1 - 4 класс</a:t>
            </a:r>
          </a:p>
          <a:p>
            <a:pPr algn="ctr"/>
            <a:r>
              <a:rPr lang="ru-RU" sz="22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(пропедевтика)</a:t>
            </a:r>
            <a:endParaRPr lang="ru-RU" sz="2200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docs.mail.ru.jpg"/>
          <p:cNvPicPr>
            <a:picLocks noChangeAspect="1"/>
          </p:cNvPicPr>
          <p:nvPr/>
        </p:nvPicPr>
        <p:blipFill>
          <a:blip r:embed="rId7" cstate="print"/>
          <a:srcRect t="5208"/>
          <a:stretch>
            <a:fillRect/>
          </a:stretch>
        </p:blipFill>
        <p:spPr>
          <a:xfrm>
            <a:off x="7812360" y="116632"/>
            <a:ext cx="1167061" cy="110627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Региональная педагогическая конференция </a:t>
            </a:r>
          </a:p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«Инновационное развитие муниципальной системы образования в контексте основных стратегических ориентиров»</a:t>
            </a:r>
          </a:p>
        </p:txBody>
      </p:sp>
      <p:pic>
        <p:nvPicPr>
          <p:cNvPr id="1026" name="Picture 2" descr="C:\Users\АВС\Desktop\подготовка Региональному семинару\кем быть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43808" y="4797152"/>
            <a:ext cx="3240359" cy="16125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56384" cy="282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63888" y="1124744"/>
            <a:ext cx="5328592" cy="72008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Результат анкетирования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95536" y="2204864"/>
            <a:ext cx="7704856" cy="4193307"/>
          </a:xfrm>
          <a:prstGeom prst="rect">
            <a:avLst/>
          </a:prstGeom>
        </p:spPr>
        <p:txBody>
          <a:bodyPr/>
          <a:lstStyle/>
          <a:p>
            <a:pPr marL="342900" lvl="0" indent="-342900" algn="just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Кем ты хочешь стать, когда вырастешь?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Врач, полицейский, повар, продавец, строитель, учитель, воспитатель, ветеринар, нефтяник, тренер, спасатель. ..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Чем тебе нравится эта профессия? 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Защищать людей, оказывать помощь людям, люблю детей….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Чем любишь заниматься в свободное время?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Рисовать, гулять с друзьями, смотреть телевизор, играть в компьютерные игры, помогать близким.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ты думаешь, для чего нужно работать?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Чтобы зарабатывать деньги, приносить пользу людям, чтобы родители мною гордились…….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Какие профессии ты еще знаешь?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docs.mail.ru.jpg"/>
          <p:cNvPicPr>
            <a:picLocks noChangeAspect="1"/>
          </p:cNvPicPr>
          <p:nvPr/>
        </p:nvPicPr>
        <p:blipFill>
          <a:blip r:embed="rId3" cstate="print"/>
          <a:srcRect t="5208"/>
          <a:stretch>
            <a:fillRect/>
          </a:stretch>
        </p:blipFill>
        <p:spPr>
          <a:xfrm>
            <a:off x="7812360" y="0"/>
            <a:ext cx="1139464" cy="108012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372200" y="2204864"/>
            <a:ext cx="2205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248 респондентов</a:t>
            </a:r>
            <a:endParaRPr lang="ru-RU" dirty="0"/>
          </a:p>
        </p:txBody>
      </p:sp>
      <p:pic>
        <p:nvPicPr>
          <p:cNvPr id="7" name="Picture 2" descr="https://img11.postila.ru/data/26/98/78/90/269878908d85ee3342df8ef8d4f21c461588c99592a070e288c293fab418dac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5517232"/>
            <a:ext cx="2880320" cy="9984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Региональная педагогическая конференция </a:t>
            </a:r>
          </a:p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«Инновационное развитие муниципальной системы образования в контексте основных стратегических ориентиров»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388843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268760"/>
            <a:ext cx="4695997" cy="254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861048"/>
            <a:ext cx="446449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40152" y="40770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  <a:r>
              <a:rPr lang="ru-RU" dirty="0" smtClean="0"/>
              <a:t> класс</a:t>
            </a:r>
            <a:endParaRPr lang="ru-RU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3789040"/>
            <a:ext cx="4464496" cy="269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148478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класс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155679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r>
              <a:rPr lang="ru-RU" dirty="0" smtClean="0"/>
              <a:t> класс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407707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404664"/>
            <a:ext cx="5544616" cy="72008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Результат анкетирования</a:t>
            </a:r>
          </a:p>
        </p:txBody>
      </p:sp>
      <p:pic>
        <p:nvPicPr>
          <p:cNvPr id="12" name="Рисунок 11" descr="docs.mail.ru.jpg"/>
          <p:cNvPicPr>
            <a:picLocks noChangeAspect="1"/>
          </p:cNvPicPr>
          <p:nvPr/>
        </p:nvPicPr>
        <p:blipFill>
          <a:blip r:embed="rId6" cstate="print"/>
          <a:srcRect t="5208"/>
          <a:stretch>
            <a:fillRect/>
          </a:stretch>
        </p:blipFill>
        <p:spPr>
          <a:xfrm>
            <a:off x="7839957" y="116633"/>
            <a:ext cx="1139464" cy="108012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Региональная педагогическая конференция </a:t>
            </a:r>
          </a:p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«Инновационное развитие муниципальной системы образования в контексте основных стратегических ориентиров»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67544" y="332656"/>
            <a:ext cx="8280920" cy="6120680"/>
            <a:chOff x="539552" y="476672"/>
            <a:chExt cx="8280920" cy="61206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1619672" y="476672"/>
              <a:ext cx="6120680" cy="504056"/>
            </a:xfrm>
            <a:prstGeom prst="roundRect">
              <a:avLst/>
            </a:prstGeom>
            <a:solidFill>
              <a:srgbClr val="DBADB5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b="1" dirty="0" smtClean="0"/>
                <a:t>МАОУ СОШ №1 г. </a:t>
              </a:r>
              <a:r>
                <a:rPr lang="ru-RU" b="1" dirty="0" err="1" smtClean="0"/>
                <a:t>Когалыма</a:t>
              </a:r>
              <a:endParaRPr lang="ru-RU" b="1" dirty="0"/>
            </a:p>
          </p:txBody>
        </p:sp>
        <p:sp>
          <p:nvSpPr>
            <p:cNvPr id="4" name="Скругленный прямоугольник 3"/>
            <p:cNvSpPr/>
            <p:nvPr/>
          </p:nvSpPr>
          <p:spPr>
            <a:xfrm>
              <a:off x="1142976" y="1179558"/>
              <a:ext cx="1530408" cy="432048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400" dirty="0" smtClean="0"/>
                <a:t>Администрация школы</a:t>
              </a:r>
              <a:endParaRPr lang="ru-RU" sz="1400" dirty="0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000628" y="1179558"/>
              <a:ext cx="1567076" cy="446298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400" dirty="0" smtClean="0"/>
                <a:t>Специалисты школы</a:t>
              </a:r>
              <a:endParaRPr lang="ru-RU" sz="1400" dirty="0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3143240" y="1179558"/>
              <a:ext cx="1428760" cy="432048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400" dirty="0" smtClean="0"/>
                <a:t>Учителя-предметники</a:t>
              </a:r>
              <a:endParaRPr lang="ru-RU" sz="1400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6929454" y="1179558"/>
              <a:ext cx="1626544" cy="432048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400" dirty="0" smtClean="0"/>
                <a:t>Социальные </a:t>
              </a:r>
            </a:p>
            <a:p>
              <a:pPr algn="ctr"/>
              <a:r>
                <a:rPr lang="ru-RU" sz="1400" dirty="0" smtClean="0"/>
                <a:t>партнёры</a:t>
              </a:r>
              <a:endParaRPr lang="ru-RU" sz="1400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39552" y="1772816"/>
              <a:ext cx="8208912" cy="432048"/>
            </a:xfrm>
            <a:prstGeom prst="roundRect">
              <a:avLst/>
            </a:prstGeom>
            <a:solidFill>
              <a:srgbClr val="FFFF66"/>
            </a:solidFill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b="1" dirty="0" smtClean="0">
                  <a:solidFill>
                    <a:schemeClr val="accent1">
                      <a:lumMod val="50000"/>
                    </a:schemeClr>
                  </a:solidFill>
                  <a:ea typeface="Calibri"/>
                </a:rPr>
                <a:t>Инновационный проект «Профессиональное самоопределение школьников»</a:t>
              </a:r>
              <a:endParaRPr lang="en-US" b="1" dirty="0" smtClean="0">
                <a:solidFill>
                  <a:schemeClr val="accent1">
                    <a:lumMod val="50000"/>
                  </a:schemeClr>
                </a:solidFill>
                <a:ea typeface="Calibri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203848" y="2276872"/>
              <a:ext cx="2664296" cy="43204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dirty="0" smtClean="0"/>
                <a:t>Содержание проекта</a:t>
              </a:r>
              <a:endParaRPr lang="ru-RU" dirty="0"/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6300192" y="5445224"/>
              <a:ext cx="2232248" cy="576064"/>
            </a:xfrm>
            <a:prstGeom prst="roundRect">
              <a:avLst/>
            </a:prstGeom>
            <a:solidFill>
              <a:srgbClr val="99FFCC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dirty="0" smtClean="0"/>
                <a:t>Удовлетворённость обучением в ВУЗ, СУЗ</a:t>
              </a:r>
              <a:endParaRPr lang="ru-RU" sz="1600" dirty="0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611560" y="5445224"/>
              <a:ext cx="2376264" cy="576064"/>
            </a:xfrm>
            <a:prstGeom prst="roundRect">
              <a:avLst/>
            </a:prstGeom>
            <a:solidFill>
              <a:srgbClr val="99FFCC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dirty="0" smtClean="0"/>
                <a:t>Адаптация к обучению в ВУЗ, СУЗ</a:t>
              </a:r>
              <a:endParaRPr lang="ru-RU" sz="1600" dirty="0"/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1763688" y="6165304"/>
              <a:ext cx="6120680" cy="432048"/>
            </a:xfrm>
            <a:prstGeom prst="roundRect">
              <a:avLst/>
            </a:prstGeom>
            <a:solidFill>
              <a:srgbClr val="DBADB5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b="1" dirty="0" smtClean="0"/>
                <a:t>Учреждения ВПО, СПО</a:t>
              </a:r>
              <a:endParaRPr lang="ru-RU" b="1" dirty="0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827584" y="4005064"/>
              <a:ext cx="1440160" cy="43204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dirty="0" smtClean="0"/>
                <a:t>Методы</a:t>
              </a:r>
              <a:endParaRPr lang="ru-RU" sz="1600" dirty="0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5436096" y="4005064"/>
              <a:ext cx="1440160" cy="43204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dirty="0" smtClean="0"/>
                <a:t>Технологии</a:t>
              </a:r>
              <a:endParaRPr lang="ru-RU" sz="1600" dirty="0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2411760" y="4005064"/>
              <a:ext cx="1368152" cy="43204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1600" dirty="0" smtClean="0"/>
                <a:t>Формы </a:t>
              </a:r>
              <a:endParaRPr lang="ru-RU" sz="1600" dirty="0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2627784" y="2924944"/>
              <a:ext cx="1296144" cy="36004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ru-RU" sz="1600" dirty="0" smtClean="0"/>
                <a:t>Этапы</a:t>
              </a:r>
              <a:endParaRPr lang="ru-RU" sz="1600" dirty="0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5004048" y="2924944"/>
              <a:ext cx="1656184" cy="36004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r>
                <a:rPr lang="ru-RU" sz="1600" dirty="0" smtClean="0"/>
                <a:t>Направления</a:t>
              </a:r>
              <a:endParaRPr lang="ru-RU" sz="1600" dirty="0"/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7884368" y="4941168"/>
              <a:ext cx="936104" cy="0"/>
            </a:xfrm>
            <a:prstGeom prst="line">
              <a:avLst/>
            </a:prstGeom>
            <a:ln w="381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Скругленный прямоугольник 31"/>
            <p:cNvSpPr/>
            <p:nvPr/>
          </p:nvSpPr>
          <p:spPr>
            <a:xfrm>
              <a:off x="2627784" y="3429000"/>
              <a:ext cx="3384376" cy="43204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dirty="0" smtClean="0"/>
                <a:t>Методическое обеспечение</a:t>
              </a:r>
              <a:endParaRPr lang="ru-RU" dirty="0"/>
            </a:p>
          </p:txBody>
        </p:sp>
      </p:grpSp>
      <p:sp>
        <p:nvSpPr>
          <p:cNvPr id="33" name="Скругленный прямоугольник 32"/>
          <p:cNvSpPr/>
          <p:nvPr/>
        </p:nvSpPr>
        <p:spPr>
          <a:xfrm>
            <a:off x="899592" y="2132856"/>
            <a:ext cx="2016224" cy="4320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Принципы</a:t>
            </a:r>
            <a:endParaRPr lang="ru-RU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084168" y="2132856"/>
            <a:ext cx="2016224" cy="43204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/>
              <a:t>Условия</a:t>
            </a:r>
            <a:endParaRPr lang="ru-RU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851920" y="3861048"/>
            <a:ext cx="1368152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/>
              <a:t>Подходы</a:t>
            </a:r>
            <a:endParaRPr lang="ru-RU" sz="1600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23528" y="4581128"/>
            <a:ext cx="8496944" cy="432048"/>
          </a:xfrm>
          <a:prstGeom prst="roundRect">
            <a:avLst/>
          </a:prstGeom>
          <a:solidFill>
            <a:srgbClr val="FFFF66"/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700" b="1" dirty="0" smtClean="0">
                <a:solidFill>
                  <a:schemeClr val="accent1">
                    <a:lumMod val="50000"/>
                  </a:schemeClr>
                </a:solidFill>
              </a:rPr>
              <a:t>Результат: высокий уровень профессионального самоопределения обучающихся</a:t>
            </a:r>
            <a:endParaRPr lang="ru-RU" sz="17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948264" y="3861048"/>
            <a:ext cx="1440160" cy="43204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/>
              <a:t>Диагностика</a:t>
            </a:r>
            <a:endParaRPr lang="ru-RU" sz="1600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203848" y="5301208"/>
            <a:ext cx="2808312" cy="576064"/>
          </a:xfrm>
          <a:prstGeom prst="roundRect">
            <a:avLst/>
          </a:prstGeom>
          <a:solidFill>
            <a:srgbClr val="99FFC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/>
              <a:t>Интерес к профессионально-ориентированным дисциплинам</a:t>
            </a:r>
            <a:endParaRPr lang="ru-RU" sz="1400" dirty="0"/>
          </a:p>
        </p:txBody>
      </p:sp>
      <p:pic>
        <p:nvPicPr>
          <p:cNvPr id="26" name="Рисунок 25" descr="docs.mail.ru.jpg"/>
          <p:cNvPicPr>
            <a:picLocks noChangeAspect="1"/>
          </p:cNvPicPr>
          <p:nvPr/>
        </p:nvPicPr>
        <p:blipFill>
          <a:blip r:embed="rId2" cstate="print"/>
          <a:srcRect t="5208"/>
          <a:stretch>
            <a:fillRect/>
          </a:stretch>
        </p:blipFill>
        <p:spPr>
          <a:xfrm>
            <a:off x="8067849" y="116633"/>
            <a:ext cx="911571" cy="864095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7" name="Прямоугольник 26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Региональная педагогическая конференция </a:t>
            </a:r>
          </a:p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«Инновационное развитие муниципальной системы образования в контексте основных стратегических ориентиров»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268760"/>
            <a:ext cx="5976664" cy="100811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8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Ранняя профориентация во взаимодействии детский сад – школа, является одной из ступенек на пути к успешности во взрослой жизни</a:t>
            </a:r>
            <a:endParaRPr lang="ru-RU" sz="2000" dirty="0" smtClean="0">
              <a:solidFill>
                <a:srgbClr val="800000"/>
              </a:solidFill>
            </a:endParaRPr>
          </a:p>
          <a:p>
            <a:pPr algn="just"/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Региональная педагогическая конференция </a:t>
            </a:r>
          </a:p>
          <a:p>
            <a:pPr algn="ctr"/>
            <a:r>
              <a:rPr lang="ru-RU" sz="900" b="1" dirty="0" smtClean="0">
                <a:solidFill>
                  <a:srgbClr val="99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«Инновационное развитие муниципальной системы образования в контексте основных стратегических ориентиров»</a:t>
            </a:r>
          </a:p>
        </p:txBody>
      </p:sp>
      <p:pic>
        <p:nvPicPr>
          <p:cNvPr id="29698" name="Picture 2" descr="https://avatars.mds.yandex.net/get-zen_doc/203431/pub_5e9ad31b6c0a0274c76e5dda_5e9ad6ae65d5b620781ec82d/scale_120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4725144"/>
            <a:ext cx="2484101" cy="1728192"/>
          </a:xfrm>
          <a:prstGeom prst="rect">
            <a:avLst/>
          </a:prstGeom>
          <a:noFill/>
        </p:spPr>
      </p:pic>
      <p:pic>
        <p:nvPicPr>
          <p:cNvPr id="10" name="Рисунок 9" descr="docs.mail.ru.jpg"/>
          <p:cNvPicPr>
            <a:picLocks noChangeAspect="1"/>
          </p:cNvPicPr>
          <p:nvPr/>
        </p:nvPicPr>
        <p:blipFill>
          <a:blip r:embed="rId3" cstate="print"/>
          <a:srcRect t="5208"/>
          <a:stretch>
            <a:fillRect/>
          </a:stretch>
        </p:blipFill>
        <p:spPr>
          <a:xfrm>
            <a:off x="8219779" y="116633"/>
            <a:ext cx="759642" cy="72007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708920"/>
            <a:ext cx="2465085" cy="1368152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8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Скругленный прямоугольник 10"/>
          <p:cNvSpPr/>
          <p:nvPr/>
        </p:nvSpPr>
        <p:spPr>
          <a:xfrm>
            <a:off x="1763688" y="2708920"/>
            <a:ext cx="2088232" cy="1394856"/>
          </a:xfrm>
          <a:prstGeom prst="roundRect">
            <a:avLst>
              <a:gd name="adj" fmla="val 10000"/>
            </a:avLst>
          </a:prstGeom>
          <a:blipFill rotWithShape="0">
            <a:blip r:embed="rId5" cstate="print"/>
            <a:stretch>
              <a:fillRect/>
            </a:stretch>
          </a:blipFill>
          <a:ln>
            <a:solidFill>
              <a:srgbClr val="800000"/>
            </a:solidFill>
          </a:ln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рямоугольник 11"/>
          <p:cNvSpPr/>
          <p:nvPr/>
        </p:nvSpPr>
        <p:spPr>
          <a:xfrm>
            <a:off x="5364088" y="4221088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СОШ №1 г. Когалыма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4221088"/>
            <a:ext cx="33638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МАДОУ «Берёзка» г. Когалыма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Двойная стрелка влево/вправо 13"/>
          <p:cNvSpPr/>
          <p:nvPr/>
        </p:nvSpPr>
        <p:spPr>
          <a:xfrm>
            <a:off x="4139952" y="3284984"/>
            <a:ext cx="864096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презентации - 1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презентации - 1</Template>
  <TotalTime>3707</TotalTime>
  <Words>575</Words>
  <Application>Microsoft Office PowerPoint</Application>
  <PresentationFormat>Экран (4:3)</PresentationFormat>
  <Paragraphs>97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Фокина Л. П. Шаблон презентации - 1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201</cp:lastModifiedBy>
  <cp:revision>219</cp:revision>
  <dcterms:created xsi:type="dcterms:W3CDTF">2015-11-02T16:47:23Z</dcterms:created>
  <dcterms:modified xsi:type="dcterms:W3CDTF">2023-11-01T04:10:39Z</dcterms:modified>
</cp:coreProperties>
</file>