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65" d="100"/>
          <a:sy n="65" d="100"/>
        </p:scale>
        <p:origin x="153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855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326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548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083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433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0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04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760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881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29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438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4E5D3-66C8-4E94-B31D-74E2024F1690}" type="datetimeFigureOut">
              <a:rPr lang="ru-RU" smtClean="0"/>
              <a:t>02.02.2021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E7502-A01F-42AE-8663-C6764E2A6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21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7.pngwing.com/pngs/199/295/png-transparent-bulletin-board-blackboard-dry-erase-boards-board-s-angle-rectangle-present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208" l="109" r="96413">
                        <a14:foregroundMark x1="10000" y1="83279" x2="10000" y2="83279"/>
                        <a14:foregroundMark x1="10217" y1="85877" x2="12609" y2="84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6" r="6327" b="9476"/>
          <a:stretch/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723" y="404664"/>
            <a:ext cx="8785773" cy="5688632"/>
          </a:xfrm>
        </p:spPr>
        <p:txBody>
          <a:bodyPr anchor="ctr"/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 ц 50 кг – 4 ц 22 кг = 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16 ц 28 кг</a:t>
            </a:r>
            <a:b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66 кг 600 г + 14 ц 770 =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81 кг 370 г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40 ц 40 кг + 3 ц 50 кг =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43 ц 90 кг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00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7.pngwing.com/pngs/199/295/png-transparent-bulletin-board-blackboard-dry-erase-boards-board-s-angle-rectangle-present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208" l="109" r="96413">
                        <a14:foregroundMark x1="10000" y1="83279" x2="10000" y2="83279"/>
                        <a14:foregroundMark x1="10217" y1="85877" x2="12609" y2="84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6" r="6327" b="9476"/>
          <a:stretch/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723" y="404664"/>
            <a:ext cx="8641757" cy="3312368"/>
          </a:xfrm>
        </p:spPr>
        <p:txBody>
          <a:bodyPr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2608+529+392+271=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(2608+392)+ +(529+271)=3000+800=3800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042" y="357275"/>
            <a:ext cx="86592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1016+704+250+884+296= =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(1016+884)+(704+296)+250=</a:t>
            </a:r>
            <a:b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=(1900+1000)+250=2900+250=3150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8252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7.pngwing.com/pngs/199/295/png-transparent-bulletin-board-blackboard-dry-erase-boards-board-s-angle-rectangle-present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208" l="109" r="96413">
                        <a14:foregroundMark x1="10000" y1="83279" x2="10000" y2="83279"/>
                        <a14:foregroundMark x1="10217" y1="85877" x2="12609" y2="84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6" r="6327" b="9476"/>
          <a:stretch/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782" y="404663"/>
            <a:ext cx="2953125" cy="5760640"/>
          </a:xfrm>
        </p:spPr>
        <p:txBody>
          <a:bodyPr anchor="t"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Единицы длины: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28372" y="396373"/>
            <a:ext cx="2953125" cy="57606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Единицы массы: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184754" y="732920"/>
            <a:ext cx="2953125" cy="5104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илограмм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километр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тонна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центнер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грамм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дециметр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дюйм</a:t>
            </a:r>
          </a:p>
          <a:p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82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7168E-6 L 0.30625 0.132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13" y="66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60116E-6 L -0.35521 0.043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60" y="2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52601E-6 L 0.31406 0.038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94" y="19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46821E-7 L 0.31406 0.0337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94" y="16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21965E-6 L 0.30625 0.028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13" y="1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90751E-6 L -0.3632 -0.206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60" y="-10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96532E-6 L -0.37101 -0.1907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59" y="-95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7.pngwing.com/pngs/199/295/png-transparent-bulletin-board-blackboard-dry-erase-boards-board-s-angle-rectangle-present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208" l="109" r="96413">
                        <a14:foregroundMark x1="10000" y1="83279" x2="10000" y2="83279"/>
                        <a14:foregroundMark x1="10217" y1="85877" x2="12609" y2="84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6" r="6327" b="9476"/>
          <a:stretch/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723" y="404664"/>
            <a:ext cx="8569749" cy="5688632"/>
          </a:xfrm>
        </p:spPr>
        <p:txBody>
          <a:bodyPr anchor="t">
            <a:normAutofit/>
          </a:bodyPr>
          <a:lstStyle/>
          <a:p>
            <a:r>
              <a:rPr lang="ru-RU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Правило: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Письменное умножение любого многозначного числа на однозначное выполняется так же, как умножение трёхзначного числа на однозначное,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сначала умножают единицы, потом десятки, потом сотни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т. д.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0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7.pngwing.com/pngs/199/295/png-transparent-bulletin-board-blackboard-dry-erase-boards-board-s-angle-rectangle-present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208" l="109" r="96413">
                        <a14:foregroundMark x1="10000" y1="83279" x2="10000" y2="83279"/>
                        <a14:foregroundMark x1="10217" y1="85877" x2="12609" y2="84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6" r="6327" b="9476"/>
          <a:stretch/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1540" y="404664"/>
            <a:ext cx="7772400" cy="79208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№1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712968" cy="1368152"/>
          </a:xfrm>
        </p:spPr>
        <p:txBody>
          <a:bodyPr numCol="2" anchor="t"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1 243 * 5 =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6 215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15 708 * 2 =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31 416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23 814 * 7 =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166 698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304 782 * 3 =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914 346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31540" y="419831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№2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269268" y="1124744"/>
            <a:ext cx="8496944" cy="2736304"/>
          </a:xfrm>
          <a:prstGeom prst="rect">
            <a:avLst/>
          </a:prstGeom>
        </p:spPr>
        <p:txBody>
          <a:bodyPr vert="horz" lIns="91440" tIns="45720" rIns="91440" bIns="45720" numCol="1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buAutoNum type="arabicParenR"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5 260 * 3 = 15 780 (р.) – стоит шуба;</a:t>
            </a:r>
          </a:p>
          <a:p>
            <a:pPr marL="742950" indent="-742950">
              <a:buAutoNum type="arabicParenR"/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15 780 + 5 260 = 21 040 (р.) – стоят куртка и шуба вместе.</a:t>
            </a:r>
          </a:p>
          <a:p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Ответ: 21 040 рублей.</a:t>
            </a:r>
            <a:endParaRPr lang="ru-RU" sz="3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5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7.pngwing.com/pngs/199/295/png-transparent-bulletin-board-blackboard-dry-erase-boards-board-s-angle-rectangle-present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208" l="109" r="96413">
                        <a14:foregroundMark x1="10000" y1="83279" x2="10000" y2="83279"/>
                        <a14:foregroundMark x1="10217" y1="85877" x2="12609" y2="84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6" r="6327" b="9476"/>
          <a:stretch/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631540" y="404664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7772400" cy="4824536"/>
          </a:xfrm>
        </p:spPr>
        <p:txBody>
          <a:bodyPr anchor="t"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АО =  ––  от АВ.</a:t>
            </a:r>
          </a:p>
          <a:p>
            <a:endParaRPr lang="ru-RU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OL =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––  от АВ или  ––  от АВ.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4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KB =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––  от АВ или  ––  от АВ.</a:t>
            </a:r>
          </a:p>
          <a:p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1182" y="110734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1182" y="1700808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0072" y="4077072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465313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1182" y="3124753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21182" y="465313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21182" y="2547526"/>
            <a:ext cx="441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52546" y="3124753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38678" y="254752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1183" y="4077072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497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7.pngwing.com/pngs/199/295/png-transparent-bulletin-board-blackboard-dry-erase-boards-board-s-angle-rectangle-present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208" l="109" r="96413">
                        <a14:foregroundMark x1="10000" y1="83279" x2="10000" y2="83279"/>
                        <a14:foregroundMark x1="10217" y1="85877" x2="12609" y2="84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6" r="6327" b="9476"/>
          <a:stretch/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540" y="476673"/>
            <a:ext cx="7772400" cy="936104"/>
          </a:xfrm>
        </p:spPr>
        <p:txBody>
          <a:bodyPr anchor="t"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№5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412776"/>
            <a:ext cx="7772400" cy="2065920"/>
          </a:xfr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 ц 60 кг + 3 ц 76 кг =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 ц 36 кг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ц 98 кг – 1 ц 16 кг =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ц 16 кг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3499656"/>
            <a:ext cx="7175362" cy="18283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ц 80 кг + 5 ц 20 кг =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 ц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ц 15 кг – 4 ц 85 кг =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 ц 30 кг</a:t>
            </a:r>
          </a:p>
        </p:txBody>
      </p:sp>
    </p:spTree>
    <p:extLst>
      <p:ext uri="{BB962C8B-B14F-4D97-AF65-F5344CB8AC3E}">
        <p14:creationId xmlns:p14="http://schemas.microsoft.com/office/powerpoint/2010/main" val="345881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7.pngwing.com/pngs/199/295/png-transparent-bulletin-board-blackboard-dry-erase-boards-board-s-angle-rectangle-present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2208" l="109" r="96413">
                        <a14:foregroundMark x1="10000" y1="83279" x2="10000" y2="83279"/>
                        <a14:foregroundMark x1="10217" y1="85877" x2="12609" y2="84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6" r="6327" b="9476"/>
          <a:stretch/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548680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0" y="1484784"/>
            <a:ext cx="8892480" cy="4608512"/>
          </a:xfrm>
        </p:spPr>
        <p:txBody>
          <a:bodyPr anchor="t">
            <a:normAutofit fontScale="62500" lnSpcReduction="20000"/>
          </a:bodyPr>
          <a:lstStyle/>
          <a:p>
            <a:pPr marL="571500" indent="-5715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4600" b="1" i="1" cap="all" dirty="0" smtClean="0">
                <a:ln w="0"/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Сегодня на уроке я научился… </a:t>
            </a:r>
          </a:p>
          <a:p>
            <a:pPr marL="571500" indent="-5715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4600" b="1" i="1" cap="all" dirty="0" smtClean="0">
                <a:ln w="0"/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Мне было интересно… </a:t>
            </a:r>
          </a:p>
          <a:p>
            <a:pPr marL="571500" indent="-5715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4600" b="1" i="1" cap="all" dirty="0" smtClean="0">
                <a:ln w="0"/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Мне было трудно…</a:t>
            </a:r>
          </a:p>
          <a:p>
            <a:pPr marL="571500" indent="-5715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4600" b="1" i="1" cap="all" dirty="0" smtClean="0">
                <a:ln w="0"/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Больше всего мне понравилось…   </a:t>
            </a:r>
          </a:p>
          <a:p>
            <a:pPr marL="571500" indent="-5715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4600" b="1" i="1" cap="all" dirty="0" smtClean="0">
                <a:ln w="0"/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Своей работой на уроке я (доволен, не совсем, не доволен), потому что…</a:t>
            </a:r>
          </a:p>
          <a:p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97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251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20 ц 50 кг – 4 ц 22 кг =  16 ц 28 кг 66 кг 600 г + 14 ц 770 = 81 кг 370 г 40 ц 40 кг + 3 ц 50 кг = 43 ц 90 кг</vt:lpstr>
      <vt:lpstr>2608+529+392+271=(2608+392)+ +(529+271)=3000+800=3800  </vt:lpstr>
      <vt:lpstr>Единицы длины:</vt:lpstr>
      <vt:lpstr>Правило:  Письменное умножение любого многозначного числа на однозначное выполняется так же, как умножение трёхзначного числа на однозначное, сначала умножают единицы, потом десятки, потом сотни и т. д.</vt:lpstr>
      <vt:lpstr>№1</vt:lpstr>
      <vt:lpstr>№4</vt:lpstr>
      <vt:lpstr>№5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User</cp:lastModifiedBy>
  <cp:revision>15</cp:revision>
  <dcterms:created xsi:type="dcterms:W3CDTF">2021-01-31T12:09:06Z</dcterms:created>
  <dcterms:modified xsi:type="dcterms:W3CDTF">2021-02-02T07:56:37Z</dcterms:modified>
</cp:coreProperties>
</file>