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91" r:id="rId4"/>
    <p:sldId id="276" r:id="rId5"/>
    <p:sldId id="277" r:id="rId6"/>
    <p:sldId id="278" r:id="rId7"/>
    <p:sldId id="293" r:id="rId8"/>
    <p:sldId id="267" r:id="rId9"/>
    <p:sldId id="279" r:id="rId10"/>
    <p:sldId id="283" r:id="rId11"/>
    <p:sldId id="284" r:id="rId12"/>
    <p:sldId id="286" r:id="rId13"/>
    <p:sldId id="294" r:id="rId1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0A8DA"/>
    <a:srgbClr val="357DA9"/>
    <a:srgbClr val="333333"/>
    <a:srgbClr val="C5C5C5"/>
    <a:srgbClr val="C0C0C0"/>
    <a:srgbClr val="DDDDDD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32" autoAdjust="0"/>
    <p:restoredTop sz="95086" autoAdjust="0"/>
  </p:normalViewPr>
  <p:slideViewPr>
    <p:cSldViewPr>
      <p:cViewPr>
        <p:scale>
          <a:sx n="77" d="100"/>
          <a:sy n="77" d="100"/>
        </p:scale>
        <p:origin x="-136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5DD8D74-901B-4C71-AAB7-21E1B69221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55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rgbClr val="C5C5C5"/>
            </a:gs>
            <a:gs pos="100000">
              <a:srgbClr val="70A8DA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3"/>
          <p:cNvSpPr>
            <a:spLocks noChangeArrowheads="1"/>
          </p:cNvSpPr>
          <p:nvPr/>
        </p:nvSpPr>
        <p:spPr bwMode="gray">
          <a:xfrm>
            <a:off x="900113" y="5300663"/>
            <a:ext cx="742950" cy="74295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5" name="Group 75"/>
          <p:cNvGrpSpPr>
            <a:grpSpLocks/>
          </p:cNvGrpSpPr>
          <p:nvPr/>
        </p:nvGrpSpPr>
        <p:grpSpPr bwMode="auto">
          <a:xfrm>
            <a:off x="112713" y="5954713"/>
            <a:ext cx="8936037" cy="631825"/>
            <a:chOff x="71" y="3751"/>
            <a:chExt cx="5629" cy="398"/>
          </a:xfrm>
        </p:grpSpPr>
        <p:sp>
          <p:nvSpPr>
            <p:cNvPr id="6" name="Freeform 24"/>
            <p:cNvSpPr>
              <a:spLocks/>
            </p:cNvSpPr>
            <p:nvPr userDrawn="1"/>
          </p:nvSpPr>
          <p:spPr bwMode="gray">
            <a:xfrm>
              <a:off x="71" y="3751"/>
              <a:ext cx="5626" cy="349"/>
            </a:xfrm>
            <a:custGeom>
              <a:avLst/>
              <a:gdLst/>
              <a:ahLst/>
              <a:cxnLst>
                <a:cxn ang="0">
                  <a:pos x="5626" y="349"/>
                </a:cxn>
                <a:cxn ang="0">
                  <a:pos x="0" y="349"/>
                </a:cxn>
                <a:cxn ang="0">
                  <a:pos x="0" y="187"/>
                </a:cxn>
                <a:cxn ang="0">
                  <a:pos x="0" y="114"/>
                </a:cxn>
                <a:cxn ang="0">
                  <a:pos x="4064" y="118"/>
                </a:cxn>
                <a:cxn ang="0">
                  <a:pos x="4329" y="0"/>
                </a:cxn>
                <a:cxn ang="0">
                  <a:pos x="5623" y="0"/>
                </a:cxn>
                <a:cxn ang="0">
                  <a:pos x="5626" y="349"/>
                </a:cxn>
              </a:cxnLst>
              <a:rect l="0" t="0" r="r" b="b"/>
              <a:pathLst>
                <a:path w="5626" h="349">
                  <a:moveTo>
                    <a:pt x="5626" y="349"/>
                  </a:moveTo>
                  <a:lnTo>
                    <a:pt x="0" y="349"/>
                  </a:lnTo>
                  <a:lnTo>
                    <a:pt x="0" y="187"/>
                  </a:lnTo>
                  <a:lnTo>
                    <a:pt x="0" y="114"/>
                  </a:lnTo>
                  <a:cubicBezTo>
                    <a:pt x="678" y="103"/>
                    <a:pt x="3343" y="137"/>
                    <a:pt x="4064" y="118"/>
                  </a:cubicBezTo>
                  <a:lnTo>
                    <a:pt x="4329" y="0"/>
                  </a:lnTo>
                  <a:lnTo>
                    <a:pt x="5623" y="0"/>
                  </a:lnTo>
                  <a:lnTo>
                    <a:pt x="5626" y="34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25"/>
            <p:cNvSpPr>
              <a:spLocks/>
            </p:cNvSpPr>
            <p:nvPr userDrawn="1"/>
          </p:nvSpPr>
          <p:spPr bwMode="gray">
            <a:xfrm>
              <a:off x="71" y="3800"/>
              <a:ext cx="5626" cy="349"/>
            </a:xfrm>
            <a:custGeom>
              <a:avLst/>
              <a:gdLst/>
              <a:ahLst/>
              <a:cxnLst>
                <a:cxn ang="0">
                  <a:pos x="5626" y="349"/>
                </a:cxn>
                <a:cxn ang="0">
                  <a:pos x="0" y="349"/>
                </a:cxn>
                <a:cxn ang="0">
                  <a:pos x="0" y="187"/>
                </a:cxn>
                <a:cxn ang="0">
                  <a:pos x="0" y="114"/>
                </a:cxn>
                <a:cxn ang="0">
                  <a:pos x="4082" y="118"/>
                </a:cxn>
                <a:cxn ang="0">
                  <a:pos x="4345" y="0"/>
                </a:cxn>
                <a:cxn ang="0">
                  <a:pos x="5623" y="6"/>
                </a:cxn>
                <a:cxn ang="0">
                  <a:pos x="5626" y="349"/>
                </a:cxn>
              </a:cxnLst>
              <a:rect l="0" t="0" r="r" b="b"/>
              <a:pathLst>
                <a:path w="5626" h="349">
                  <a:moveTo>
                    <a:pt x="5626" y="349"/>
                  </a:moveTo>
                  <a:lnTo>
                    <a:pt x="0" y="349"/>
                  </a:lnTo>
                  <a:lnTo>
                    <a:pt x="0" y="187"/>
                  </a:lnTo>
                  <a:lnTo>
                    <a:pt x="0" y="114"/>
                  </a:lnTo>
                  <a:cubicBezTo>
                    <a:pt x="680" y="103"/>
                    <a:pt x="3358" y="137"/>
                    <a:pt x="4082" y="118"/>
                  </a:cubicBezTo>
                  <a:lnTo>
                    <a:pt x="4345" y="0"/>
                  </a:lnTo>
                  <a:lnTo>
                    <a:pt x="5623" y="6"/>
                  </a:lnTo>
                  <a:lnTo>
                    <a:pt x="5626" y="34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26"/>
            <p:cNvSpPr>
              <a:spLocks/>
            </p:cNvSpPr>
            <p:nvPr userDrawn="1"/>
          </p:nvSpPr>
          <p:spPr bwMode="gray">
            <a:xfrm>
              <a:off x="4209" y="3833"/>
              <a:ext cx="1491" cy="88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223" y="0"/>
                </a:cxn>
                <a:cxn ang="0">
                  <a:pos x="1491" y="0"/>
                </a:cxn>
                <a:cxn ang="0">
                  <a:pos x="1488" y="60"/>
                </a:cxn>
                <a:cxn ang="0">
                  <a:pos x="383" y="59"/>
                </a:cxn>
                <a:cxn ang="0">
                  <a:pos x="273" y="88"/>
                </a:cxn>
                <a:cxn ang="0">
                  <a:pos x="0" y="84"/>
                </a:cxn>
              </a:cxnLst>
              <a:rect l="0" t="0" r="r" b="b"/>
              <a:pathLst>
                <a:path w="1491" h="88">
                  <a:moveTo>
                    <a:pt x="0" y="84"/>
                  </a:moveTo>
                  <a:lnTo>
                    <a:pt x="223" y="0"/>
                  </a:lnTo>
                  <a:lnTo>
                    <a:pt x="1491" y="0"/>
                  </a:lnTo>
                  <a:lnTo>
                    <a:pt x="1488" y="60"/>
                  </a:lnTo>
                  <a:lnTo>
                    <a:pt x="383" y="59"/>
                  </a:lnTo>
                  <a:lnTo>
                    <a:pt x="273" y="88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" name="Rectangle 28"/>
          <p:cNvSpPr>
            <a:spLocks noChangeArrowheads="1"/>
          </p:cNvSpPr>
          <p:nvPr/>
        </p:nvSpPr>
        <p:spPr bwMode="gray">
          <a:xfrm>
            <a:off x="114300" y="6610350"/>
            <a:ext cx="8931275" cy="1635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Rectangle 42"/>
          <p:cNvSpPr>
            <a:spLocks noChangeArrowheads="1"/>
          </p:cNvSpPr>
          <p:nvPr/>
        </p:nvSpPr>
        <p:spPr bwMode="gray">
          <a:xfrm>
            <a:off x="107950" y="5300663"/>
            <a:ext cx="741363" cy="744537"/>
          </a:xfrm>
          <a:prstGeom prst="rect">
            <a:avLst/>
          </a:prstGeom>
          <a:solidFill>
            <a:srgbClr val="70A8D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Rectangle 50"/>
          <p:cNvSpPr>
            <a:spLocks noChangeArrowheads="1"/>
          </p:cNvSpPr>
          <p:nvPr/>
        </p:nvSpPr>
        <p:spPr bwMode="gray">
          <a:xfrm>
            <a:off x="120650" y="4511675"/>
            <a:ext cx="741363" cy="742950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2" name="Picture 76" descr="j0400050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404813"/>
            <a:ext cx="2663825" cy="1774825"/>
          </a:xfrm>
          <a:prstGeom prst="rect">
            <a:avLst/>
          </a:prstGeom>
          <a:noFill/>
          <a:ln w="57150" cmpd="thinThick">
            <a:solidFill>
              <a:srgbClr val="357DA9"/>
            </a:solidFill>
            <a:miter lim="800000"/>
            <a:headEnd/>
            <a:tailEnd/>
          </a:ln>
        </p:spPr>
      </p:pic>
      <p:pic>
        <p:nvPicPr>
          <p:cNvPr id="13" name="Picture 77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788" y="404813"/>
            <a:ext cx="2663825" cy="1773237"/>
          </a:xfrm>
          <a:prstGeom prst="rect">
            <a:avLst/>
          </a:prstGeo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4" name="Picture 79" descr="2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6600" y="404813"/>
            <a:ext cx="2665413" cy="1782762"/>
          </a:xfrm>
          <a:prstGeom prst="rect">
            <a:avLst/>
          </a:prstGeom>
          <a:solidFill>
            <a:srgbClr val="70A8DA"/>
          </a:solidFill>
          <a:ln w="57150" cmpd="thinThick">
            <a:solidFill>
              <a:srgbClr val="357DA9"/>
            </a:solidFill>
            <a:miter lim="800000"/>
            <a:headEnd/>
            <a:tailEnd/>
          </a:ln>
        </p:spPr>
      </p:pic>
      <p:sp>
        <p:nvSpPr>
          <p:cNvPr id="15" name="Freeform 80" descr="Dark upward diagonal"/>
          <p:cNvSpPr>
            <a:spLocks/>
          </p:cNvSpPr>
          <p:nvPr userDrawn="1"/>
        </p:nvSpPr>
        <p:spPr bwMode="gray">
          <a:xfrm>
            <a:off x="122238" y="115888"/>
            <a:ext cx="8956675" cy="1793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582" y="0"/>
              </a:cxn>
              <a:cxn ang="0">
                <a:pos x="5639" y="45"/>
              </a:cxn>
              <a:cxn ang="0">
                <a:pos x="5636" y="113"/>
              </a:cxn>
              <a:cxn ang="0">
                <a:pos x="0" y="113"/>
              </a:cxn>
              <a:cxn ang="0">
                <a:pos x="0" y="0"/>
              </a:cxn>
            </a:cxnLst>
            <a:rect l="0" t="0" r="r" b="b"/>
            <a:pathLst>
              <a:path w="5639" h="113">
                <a:moveTo>
                  <a:pt x="0" y="0"/>
                </a:moveTo>
                <a:lnTo>
                  <a:pt x="5582" y="0"/>
                </a:lnTo>
                <a:cubicBezTo>
                  <a:pt x="5630" y="3"/>
                  <a:pt x="5639" y="45"/>
                  <a:pt x="5639" y="45"/>
                </a:cubicBezTo>
                <a:lnTo>
                  <a:pt x="5636" y="113"/>
                </a:lnTo>
                <a:lnTo>
                  <a:pt x="0" y="113"/>
                </a:lnTo>
                <a:lnTo>
                  <a:pt x="0" y="0"/>
                </a:lnTo>
                <a:close/>
              </a:path>
            </a:pathLst>
          </a:cu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68538" y="4437063"/>
            <a:ext cx="4811712" cy="403225"/>
          </a:xfrm>
        </p:spPr>
        <p:txBody>
          <a:bodyPr/>
          <a:lstStyle>
            <a:lvl1pPr marL="0" indent="0" algn="r">
              <a:buFontTx/>
              <a:buNone/>
              <a:defRPr sz="1600" i="1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Образец подзаголовка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79613" y="2781300"/>
            <a:ext cx="6019800" cy="1470025"/>
          </a:xfrm>
        </p:spPr>
        <p:txBody>
          <a:bodyPr/>
          <a:lstStyle>
            <a:lvl1pPr algn="r">
              <a:defRPr sz="4800">
                <a:solidFill>
                  <a:srgbClr val="000000"/>
                </a:solidFill>
              </a:defRPr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1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237288"/>
            <a:ext cx="2205037" cy="317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55875" y="6237288"/>
            <a:ext cx="2990850" cy="317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084888" y="6237288"/>
            <a:ext cx="2205037" cy="317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5C0DC-ED18-4682-8177-A2858D1F5A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2F55E-C305-4A84-98A1-D6ED4D1723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77038" y="238125"/>
            <a:ext cx="2125662" cy="59340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238125"/>
            <a:ext cx="6229350" cy="59340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20FDF-44C4-466B-A3F9-1F83CABE11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15906-F039-4B2E-B9CC-0EC43D0BFD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3AC4D-A835-4E18-8F64-D2D6981607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288" y="1268413"/>
            <a:ext cx="4176712" cy="4903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268413"/>
            <a:ext cx="4178300" cy="4903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9BCC2-3C8E-4202-8FD3-055A827CD8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B40B6-E9D4-4EEE-95BB-82C86251B5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48AC8-A6EF-452E-AAEB-2F4DE9D62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4CCC0-CF75-49B5-9740-4FD21A8C57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011A2-4C7E-49B0-8268-335CE14F3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AD554-BAAC-44D5-B8DE-7C8157F90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/>
        </p:nvGrpSpPr>
        <p:grpSpPr bwMode="auto">
          <a:xfrm>
            <a:off x="6553200" y="6013450"/>
            <a:ext cx="2392363" cy="563563"/>
            <a:chOff x="1566" y="164"/>
            <a:chExt cx="1455" cy="425"/>
          </a:xfrm>
        </p:grpSpPr>
        <p:sp>
          <p:nvSpPr>
            <p:cNvPr id="1032" name="Freeform 8"/>
            <p:cNvSpPr>
              <a:spLocks/>
            </p:cNvSpPr>
            <p:nvPr/>
          </p:nvSpPr>
          <p:spPr bwMode="gray">
            <a:xfrm>
              <a:off x="1892" y="468"/>
              <a:ext cx="39" cy="121"/>
            </a:xfrm>
            <a:custGeom>
              <a:avLst/>
              <a:gdLst/>
              <a:ahLst/>
              <a:cxnLst>
                <a:cxn ang="0">
                  <a:pos x="37" y="36"/>
                </a:cxn>
                <a:cxn ang="0">
                  <a:pos x="35" y="36"/>
                </a:cxn>
                <a:cxn ang="0">
                  <a:pos x="30" y="36"/>
                </a:cxn>
                <a:cxn ang="0">
                  <a:pos x="22" y="34"/>
                </a:cxn>
                <a:cxn ang="0">
                  <a:pos x="15" y="30"/>
                </a:cxn>
                <a:cxn ang="0">
                  <a:pos x="7" y="23"/>
                </a:cxn>
                <a:cxn ang="0">
                  <a:pos x="3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7" y="1"/>
                </a:cxn>
                <a:cxn ang="0">
                  <a:pos x="15" y="3"/>
                </a:cxn>
                <a:cxn ang="0">
                  <a:pos x="23" y="5"/>
                </a:cxn>
                <a:cxn ang="0">
                  <a:pos x="30" y="11"/>
                </a:cxn>
                <a:cxn ang="0">
                  <a:pos x="37" y="20"/>
                </a:cxn>
                <a:cxn ang="0">
                  <a:pos x="39" y="34"/>
                </a:cxn>
                <a:cxn ang="0">
                  <a:pos x="39" y="121"/>
                </a:cxn>
                <a:cxn ang="0">
                  <a:pos x="37" y="121"/>
                </a:cxn>
                <a:cxn ang="0">
                  <a:pos x="37" y="36"/>
                </a:cxn>
              </a:cxnLst>
              <a:rect l="0" t="0" r="r" b="b"/>
              <a:pathLst>
                <a:path w="39" h="121">
                  <a:moveTo>
                    <a:pt x="37" y="36"/>
                  </a:moveTo>
                  <a:lnTo>
                    <a:pt x="35" y="36"/>
                  </a:lnTo>
                  <a:lnTo>
                    <a:pt x="30" y="36"/>
                  </a:lnTo>
                  <a:lnTo>
                    <a:pt x="22" y="34"/>
                  </a:lnTo>
                  <a:lnTo>
                    <a:pt x="15" y="30"/>
                  </a:lnTo>
                  <a:lnTo>
                    <a:pt x="7" y="23"/>
                  </a:lnTo>
                  <a:lnTo>
                    <a:pt x="3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0" y="11"/>
                  </a:lnTo>
                  <a:lnTo>
                    <a:pt x="37" y="20"/>
                  </a:lnTo>
                  <a:lnTo>
                    <a:pt x="39" y="34"/>
                  </a:lnTo>
                  <a:lnTo>
                    <a:pt x="39" y="121"/>
                  </a:lnTo>
                  <a:lnTo>
                    <a:pt x="37" y="121"/>
                  </a:lnTo>
                  <a:lnTo>
                    <a:pt x="37" y="36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gray">
            <a:xfrm>
              <a:off x="2271" y="450"/>
              <a:ext cx="45" cy="139"/>
            </a:xfrm>
            <a:custGeom>
              <a:avLst/>
              <a:gdLst/>
              <a:ahLst/>
              <a:cxnLst>
                <a:cxn ang="0">
                  <a:pos x="3" y="42"/>
                </a:cxn>
                <a:cxn ang="0">
                  <a:pos x="6" y="42"/>
                </a:cxn>
                <a:cxn ang="0">
                  <a:pos x="12" y="42"/>
                </a:cxn>
                <a:cxn ang="0">
                  <a:pos x="20" y="39"/>
                </a:cxn>
                <a:cxn ang="0">
                  <a:pos x="29" y="35"/>
                </a:cxn>
                <a:cxn ang="0">
                  <a:pos x="37" y="27"/>
                </a:cxn>
                <a:cxn ang="0">
                  <a:pos x="43" y="17"/>
                </a:cxn>
                <a:cxn ang="0">
                  <a:pos x="45" y="2"/>
                </a:cxn>
                <a:cxn ang="0">
                  <a:pos x="43" y="0"/>
                </a:cxn>
                <a:cxn ang="0">
                  <a:pos x="37" y="2"/>
                </a:cxn>
                <a:cxn ang="0">
                  <a:pos x="29" y="3"/>
                </a:cxn>
                <a:cxn ang="0">
                  <a:pos x="19" y="7"/>
                </a:cxn>
                <a:cxn ang="0">
                  <a:pos x="11" y="14"/>
                </a:cxn>
                <a:cxn ang="0">
                  <a:pos x="4" y="23"/>
                </a:cxn>
                <a:cxn ang="0">
                  <a:pos x="0" y="39"/>
                </a:cxn>
                <a:cxn ang="0">
                  <a:pos x="0" y="139"/>
                </a:cxn>
                <a:cxn ang="0">
                  <a:pos x="3" y="139"/>
                </a:cxn>
                <a:cxn ang="0">
                  <a:pos x="3" y="42"/>
                </a:cxn>
              </a:cxnLst>
              <a:rect l="0" t="0" r="r" b="b"/>
              <a:pathLst>
                <a:path w="45" h="139">
                  <a:moveTo>
                    <a:pt x="3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20" y="39"/>
                  </a:lnTo>
                  <a:lnTo>
                    <a:pt x="29" y="35"/>
                  </a:lnTo>
                  <a:lnTo>
                    <a:pt x="37" y="27"/>
                  </a:lnTo>
                  <a:lnTo>
                    <a:pt x="43" y="17"/>
                  </a:lnTo>
                  <a:lnTo>
                    <a:pt x="45" y="2"/>
                  </a:lnTo>
                  <a:lnTo>
                    <a:pt x="43" y="0"/>
                  </a:lnTo>
                  <a:lnTo>
                    <a:pt x="37" y="2"/>
                  </a:lnTo>
                  <a:lnTo>
                    <a:pt x="29" y="3"/>
                  </a:lnTo>
                  <a:lnTo>
                    <a:pt x="19" y="7"/>
                  </a:lnTo>
                  <a:lnTo>
                    <a:pt x="11" y="14"/>
                  </a:lnTo>
                  <a:lnTo>
                    <a:pt x="4" y="23"/>
                  </a:lnTo>
                  <a:lnTo>
                    <a:pt x="0" y="39"/>
                  </a:lnTo>
                  <a:lnTo>
                    <a:pt x="0" y="139"/>
                  </a:lnTo>
                  <a:lnTo>
                    <a:pt x="3" y="139"/>
                  </a:lnTo>
                  <a:lnTo>
                    <a:pt x="3" y="4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" name="Freeform 10"/>
            <p:cNvSpPr>
              <a:spLocks/>
            </p:cNvSpPr>
            <p:nvPr/>
          </p:nvSpPr>
          <p:spPr bwMode="gray">
            <a:xfrm>
              <a:off x="1765" y="378"/>
              <a:ext cx="146" cy="211"/>
            </a:xfrm>
            <a:custGeom>
              <a:avLst/>
              <a:gdLst/>
              <a:ahLst/>
              <a:cxnLst>
                <a:cxn ang="0">
                  <a:pos x="68" y="67"/>
                </a:cxn>
                <a:cxn ang="0">
                  <a:pos x="67" y="67"/>
                </a:cxn>
                <a:cxn ang="0">
                  <a:pos x="60" y="66"/>
                </a:cxn>
                <a:cxn ang="0">
                  <a:pos x="50" y="64"/>
                </a:cxn>
                <a:cxn ang="0">
                  <a:pos x="41" y="62"/>
                </a:cxn>
                <a:cxn ang="0">
                  <a:pos x="29" y="55"/>
                </a:cxn>
                <a:cxn ang="0">
                  <a:pos x="18" y="47"/>
                </a:cxn>
                <a:cxn ang="0">
                  <a:pos x="10" y="35"/>
                </a:cxn>
                <a:cxn ang="0">
                  <a:pos x="3" y="2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10" y="0"/>
                </a:cxn>
                <a:cxn ang="0">
                  <a:pos x="19" y="0"/>
                </a:cxn>
                <a:cxn ang="0">
                  <a:pos x="30" y="2"/>
                </a:cxn>
                <a:cxn ang="0">
                  <a:pos x="41" y="6"/>
                </a:cxn>
                <a:cxn ang="0">
                  <a:pos x="53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5" y="45"/>
                </a:cxn>
                <a:cxn ang="0">
                  <a:pos x="79" y="36"/>
                </a:cxn>
                <a:cxn ang="0">
                  <a:pos x="84" y="25"/>
                </a:cxn>
                <a:cxn ang="0">
                  <a:pos x="92" y="16"/>
                </a:cxn>
                <a:cxn ang="0">
                  <a:pos x="106" y="8"/>
                </a:cxn>
                <a:cxn ang="0">
                  <a:pos x="123" y="2"/>
                </a:cxn>
                <a:cxn ang="0">
                  <a:pos x="146" y="0"/>
                </a:cxn>
                <a:cxn ang="0">
                  <a:pos x="145" y="2"/>
                </a:cxn>
                <a:cxn ang="0">
                  <a:pos x="145" y="8"/>
                </a:cxn>
                <a:cxn ang="0">
                  <a:pos x="143" y="17"/>
                </a:cxn>
                <a:cxn ang="0">
                  <a:pos x="139" y="28"/>
                </a:cxn>
                <a:cxn ang="0">
                  <a:pos x="134" y="39"/>
                </a:cxn>
                <a:cxn ang="0">
                  <a:pos x="126" y="49"/>
                </a:cxn>
                <a:cxn ang="0">
                  <a:pos x="114" y="59"/>
                </a:cxn>
                <a:cxn ang="0">
                  <a:pos x="98" y="64"/>
                </a:cxn>
                <a:cxn ang="0">
                  <a:pos x="79" y="67"/>
                </a:cxn>
                <a:cxn ang="0">
                  <a:pos x="79" y="211"/>
                </a:cxn>
                <a:cxn ang="0">
                  <a:pos x="68" y="211"/>
                </a:cxn>
                <a:cxn ang="0">
                  <a:pos x="68" y="67"/>
                </a:cxn>
              </a:cxnLst>
              <a:rect l="0" t="0" r="r" b="b"/>
              <a:pathLst>
                <a:path w="146" h="211">
                  <a:moveTo>
                    <a:pt x="68" y="67"/>
                  </a:moveTo>
                  <a:lnTo>
                    <a:pt x="67" y="67"/>
                  </a:lnTo>
                  <a:lnTo>
                    <a:pt x="60" y="66"/>
                  </a:lnTo>
                  <a:lnTo>
                    <a:pt x="50" y="64"/>
                  </a:lnTo>
                  <a:lnTo>
                    <a:pt x="41" y="62"/>
                  </a:lnTo>
                  <a:lnTo>
                    <a:pt x="29" y="55"/>
                  </a:lnTo>
                  <a:lnTo>
                    <a:pt x="18" y="47"/>
                  </a:lnTo>
                  <a:lnTo>
                    <a:pt x="10" y="35"/>
                  </a:lnTo>
                  <a:lnTo>
                    <a:pt x="3" y="20"/>
                  </a:lnTo>
                  <a:lnTo>
                    <a:pt x="0" y="0"/>
                  </a:lnTo>
                  <a:lnTo>
                    <a:pt x="3" y="0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30" y="2"/>
                  </a:lnTo>
                  <a:lnTo>
                    <a:pt x="41" y="6"/>
                  </a:lnTo>
                  <a:lnTo>
                    <a:pt x="53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5" y="45"/>
                  </a:lnTo>
                  <a:lnTo>
                    <a:pt x="79" y="36"/>
                  </a:lnTo>
                  <a:lnTo>
                    <a:pt x="84" y="25"/>
                  </a:lnTo>
                  <a:lnTo>
                    <a:pt x="92" y="16"/>
                  </a:lnTo>
                  <a:lnTo>
                    <a:pt x="106" y="8"/>
                  </a:lnTo>
                  <a:lnTo>
                    <a:pt x="123" y="2"/>
                  </a:lnTo>
                  <a:lnTo>
                    <a:pt x="146" y="0"/>
                  </a:lnTo>
                  <a:lnTo>
                    <a:pt x="145" y="2"/>
                  </a:lnTo>
                  <a:lnTo>
                    <a:pt x="145" y="8"/>
                  </a:lnTo>
                  <a:lnTo>
                    <a:pt x="143" y="17"/>
                  </a:lnTo>
                  <a:lnTo>
                    <a:pt x="139" y="28"/>
                  </a:lnTo>
                  <a:lnTo>
                    <a:pt x="134" y="39"/>
                  </a:lnTo>
                  <a:lnTo>
                    <a:pt x="126" y="49"/>
                  </a:lnTo>
                  <a:lnTo>
                    <a:pt x="114" y="59"/>
                  </a:lnTo>
                  <a:lnTo>
                    <a:pt x="98" y="64"/>
                  </a:lnTo>
                  <a:lnTo>
                    <a:pt x="79" y="67"/>
                  </a:lnTo>
                  <a:lnTo>
                    <a:pt x="79" y="211"/>
                  </a:lnTo>
                  <a:lnTo>
                    <a:pt x="68" y="211"/>
                  </a:lnTo>
                  <a:lnTo>
                    <a:pt x="68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" name="Freeform 11"/>
            <p:cNvSpPr>
              <a:spLocks/>
            </p:cNvSpPr>
            <p:nvPr/>
          </p:nvSpPr>
          <p:spPr bwMode="gray">
            <a:xfrm>
              <a:off x="2792" y="378"/>
              <a:ext cx="144" cy="211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6" y="67"/>
                </a:cxn>
                <a:cxn ang="0">
                  <a:pos x="59" y="66"/>
                </a:cxn>
                <a:cxn ang="0">
                  <a:pos x="50" y="64"/>
                </a:cxn>
                <a:cxn ang="0">
                  <a:pos x="39" y="62"/>
                </a:cxn>
                <a:cxn ang="0">
                  <a:pos x="28" y="55"/>
                </a:cxn>
                <a:cxn ang="0">
                  <a:pos x="17" y="47"/>
                </a:cxn>
                <a:cxn ang="0">
                  <a:pos x="9" y="3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28" y="2"/>
                </a:cxn>
                <a:cxn ang="0">
                  <a:pos x="40" y="6"/>
                </a:cxn>
                <a:cxn ang="0">
                  <a:pos x="51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4" y="45"/>
                </a:cxn>
                <a:cxn ang="0">
                  <a:pos x="77" y="36"/>
                </a:cxn>
                <a:cxn ang="0">
                  <a:pos x="82" y="25"/>
                </a:cxn>
                <a:cxn ang="0">
                  <a:pos x="91" y="16"/>
                </a:cxn>
                <a:cxn ang="0">
                  <a:pos x="105" y="8"/>
                </a:cxn>
                <a:cxn ang="0">
                  <a:pos x="121" y="2"/>
                </a:cxn>
                <a:cxn ang="0">
                  <a:pos x="144" y="0"/>
                </a:cxn>
                <a:cxn ang="0">
                  <a:pos x="144" y="2"/>
                </a:cxn>
                <a:cxn ang="0">
                  <a:pos x="144" y="8"/>
                </a:cxn>
                <a:cxn ang="0">
                  <a:pos x="141" y="17"/>
                </a:cxn>
                <a:cxn ang="0">
                  <a:pos x="139" y="28"/>
                </a:cxn>
                <a:cxn ang="0">
                  <a:pos x="133" y="39"/>
                </a:cxn>
                <a:cxn ang="0">
                  <a:pos x="125" y="49"/>
                </a:cxn>
                <a:cxn ang="0">
                  <a:pos x="113" y="59"/>
                </a:cxn>
                <a:cxn ang="0">
                  <a:pos x="97" y="64"/>
                </a:cxn>
                <a:cxn ang="0">
                  <a:pos x="77" y="67"/>
                </a:cxn>
                <a:cxn ang="0">
                  <a:pos x="77" y="211"/>
                </a:cxn>
                <a:cxn ang="0">
                  <a:pos x="67" y="211"/>
                </a:cxn>
                <a:cxn ang="0">
                  <a:pos x="67" y="67"/>
                </a:cxn>
              </a:cxnLst>
              <a:rect l="0" t="0" r="r" b="b"/>
              <a:pathLst>
                <a:path w="144" h="211">
                  <a:moveTo>
                    <a:pt x="67" y="67"/>
                  </a:moveTo>
                  <a:lnTo>
                    <a:pt x="66" y="67"/>
                  </a:lnTo>
                  <a:lnTo>
                    <a:pt x="59" y="66"/>
                  </a:lnTo>
                  <a:lnTo>
                    <a:pt x="50" y="64"/>
                  </a:lnTo>
                  <a:lnTo>
                    <a:pt x="39" y="62"/>
                  </a:lnTo>
                  <a:lnTo>
                    <a:pt x="28" y="55"/>
                  </a:lnTo>
                  <a:lnTo>
                    <a:pt x="17" y="47"/>
                  </a:lnTo>
                  <a:lnTo>
                    <a:pt x="9" y="3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2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8" y="2"/>
                  </a:lnTo>
                  <a:lnTo>
                    <a:pt x="40" y="6"/>
                  </a:lnTo>
                  <a:lnTo>
                    <a:pt x="51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4" y="45"/>
                  </a:lnTo>
                  <a:lnTo>
                    <a:pt x="77" y="36"/>
                  </a:lnTo>
                  <a:lnTo>
                    <a:pt x="82" y="25"/>
                  </a:lnTo>
                  <a:lnTo>
                    <a:pt x="91" y="16"/>
                  </a:lnTo>
                  <a:lnTo>
                    <a:pt x="105" y="8"/>
                  </a:lnTo>
                  <a:lnTo>
                    <a:pt x="121" y="2"/>
                  </a:lnTo>
                  <a:lnTo>
                    <a:pt x="144" y="0"/>
                  </a:lnTo>
                  <a:lnTo>
                    <a:pt x="144" y="2"/>
                  </a:lnTo>
                  <a:lnTo>
                    <a:pt x="144" y="8"/>
                  </a:lnTo>
                  <a:lnTo>
                    <a:pt x="141" y="17"/>
                  </a:lnTo>
                  <a:lnTo>
                    <a:pt x="139" y="28"/>
                  </a:lnTo>
                  <a:lnTo>
                    <a:pt x="133" y="39"/>
                  </a:lnTo>
                  <a:lnTo>
                    <a:pt x="125" y="49"/>
                  </a:lnTo>
                  <a:lnTo>
                    <a:pt x="113" y="59"/>
                  </a:lnTo>
                  <a:lnTo>
                    <a:pt x="97" y="64"/>
                  </a:lnTo>
                  <a:lnTo>
                    <a:pt x="77" y="67"/>
                  </a:lnTo>
                  <a:lnTo>
                    <a:pt x="77" y="211"/>
                  </a:lnTo>
                  <a:lnTo>
                    <a:pt x="67" y="211"/>
                  </a:lnTo>
                  <a:lnTo>
                    <a:pt x="67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gray">
            <a:xfrm>
              <a:off x="2631" y="457"/>
              <a:ext cx="89" cy="132"/>
            </a:xfrm>
            <a:custGeom>
              <a:avLst/>
              <a:gdLst/>
              <a:ahLst/>
              <a:cxnLst>
                <a:cxn ang="0">
                  <a:pos x="42" y="43"/>
                </a:cxn>
                <a:cxn ang="0">
                  <a:pos x="39" y="42"/>
                </a:cxn>
                <a:cxn ang="0">
                  <a:pos x="33" y="42"/>
                </a:cxn>
                <a:cxn ang="0">
                  <a:pos x="25" y="39"/>
                </a:cxn>
                <a:cxn ang="0">
                  <a:pos x="16" y="35"/>
                </a:cxn>
                <a:cxn ang="0">
                  <a:pos x="8" y="27"/>
                </a:cxn>
                <a:cxn ang="0">
                  <a:pos x="2" y="16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21" y="3"/>
                </a:cxn>
                <a:cxn ang="0">
                  <a:pos x="29" y="8"/>
                </a:cxn>
                <a:cxn ang="0">
                  <a:pos x="37" y="15"/>
                </a:cxn>
                <a:cxn ang="0">
                  <a:pos x="42" y="26"/>
                </a:cxn>
                <a:cxn ang="0">
                  <a:pos x="45" y="39"/>
                </a:cxn>
                <a:cxn ang="0">
                  <a:pos x="45" y="38"/>
                </a:cxn>
                <a:cxn ang="0">
                  <a:pos x="45" y="34"/>
                </a:cxn>
                <a:cxn ang="0">
                  <a:pos x="46" y="27"/>
                </a:cxn>
                <a:cxn ang="0">
                  <a:pos x="49" y="20"/>
                </a:cxn>
                <a:cxn ang="0">
                  <a:pos x="54" y="14"/>
                </a:cxn>
                <a:cxn ang="0">
                  <a:pos x="62" y="7"/>
                </a:cxn>
                <a:cxn ang="0">
                  <a:pos x="73" y="3"/>
                </a:cxn>
                <a:cxn ang="0">
                  <a:pos x="89" y="0"/>
                </a:cxn>
                <a:cxn ang="0">
                  <a:pos x="89" y="3"/>
                </a:cxn>
                <a:cxn ang="0">
                  <a:pos x="88" y="10"/>
                </a:cxn>
                <a:cxn ang="0">
                  <a:pos x="87" y="18"/>
                </a:cxn>
                <a:cxn ang="0">
                  <a:pos x="81" y="26"/>
                </a:cxn>
                <a:cxn ang="0">
                  <a:pos x="74" y="34"/>
                </a:cxn>
                <a:cxn ang="0">
                  <a:pos x="64" y="41"/>
                </a:cxn>
                <a:cxn ang="0">
                  <a:pos x="47" y="43"/>
                </a:cxn>
                <a:cxn ang="0">
                  <a:pos x="47" y="132"/>
                </a:cxn>
                <a:cxn ang="0">
                  <a:pos x="42" y="132"/>
                </a:cxn>
                <a:cxn ang="0">
                  <a:pos x="42" y="43"/>
                </a:cxn>
              </a:cxnLst>
              <a:rect l="0" t="0" r="r" b="b"/>
              <a:pathLst>
                <a:path w="89" h="132">
                  <a:moveTo>
                    <a:pt x="42" y="43"/>
                  </a:moveTo>
                  <a:lnTo>
                    <a:pt x="39" y="42"/>
                  </a:lnTo>
                  <a:lnTo>
                    <a:pt x="33" y="42"/>
                  </a:lnTo>
                  <a:lnTo>
                    <a:pt x="25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12" y="1"/>
                  </a:lnTo>
                  <a:lnTo>
                    <a:pt x="21" y="3"/>
                  </a:lnTo>
                  <a:lnTo>
                    <a:pt x="29" y="8"/>
                  </a:lnTo>
                  <a:lnTo>
                    <a:pt x="37" y="15"/>
                  </a:lnTo>
                  <a:lnTo>
                    <a:pt x="42" y="26"/>
                  </a:lnTo>
                  <a:lnTo>
                    <a:pt x="45" y="39"/>
                  </a:lnTo>
                  <a:lnTo>
                    <a:pt x="45" y="38"/>
                  </a:lnTo>
                  <a:lnTo>
                    <a:pt x="45" y="34"/>
                  </a:lnTo>
                  <a:lnTo>
                    <a:pt x="46" y="27"/>
                  </a:lnTo>
                  <a:lnTo>
                    <a:pt x="49" y="20"/>
                  </a:lnTo>
                  <a:lnTo>
                    <a:pt x="54" y="14"/>
                  </a:lnTo>
                  <a:lnTo>
                    <a:pt x="62" y="7"/>
                  </a:lnTo>
                  <a:lnTo>
                    <a:pt x="73" y="3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88" y="10"/>
                  </a:lnTo>
                  <a:lnTo>
                    <a:pt x="87" y="18"/>
                  </a:lnTo>
                  <a:lnTo>
                    <a:pt x="81" y="26"/>
                  </a:lnTo>
                  <a:lnTo>
                    <a:pt x="74" y="34"/>
                  </a:lnTo>
                  <a:lnTo>
                    <a:pt x="64" y="41"/>
                  </a:lnTo>
                  <a:lnTo>
                    <a:pt x="47" y="43"/>
                  </a:lnTo>
                  <a:lnTo>
                    <a:pt x="47" y="132"/>
                  </a:lnTo>
                  <a:lnTo>
                    <a:pt x="42" y="132"/>
                  </a:lnTo>
                  <a:lnTo>
                    <a:pt x="42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gray">
            <a:xfrm>
              <a:off x="2430" y="403"/>
              <a:ext cx="88" cy="186"/>
            </a:xfrm>
            <a:custGeom>
              <a:avLst/>
              <a:gdLst/>
              <a:ahLst/>
              <a:cxnLst>
                <a:cxn ang="0">
                  <a:pos x="43" y="43"/>
                </a:cxn>
                <a:cxn ang="0">
                  <a:pos x="41" y="43"/>
                </a:cxn>
                <a:cxn ang="0">
                  <a:pos x="35" y="43"/>
                </a:cxn>
                <a:cxn ang="0">
                  <a:pos x="27" y="41"/>
                </a:cxn>
                <a:cxn ang="0">
                  <a:pos x="18" y="35"/>
                </a:cxn>
                <a:cxn ang="0">
                  <a:pos x="8" y="28"/>
                </a:cxn>
                <a:cxn ang="0">
                  <a:pos x="3" y="16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7" y="1"/>
                </a:cxn>
                <a:cxn ang="0">
                  <a:pos x="26" y="6"/>
                </a:cxn>
                <a:cxn ang="0">
                  <a:pos x="35" y="12"/>
                </a:cxn>
                <a:cxn ang="0">
                  <a:pos x="42" y="24"/>
                </a:cxn>
                <a:cxn ang="0">
                  <a:pos x="48" y="41"/>
                </a:cxn>
                <a:cxn ang="0">
                  <a:pos x="48" y="90"/>
                </a:cxn>
                <a:cxn ang="0">
                  <a:pos x="48" y="88"/>
                </a:cxn>
                <a:cxn ang="0">
                  <a:pos x="48" y="82"/>
                </a:cxn>
                <a:cxn ang="0">
                  <a:pos x="50" y="74"/>
                </a:cxn>
                <a:cxn ang="0">
                  <a:pos x="54" y="66"/>
                </a:cxn>
                <a:cxn ang="0">
                  <a:pos x="61" y="58"/>
                </a:cxn>
                <a:cxn ang="0">
                  <a:pos x="72" y="53"/>
                </a:cxn>
                <a:cxn ang="0">
                  <a:pos x="87" y="50"/>
                </a:cxn>
                <a:cxn ang="0">
                  <a:pos x="88" y="51"/>
                </a:cxn>
                <a:cxn ang="0">
                  <a:pos x="88" y="57"/>
                </a:cxn>
                <a:cxn ang="0">
                  <a:pos x="87" y="64"/>
                </a:cxn>
                <a:cxn ang="0">
                  <a:pos x="84" y="72"/>
                </a:cxn>
                <a:cxn ang="0">
                  <a:pos x="80" y="80"/>
                </a:cxn>
                <a:cxn ang="0">
                  <a:pos x="73" y="86"/>
                </a:cxn>
                <a:cxn ang="0">
                  <a:pos x="62" y="92"/>
                </a:cxn>
                <a:cxn ang="0">
                  <a:pos x="48" y="93"/>
                </a:cxn>
                <a:cxn ang="0">
                  <a:pos x="48" y="186"/>
                </a:cxn>
                <a:cxn ang="0">
                  <a:pos x="43" y="186"/>
                </a:cxn>
                <a:cxn ang="0">
                  <a:pos x="43" y="143"/>
                </a:cxn>
                <a:cxn ang="0">
                  <a:pos x="42" y="143"/>
                </a:cxn>
                <a:cxn ang="0">
                  <a:pos x="37" y="142"/>
                </a:cxn>
                <a:cxn ang="0">
                  <a:pos x="29" y="140"/>
                </a:cxn>
                <a:cxn ang="0">
                  <a:pos x="22" y="136"/>
                </a:cxn>
                <a:cxn ang="0">
                  <a:pos x="14" y="130"/>
                </a:cxn>
                <a:cxn ang="0">
                  <a:pos x="8" y="120"/>
                </a:cxn>
                <a:cxn ang="0">
                  <a:pos x="7" y="105"/>
                </a:cxn>
                <a:cxn ang="0">
                  <a:pos x="8" y="105"/>
                </a:cxn>
                <a:cxn ang="0">
                  <a:pos x="12" y="107"/>
                </a:cxn>
                <a:cxn ang="0">
                  <a:pos x="19" y="108"/>
                </a:cxn>
                <a:cxn ang="0">
                  <a:pos x="26" y="111"/>
                </a:cxn>
                <a:cxn ang="0">
                  <a:pos x="34" y="117"/>
                </a:cxn>
                <a:cxn ang="0">
                  <a:pos x="39" y="127"/>
                </a:cxn>
                <a:cxn ang="0">
                  <a:pos x="43" y="140"/>
                </a:cxn>
                <a:cxn ang="0">
                  <a:pos x="43" y="43"/>
                </a:cxn>
              </a:cxnLst>
              <a:rect l="0" t="0" r="r" b="b"/>
              <a:pathLst>
                <a:path w="88" h="186">
                  <a:moveTo>
                    <a:pt x="43" y="43"/>
                  </a:moveTo>
                  <a:lnTo>
                    <a:pt x="41" y="43"/>
                  </a:lnTo>
                  <a:lnTo>
                    <a:pt x="35" y="43"/>
                  </a:lnTo>
                  <a:lnTo>
                    <a:pt x="27" y="41"/>
                  </a:lnTo>
                  <a:lnTo>
                    <a:pt x="18" y="35"/>
                  </a:lnTo>
                  <a:lnTo>
                    <a:pt x="8" y="28"/>
                  </a:lnTo>
                  <a:lnTo>
                    <a:pt x="3" y="16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7" y="1"/>
                  </a:lnTo>
                  <a:lnTo>
                    <a:pt x="26" y="6"/>
                  </a:lnTo>
                  <a:lnTo>
                    <a:pt x="35" y="12"/>
                  </a:lnTo>
                  <a:lnTo>
                    <a:pt x="42" y="24"/>
                  </a:lnTo>
                  <a:lnTo>
                    <a:pt x="48" y="41"/>
                  </a:lnTo>
                  <a:lnTo>
                    <a:pt x="48" y="90"/>
                  </a:lnTo>
                  <a:lnTo>
                    <a:pt x="48" y="88"/>
                  </a:lnTo>
                  <a:lnTo>
                    <a:pt x="48" y="82"/>
                  </a:lnTo>
                  <a:lnTo>
                    <a:pt x="50" y="74"/>
                  </a:lnTo>
                  <a:lnTo>
                    <a:pt x="54" y="66"/>
                  </a:lnTo>
                  <a:lnTo>
                    <a:pt x="61" y="58"/>
                  </a:lnTo>
                  <a:lnTo>
                    <a:pt x="72" y="53"/>
                  </a:lnTo>
                  <a:lnTo>
                    <a:pt x="87" y="50"/>
                  </a:lnTo>
                  <a:lnTo>
                    <a:pt x="88" y="51"/>
                  </a:lnTo>
                  <a:lnTo>
                    <a:pt x="88" y="57"/>
                  </a:lnTo>
                  <a:lnTo>
                    <a:pt x="87" y="64"/>
                  </a:lnTo>
                  <a:lnTo>
                    <a:pt x="84" y="72"/>
                  </a:lnTo>
                  <a:lnTo>
                    <a:pt x="80" y="80"/>
                  </a:lnTo>
                  <a:lnTo>
                    <a:pt x="73" y="86"/>
                  </a:lnTo>
                  <a:lnTo>
                    <a:pt x="62" y="92"/>
                  </a:lnTo>
                  <a:lnTo>
                    <a:pt x="48" y="93"/>
                  </a:lnTo>
                  <a:lnTo>
                    <a:pt x="48" y="186"/>
                  </a:lnTo>
                  <a:lnTo>
                    <a:pt x="43" y="186"/>
                  </a:lnTo>
                  <a:lnTo>
                    <a:pt x="43" y="143"/>
                  </a:lnTo>
                  <a:lnTo>
                    <a:pt x="42" y="143"/>
                  </a:lnTo>
                  <a:lnTo>
                    <a:pt x="37" y="142"/>
                  </a:lnTo>
                  <a:lnTo>
                    <a:pt x="29" y="140"/>
                  </a:lnTo>
                  <a:lnTo>
                    <a:pt x="22" y="136"/>
                  </a:lnTo>
                  <a:lnTo>
                    <a:pt x="14" y="130"/>
                  </a:lnTo>
                  <a:lnTo>
                    <a:pt x="8" y="120"/>
                  </a:lnTo>
                  <a:lnTo>
                    <a:pt x="7" y="105"/>
                  </a:lnTo>
                  <a:lnTo>
                    <a:pt x="8" y="105"/>
                  </a:lnTo>
                  <a:lnTo>
                    <a:pt x="12" y="107"/>
                  </a:lnTo>
                  <a:lnTo>
                    <a:pt x="19" y="108"/>
                  </a:lnTo>
                  <a:lnTo>
                    <a:pt x="26" y="111"/>
                  </a:lnTo>
                  <a:lnTo>
                    <a:pt x="34" y="117"/>
                  </a:lnTo>
                  <a:lnTo>
                    <a:pt x="39" y="127"/>
                  </a:lnTo>
                  <a:lnTo>
                    <a:pt x="43" y="140"/>
                  </a:lnTo>
                  <a:lnTo>
                    <a:pt x="43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gray">
            <a:xfrm>
              <a:off x="1914" y="233"/>
              <a:ext cx="166" cy="356"/>
            </a:xfrm>
            <a:custGeom>
              <a:avLst/>
              <a:gdLst/>
              <a:ahLst/>
              <a:cxnLst>
                <a:cxn ang="0">
                  <a:pos x="85" y="84"/>
                </a:cxn>
                <a:cxn ang="0">
                  <a:pos x="101" y="81"/>
                </a:cxn>
                <a:cxn ang="0">
                  <a:pos x="124" y="73"/>
                </a:cxn>
                <a:cxn ang="0">
                  <a:pos x="148" y="56"/>
                </a:cxn>
                <a:cxn ang="0">
                  <a:pos x="163" y="23"/>
                </a:cxn>
                <a:cxn ang="0">
                  <a:pos x="163" y="0"/>
                </a:cxn>
                <a:cxn ang="0">
                  <a:pos x="148" y="0"/>
                </a:cxn>
                <a:cxn ang="0">
                  <a:pos x="125" y="6"/>
                </a:cxn>
                <a:cxn ang="0">
                  <a:pos x="101" y="22"/>
                </a:cxn>
                <a:cxn ang="0">
                  <a:pos x="82" y="54"/>
                </a:cxn>
                <a:cxn ang="0">
                  <a:pos x="77" y="173"/>
                </a:cxn>
                <a:cxn ang="0">
                  <a:pos x="77" y="165"/>
                </a:cxn>
                <a:cxn ang="0">
                  <a:pos x="71" y="146"/>
                </a:cxn>
                <a:cxn ang="0">
                  <a:pos x="60" y="123"/>
                </a:cxn>
                <a:cxn ang="0">
                  <a:pos x="38" y="104"/>
                </a:cxn>
                <a:cxn ang="0">
                  <a:pos x="0" y="96"/>
                </a:cxn>
                <a:cxn ang="0">
                  <a:pos x="0" y="103"/>
                </a:cxn>
                <a:cxn ang="0">
                  <a:pos x="0" y="120"/>
                </a:cxn>
                <a:cxn ang="0">
                  <a:pos x="8" y="143"/>
                </a:cxn>
                <a:cxn ang="0">
                  <a:pos x="24" y="163"/>
                </a:cxn>
                <a:cxn ang="0">
                  <a:pos x="55" y="177"/>
                </a:cxn>
                <a:cxn ang="0">
                  <a:pos x="77" y="356"/>
                </a:cxn>
                <a:cxn ang="0">
                  <a:pos x="82" y="274"/>
                </a:cxn>
                <a:cxn ang="0">
                  <a:pos x="91" y="273"/>
                </a:cxn>
                <a:cxn ang="0">
                  <a:pos x="112" y="267"/>
                </a:cxn>
                <a:cxn ang="0">
                  <a:pos x="135" y="252"/>
                </a:cxn>
                <a:cxn ang="0">
                  <a:pos x="151" y="224"/>
                </a:cxn>
                <a:cxn ang="0">
                  <a:pos x="152" y="203"/>
                </a:cxn>
                <a:cxn ang="0">
                  <a:pos x="137" y="204"/>
                </a:cxn>
                <a:cxn ang="0">
                  <a:pos x="117" y="211"/>
                </a:cxn>
                <a:cxn ang="0">
                  <a:pos x="97" y="231"/>
                </a:cxn>
                <a:cxn ang="0">
                  <a:pos x="82" y="267"/>
                </a:cxn>
              </a:cxnLst>
              <a:rect l="0" t="0" r="r" b="b"/>
              <a:pathLst>
                <a:path w="166" h="356">
                  <a:moveTo>
                    <a:pt x="82" y="84"/>
                  </a:moveTo>
                  <a:lnTo>
                    <a:pt x="85" y="84"/>
                  </a:lnTo>
                  <a:lnTo>
                    <a:pt x="91" y="84"/>
                  </a:lnTo>
                  <a:lnTo>
                    <a:pt x="101" y="81"/>
                  </a:lnTo>
                  <a:lnTo>
                    <a:pt x="112" y="78"/>
                  </a:lnTo>
                  <a:lnTo>
                    <a:pt x="124" y="73"/>
                  </a:lnTo>
                  <a:lnTo>
                    <a:pt x="136" y="66"/>
                  </a:lnTo>
                  <a:lnTo>
                    <a:pt x="148" y="56"/>
                  </a:lnTo>
                  <a:lnTo>
                    <a:pt x="156" y="42"/>
                  </a:lnTo>
                  <a:lnTo>
                    <a:pt x="163" y="23"/>
                  </a:lnTo>
                  <a:lnTo>
                    <a:pt x="166" y="2"/>
                  </a:lnTo>
                  <a:lnTo>
                    <a:pt x="163" y="0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37" y="3"/>
                  </a:lnTo>
                  <a:lnTo>
                    <a:pt x="125" y="6"/>
                  </a:lnTo>
                  <a:lnTo>
                    <a:pt x="113" y="12"/>
                  </a:lnTo>
                  <a:lnTo>
                    <a:pt x="101" y="22"/>
                  </a:lnTo>
                  <a:lnTo>
                    <a:pt x="90" y="35"/>
                  </a:lnTo>
                  <a:lnTo>
                    <a:pt x="82" y="54"/>
                  </a:lnTo>
                  <a:lnTo>
                    <a:pt x="77" y="78"/>
                  </a:lnTo>
                  <a:lnTo>
                    <a:pt x="77" y="173"/>
                  </a:lnTo>
                  <a:lnTo>
                    <a:pt x="77" y="170"/>
                  </a:lnTo>
                  <a:lnTo>
                    <a:pt x="77" y="165"/>
                  </a:lnTo>
                  <a:lnTo>
                    <a:pt x="74" y="157"/>
                  </a:lnTo>
                  <a:lnTo>
                    <a:pt x="71" y="146"/>
                  </a:lnTo>
                  <a:lnTo>
                    <a:pt x="67" y="134"/>
                  </a:lnTo>
                  <a:lnTo>
                    <a:pt x="60" y="123"/>
                  </a:lnTo>
                  <a:lnTo>
                    <a:pt x="50" y="112"/>
                  </a:lnTo>
                  <a:lnTo>
                    <a:pt x="38" y="104"/>
                  </a:lnTo>
                  <a:lnTo>
                    <a:pt x="20" y="97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0" y="111"/>
                  </a:lnTo>
                  <a:lnTo>
                    <a:pt x="0" y="120"/>
                  </a:lnTo>
                  <a:lnTo>
                    <a:pt x="2" y="131"/>
                  </a:lnTo>
                  <a:lnTo>
                    <a:pt x="8" y="143"/>
                  </a:lnTo>
                  <a:lnTo>
                    <a:pt x="15" y="154"/>
                  </a:lnTo>
                  <a:lnTo>
                    <a:pt x="24" y="163"/>
                  </a:lnTo>
                  <a:lnTo>
                    <a:pt x="38" y="171"/>
                  </a:lnTo>
                  <a:lnTo>
                    <a:pt x="55" y="177"/>
                  </a:lnTo>
                  <a:lnTo>
                    <a:pt x="77" y="178"/>
                  </a:lnTo>
                  <a:lnTo>
                    <a:pt x="77" y="356"/>
                  </a:lnTo>
                  <a:lnTo>
                    <a:pt x="82" y="356"/>
                  </a:lnTo>
                  <a:lnTo>
                    <a:pt x="82" y="274"/>
                  </a:lnTo>
                  <a:lnTo>
                    <a:pt x="85" y="273"/>
                  </a:lnTo>
                  <a:lnTo>
                    <a:pt x="91" y="273"/>
                  </a:lnTo>
                  <a:lnTo>
                    <a:pt x="101" y="271"/>
                  </a:lnTo>
                  <a:lnTo>
                    <a:pt x="112" y="267"/>
                  </a:lnTo>
                  <a:lnTo>
                    <a:pt x="124" y="262"/>
                  </a:lnTo>
                  <a:lnTo>
                    <a:pt x="135" y="252"/>
                  </a:lnTo>
                  <a:lnTo>
                    <a:pt x="144" y="240"/>
                  </a:lnTo>
                  <a:lnTo>
                    <a:pt x="151" y="224"/>
                  </a:lnTo>
                  <a:lnTo>
                    <a:pt x="154" y="203"/>
                  </a:lnTo>
                  <a:lnTo>
                    <a:pt x="152" y="203"/>
                  </a:lnTo>
                  <a:lnTo>
                    <a:pt x="145" y="203"/>
                  </a:lnTo>
                  <a:lnTo>
                    <a:pt x="137" y="204"/>
                  </a:lnTo>
                  <a:lnTo>
                    <a:pt x="128" y="207"/>
                  </a:lnTo>
                  <a:lnTo>
                    <a:pt x="117" y="211"/>
                  </a:lnTo>
                  <a:lnTo>
                    <a:pt x="106" y="219"/>
                  </a:lnTo>
                  <a:lnTo>
                    <a:pt x="97" y="231"/>
                  </a:lnTo>
                  <a:lnTo>
                    <a:pt x="89" y="247"/>
                  </a:lnTo>
                  <a:lnTo>
                    <a:pt x="82" y="267"/>
                  </a:lnTo>
                  <a:lnTo>
                    <a:pt x="82" y="84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" name="Freeform 15"/>
            <p:cNvSpPr>
              <a:spLocks/>
            </p:cNvSpPr>
            <p:nvPr/>
          </p:nvSpPr>
          <p:spPr bwMode="gray">
            <a:xfrm>
              <a:off x="2514" y="379"/>
              <a:ext cx="92" cy="210"/>
            </a:xfrm>
            <a:custGeom>
              <a:avLst/>
              <a:gdLst/>
              <a:ahLst/>
              <a:cxnLst>
                <a:cxn ang="0">
                  <a:pos x="43" y="162"/>
                </a:cxn>
                <a:cxn ang="0">
                  <a:pos x="36" y="160"/>
                </a:cxn>
                <a:cxn ang="0">
                  <a:pos x="23" y="155"/>
                </a:cxn>
                <a:cxn ang="0">
                  <a:pos x="12" y="141"/>
                </a:cxn>
                <a:cxn ang="0">
                  <a:pos x="12" y="129"/>
                </a:cxn>
                <a:cxn ang="0">
                  <a:pos x="23" y="132"/>
                </a:cxn>
                <a:cxn ang="0">
                  <a:pos x="38" y="145"/>
                </a:cxn>
                <a:cxn ang="0">
                  <a:pos x="43" y="108"/>
                </a:cxn>
                <a:cxn ang="0">
                  <a:pos x="35" y="106"/>
                </a:cxn>
                <a:cxn ang="0">
                  <a:pos x="20" y="101"/>
                </a:cxn>
                <a:cxn ang="0">
                  <a:pos x="7" y="83"/>
                </a:cxn>
                <a:cxn ang="0">
                  <a:pos x="7" y="70"/>
                </a:cxn>
                <a:cxn ang="0">
                  <a:pos x="17" y="71"/>
                </a:cxn>
                <a:cxn ang="0">
                  <a:pos x="31" y="81"/>
                </a:cxn>
                <a:cxn ang="0">
                  <a:pos x="43" y="105"/>
                </a:cxn>
                <a:cxn ang="0">
                  <a:pos x="40" y="43"/>
                </a:cxn>
                <a:cxn ang="0">
                  <a:pos x="26" y="39"/>
                </a:cxn>
                <a:cxn ang="0">
                  <a:pos x="8" y="2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23" y="5"/>
                </a:cxn>
                <a:cxn ang="0">
                  <a:pos x="39" y="23"/>
                </a:cxn>
                <a:cxn ang="0">
                  <a:pos x="46" y="38"/>
                </a:cxn>
                <a:cxn ang="0">
                  <a:pos x="51" y="24"/>
                </a:cxn>
                <a:cxn ang="0">
                  <a:pos x="66" y="8"/>
                </a:cxn>
                <a:cxn ang="0">
                  <a:pos x="92" y="0"/>
                </a:cxn>
                <a:cxn ang="0">
                  <a:pos x="90" y="8"/>
                </a:cxn>
                <a:cxn ang="0">
                  <a:pos x="82" y="25"/>
                </a:cxn>
                <a:cxn ang="0">
                  <a:pos x="63" y="40"/>
                </a:cxn>
                <a:cxn ang="0">
                  <a:pos x="49" y="124"/>
                </a:cxn>
                <a:cxn ang="0">
                  <a:pos x="50" y="116"/>
                </a:cxn>
                <a:cxn ang="0">
                  <a:pos x="59" y="100"/>
                </a:cxn>
                <a:cxn ang="0">
                  <a:pos x="81" y="92"/>
                </a:cxn>
                <a:cxn ang="0">
                  <a:pos x="80" y="98"/>
                </a:cxn>
                <a:cxn ang="0">
                  <a:pos x="73" y="114"/>
                </a:cxn>
                <a:cxn ang="0">
                  <a:pos x="59" y="127"/>
                </a:cxn>
                <a:cxn ang="0">
                  <a:pos x="49" y="210"/>
                </a:cxn>
              </a:cxnLst>
              <a:rect l="0" t="0" r="r" b="b"/>
              <a:pathLst>
                <a:path w="92" h="210">
                  <a:moveTo>
                    <a:pt x="43" y="210"/>
                  </a:moveTo>
                  <a:lnTo>
                    <a:pt x="43" y="162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0" y="159"/>
                  </a:lnTo>
                  <a:lnTo>
                    <a:pt x="23" y="155"/>
                  </a:lnTo>
                  <a:lnTo>
                    <a:pt x="16" y="150"/>
                  </a:lnTo>
                  <a:lnTo>
                    <a:pt x="12" y="141"/>
                  </a:lnTo>
                  <a:lnTo>
                    <a:pt x="11" y="129"/>
                  </a:lnTo>
                  <a:lnTo>
                    <a:pt x="12" y="129"/>
                  </a:lnTo>
                  <a:lnTo>
                    <a:pt x="16" y="129"/>
                  </a:lnTo>
                  <a:lnTo>
                    <a:pt x="23" y="132"/>
                  </a:lnTo>
                  <a:lnTo>
                    <a:pt x="31" y="137"/>
                  </a:lnTo>
                  <a:lnTo>
                    <a:pt x="38" y="145"/>
                  </a:lnTo>
                  <a:lnTo>
                    <a:pt x="43" y="159"/>
                  </a:lnTo>
                  <a:lnTo>
                    <a:pt x="43" y="108"/>
                  </a:lnTo>
                  <a:lnTo>
                    <a:pt x="40" y="108"/>
                  </a:lnTo>
                  <a:lnTo>
                    <a:pt x="35" y="106"/>
                  </a:lnTo>
                  <a:lnTo>
                    <a:pt x="28" y="105"/>
                  </a:lnTo>
                  <a:lnTo>
                    <a:pt x="20" y="101"/>
                  </a:lnTo>
                  <a:lnTo>
                    <a:pt x="12" y="94"/>
                  </a:lnTo>
                  <a:lnTo>
                    <a:pt x="7" y="83"/>
                  </a:lnTo>
                  <a:lnTo>
                    <a:pt x="5" y="70"/>
                  </a:lnTo>
                  <a:lnTo>
                    <a:pt x="7" y="70"/>
                  </a:lnTo>
                  <a:lnTo>
                    <a:pt x="11" y="70"/>
                  </a:lnTo>
                  <a:lnTo>
                    <a:pt x="17" y="71"/>
                  </a:lnTo>
                  <a:lnTo>
                    <a:pt x="24" y="74"/>
                  </a:lnTo>
                  <a:lnTo>
                    <a:pt x="31" y="81"/>
                  </a:lnTo>
                  <a:lnTo>
                    <a:pt x="38" y="90"/>
                  </a:lnTo>
                  <a:lnTo>
                    <a:pt x="43" y="105"/>
                  </a:lnTo>
                  <a:lnTo>
                    <a:pt x="43" y="43"/>
                  </a:lnTo>
                  <a:lnTo>
                    <a:pt x="40" y="43"/>
                  </a:lnTo>
                  <a:lnTo>
                    <a:pt x="34" y="42"/>
                  </a:lnTo>
                  <a:lnTo>
                    <a:pt x="26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1" y="16"/>
                  </a:lnTo>
                  <a:lnTo>
                    <a:pt x="0" y="0"/>
                  </a:lnTo>
                  <a:lnTo>
                    <a:pt x="1" y="0"/>
                  </a:lnTo>
                  <a:lnTo>
                    <a:pt x="7" y="0"/>
                  </a:lnTo>
                  <a:lnTo>
                    <a:pt x="13" y="1"/>
                  </a:lnTo>
                  <a:lnTo>
                    <a:pt x="23" y="5"/>
                  </a:lnTo>
                  <a:lnTo>
                    <a:pt x="31" y="12"/>
                  </a:lnTo>
                  <a:lnTo>
                    <a:pt x="39" y="23"/>
                  </a:lnTo>
                  <a:lnTo>
                    <a:pt x="46" y="40"/>
                  </a:lnTo>
                  <a:lnTo>
                    <a:pt x="46" y="38"/>
                  </a:lnTo>
                  <a:lnTo>
                    <a:pt x="49" y="32"/>
                  </a:lnTo>
                  <a:lnTo>
                    <a:pt x="51" y="24"/>
                  </a:lnTo>
                  <a:lnTo>
                    <a:pt x="58" y="15"/>
                  </a:lnTo>
                  <a:lnTo>
                    <a:pt x="66" y="8"/>
                  </a:lnTo>
                  <a:lnTo>
                    <a:pt x="77" y="1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0" y="8"/>
                  </a:lnTo>
                  <a:lnTo>
                    <a:pt x="88" y="16"/>
                  </a:lnTo>
                  <a:lnTo>
                    <a:pt x="82" y="25"/>
                  </a:lnTo>
                  <a:lnTo>
                    <a:pt x="74" y="34"/>
                  </a:lnTo>
                  <a:lnTo>
                    <a:pt x="63" y="40"/>
                  </a:lnTo>
                  <a:lnTo>
                    <a:pt x="49" y="43"/>
                  </a:lnTo>
                  <a:lnTo>
                    <a:pt x="49" y="124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3" y="108"/>
                  </a:lnTo>
                  <a:lnTo>
                    <a:pt x="59" y="100"/>
                  </a:lnTo>
                  <a:lnTo>
                    <a:pt x="67" y="94"/>
                  </a:lnTo>
                  <a:lnTo>
                    <a:pt x="81" y="92"/>
                  </a:lnTo>
                  <a:lnTo>
                    <a:pt x="81" y="93"/>
                  </a:lnTo>
                  <a:lnTo>
                    <a:pt x="80" y="98"/>
                  </a:lnTo>
                  <a:lnTo>
                    <a:pt x="77" y="106"/>
                  </a:lnTo>
                  <a:lnTo>
                    <a:pt x="73" y="114"/>
                  </a:lnTo>
                  <a:lnTo>
                    <a:pt x="67" y="121"/>
                  </a:lnTo>
                  <a:lnTo>
                    <a:pt x="59" y="127"/>
                  </a:lnTo>
                  <a:lnTo>
                    <a:pt x="49" y="129"/>
                  </a:lnTo>
                  <a:lnTo>
                    <a:pt x="49" y="210"/>
                  </a:lnTo>
                  <a:lnTo>
                    <a:pt x="43" y="210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gray">
            <a:xfrm>
              <a:off x="1566" y="297"/>
              <a:ext cx="128" cy="292"/>
            </a:xfrm>
            <a:custGeom>
              <a:avLst/>
              <a:gdLst/>
              <a:ahLst/>
              <a:cxnLst>
                <a:cxn ang="0">
                  <a:pos x="61" y="225"/>
                </a:cxn>
                <a:cxn ang="0">
                  <a:pos x="54" y="225"/>
                </a:cxn>
                <a:cxn ang="0">
                  <a:pos x="38" y="219"/>
                </a:cxn>
                <a:cxn ang="0">
                  <a:pos x="23" y="206"/>
                </a:cxn>
                <a:cxn ang="0">
                  <a:pos x="15" y="180"/>
                </a:cxn>
                <a:cxn ang="0">
                  <a:pos x="23" y="180"/>
                </a:cxn>
                <a:cxn ang="0">
                  <a:pos x="38" y="186"/>
                </a:cxn>
                <a:cxn ang="0">
                  <a:pos x="54" y="205"/>
                </a:cxn>
                <a:cxn ang="0">
                  <a:pos x="61" y="151"/>
                </a:cxn>
                <a:cxn ang="0">
                  <a:pos x="52" y="149"/>
                </a:cxn>
                <a:cxn ang="0">
                  <a:pos x="34" y="144"/>
                </a:cxn>
                <a:cxn ang="0">
                  <a:pos x="16" y="128"/>
                </a:cxn>
                <a:cxn ang="0">
                  <a:pos x="8" y="98"/>
                </a:cxn>
                <a:cxn ang="0">
                  <a:pos x="15" y="97"/>
                </a:cxn>
                <a:cxn ang="0">
                  <a:pos x="29" y="101"/>
                </a:cxn>
                <a:cxn ang="0">
                  <a:pos x="47" y="116"/>
                </a:cxn>
                <a:cxn ang="0">
                  <a:pos x="61" y="147"/>
                </a:cxn>
                <a:cxn ang="0">
                  <a:pos x="58" y="60"/>
                </a:cxn>
                <a:cxn ang="0">
                  <a:pos x="44" y="58"/>
                </a:cxn>
                <a:cxn ang="0">
                  <a:pos x="25" y="50"/>
                </a:cxn>
                <a:cxn ang="0">
                  <a:pos x="8" y="3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27" y="5"/>
                </a:cxn>
                <a:cxn ang="0">
                  <a:pos x="48" y="21"/>
                </a:cxn>
                <a:cxn ang="0">
                  <a:pos x="65" y="56"/>
                </a:cxn>
                <a:cxn ang="0">
                  <a:pos x="66" y="48"/>
                </a:cxn>
                <a:cxn ang="0">
                  <a:pos x="77" y="28"/>
                </a:cxn>
                <a:cxn ang="0">
                  <a:pos x="96" y="9"/>
                </a:cxn>
                <a:cxn ang="0">
                  <a:pos x="128" y="0"/>
                </a:cxn>
                <a:cxn ang="0">
                  <a:pos x="127" y="9"/>
                </a:cxn>
                <a:cxn ang="0">
                  <a:pos x="119" y="31"/>
                </a:cxn>
                <a:cxn ang="0">
                  <a:pos x="101" y="51"/>
                </a:cxn>
                <a:cxn ang="0">
                  <a:pos x="67" y="60"/>
                </a:cxn>
                <a:cxn ang="0">
                  <a:pos x="69" y="170"/>
                </a:cxn>
                <a:cxn ang="0">
                  <a:pos x="73" y="155"/>
                </a:cxn>
                <a:cxn ang="0">
                  <a:pos x="86" y="136"/>
                </a:cxn>
                <a:cxn ang="0">
                  <a:pos x="113" y="128"/>
                </a:cxn>
                <a:cxn ang="0">
                  <a:pos x="112" y="136"/>
                </a:cxn>
                <a:cxn ang="0">
                  <a:pos x="105" y="153"/>
                </a:cxn>
                <a:cxn ang="0">
                  <a:pos x="92" y="172"/>
                </a:cxn>
                <a:cxn ang="0">
                  <a:pos x="67" y="180"/>
                </a:cxn>
                <a:cxn ang="0">
                  <a:pos x="61" y="292"/>
                </a:cxn>
              </a:cxnLst>
              <a:rect l="0" t="0" r="r" b="b"/>
              <a:pathLst>
                <a:path w="128" h="292">
                  <a:moveTo>
                    <a:pt x="61" y="292"/>
                  </a:moveTo>
                  <a:lnTo>
                    <a:pt x="61" y="225"/>
                  </a:lnTo>
                  <a:lnTo>
                    <a:pt x="58" y="225"/>
                  </a:lnTo>
                  <a:lnTo>
                    <a:pt x="54" y="225"/>
                  </a:lnTo>
                  <a:lnTo>
                    <a:pt x="46" y="222"/>
                  </a:lnTo>
                  <a:lnTo>
                    <a:pt x="38" y="219"/>
                  </a:lnTo>
                  <a:lnTo>
                    <a:pt x="29" y="214"/>
                  </a:lnTo>
                  <a:lnTo>
                    <a:pt x="23" y="206"/>
                  </a:lnTo>
                  <a:lnTo>
                    <a:pt x="17" y="195"/>
                  </a:lnTo>
                  <a:lnTo>
                    <a:pt x="15" y="180"/>
                  </a:lnTo>
                  <a:lnTo>
                    <a:pt x="17" y="180"/>
                  </a:lnTo>
                  <a:lnTo>
                    <a:pt x="23" y="180"/>
                  </a:lnTo>
                  <a:lnTo>
                    <a:pt x="29" y="182"/>
                  </a:lnTo>
                  <a:lnTo>
                    <a:pt x="38" y="186"/>
                  </a:lnTo>
                  <a:lnTo>
                    <a:pt x="47" y="194"/>
                  </a:lnTo>
                  <a:lnTo>
                    <a:pt x="54" y="205"/>
                  </a:lnTo>
                  <a:lnTo>
                    <a:pt x="61" y="221"/>
                  </a:lnTo>
                  <a:lnTo>
                    <a:pt x="61" y="151"/>
                  </a:lnTo>
                  <a:lnTo>
                    <a:pt x="58" y="149"/>
                  </a:lnTo>
                  <a:lnTo>
                    <a:pt x="52" y="149"/>
                  </a:lnTo>
                  <a:lnTo>
                    <a:pt x="44" y="147"/>
                  </a:lnTo>
                  <a:lnTo>
                    <a:pt x="34" y="144"/>
                  </a:lnTo>
                  <a:lnTo>
                    <a:pt x="24" y="137"/>
                  </a:lnTo>
                  <a:lnTo>
                    <a:pt x="16" y="128"/>
                  </a:lnTo>
                  <a:lnTo>
                    <a:pt x="11" y="114"/>
                  </a:lnTo>
                  <a:lnTo>
                    <a:pt x="8" y="98"/>
                  </a:lnTo>
                  <a:lnTo>
                    <a:pt x="9" y="97"/>
                  </a:lnTo>
                  <a:lnTo>
                    <a:pt x="15" y="97"/>
                  </a:lnTo>
                  <a:lnTo>
                    <a:pt x="21" y="98"/>
                  </a:lnTo>
                  <a:lnTo>
                    <a:pt x="29" y="101"/>
                  </a:lnTo>
                  <a:lnTo>
                    <a:pt x="39" y="106"/>
                  </a:lnTo>
                  <a:lnTo>
                    <a:pt x="47" y="116"/>
                  </a:lnTo>
                  <a:lnTo>
                    <a:pt x="55" y="128"/>
                  </a:lnTo>
                  <a:lnTo>
                    <a:pt x="61" y="147"/>
                  </a:lnTo>
                  <a:lnTo>
                    <a:pt x="61" y="60"/>
                  </a:lnTo>
                  <a:lnTo>
                    <a:pt x="58" y="60"/>
                  </a:lnTo>
                  <a:lnTo>
                    <a:pt x="52" y="59"/>
                  </a:lnTo>
                  <a:lnTo>
                    <a:pt x="44" y="58"/>
                  </a:lnTo>
                  <a:lnTo>
                    <a:pt x="35" y="55"/>
                  </a:lnTo>
                  <a:lnTo>
                    <a:pt x="25" y="50"/>
                  </a:lnTo>
                  <a:lnTo>
                    <a:pt x="16" y="43"/>
                  </a:lnTo>
                  <a:lnTo>
                    <a:pt x="8" y="32"/>
                  </a:lnTo>
                  <a:lnTo>
                    <a:pt x="3" y="19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6" y="1"/>
                  </a:lnTo>
                  <a:lnTo>
                    <a:pt x="27" y="5"/>
                  </a:lnTo>
                  <a:lnTo>
                    <a:pt x="38" y="10"/>
                  </a:lnTo>
                  <a:lnTo>
                    <a:pt x="48" y="21"/>
                  </a:lnTo>
                  <a:lnTo>
                    <a:pt x="56" y="36"/>
                  </a:lnTo>
                  <a:lnTo>
                    <a:pt x="65" y="56"/>
                  </a:lnTo>
                  <a:lnTo>
                    <a:pt x="65" y="54"/>
                  </a:lnTo>
                  <a:lnTo>
                    <a:pt x="66" y="48"/>
                  </a:lnTo>
                  <a:lnTo>
                    <a:pt x="70" y="39"/>
                  </a:lnTo>
                  <a:lnTo>
                    <a:pt x="77" y="28"/>
                  </a:lnTo>
                  <a:lnTo>
                    <a:pt x="85" y="19"/>
                  </a:lnTo>
                  <a:lnTo>
                    <a:pt x="96" y="9"/>
                  </a:lnTo>
                  <a:lnTo>
                    <a:pt x="110" y="2"/>
                  </a:lnTo>
                  <a:lnTo>
                    <a:pt x="128" y="0"/>
                  </a:lnTo>
                  <a:lnTo>
                    <a:pt x="128" y="2"/>
                  </a:lnTo>
                  <a:lnTo>
                    <a:pt x="127" y="9"/>
                  </a:lnTo>
                  <a:lnTo>
                    <a:pt x="124" y="19"/>
                  </a:lnTo>
                  <a:lnTo>
                    <a:pt x="119" y="31"/>
                  </a:lnTo>
                  <a:lnTo>
                    <a:pt x="112" y="41"/>
                  </a:lnTo>
                  <a:lnTo>
                    <a:pt x="101" y="51"/>
                  </a:lnTo>
                  <a:lnTo>
                    <a:pt x="86" y="58"/>
                  </a:lnTo>
                  <a:lnTo>
                    <a:pt x="67" y="60"/>
                  </a:lnTo>
                  <a:lnTo>
                    <a:pt x="67" y="172"/>
                  </a:lnTo>
                  <a:lnTo>
                    <a:pt x="69" y="170"/>
                  </a:lnTo>
                  <a:lnTo>
                    <a:pt x="70" y="164"/>
                  </a:lnTo>
                  <a:lnTo>
                    <a:pt x="73" y="155"/>
                  </a:lnTo>
                  <a:lnTo>
                    <a:pt x="78" y="145"/>
                  </a:lnTo>
                  <a:lnTo>
                    <a:pt x="86" y="136"/>
                  </a:lnTo>
                  <a:lnTo>
                    <a:pt x="97" y="130"/>
                  </a:lnTo>
                  <a:lnTo>
                    <a:pt x="113" y="128"/>
                  </a:lnTo>
                  <a:lnTo>
                    <a:pt x="113" y="130"/>
                  </a:lnTo>
                  <a:lnTo>
                    <a:pt x="112" y="136"/>
                  </a:lnTo>
                  <a:lnTo>
                    <a:pt x="109" y="144"/>
                  </a:lnTo>
                  <a:lnTo>
                    <a:pt x="105" y="153"/>
                  </a:lnTo>
                  <a:lnTo>
                    <a:pt x="100" y="163"/>
                  </a:lnTo>
                  <a:lnTo>
                    <a:pt x="92" y="172"/>
                  </a:lnTo>
                  <a:lnTo>
                    <a:pt x="82" y="178"/>
                  </a:lnTo>
                  <a:lnTo>
                    <a:pt x="67" y="180"/>
                  </a:lnTo>
                  <a:lnTo>
                    <a:pt x="67" y="292"/>
                  </a:lnTo>
                  <a:lnTo>
                    <a:pt x="61" y="29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gray">
            <a:xfrm>
              <a:off x="2596" y="332"/>
              <a:ext cx="68" cy="257"/>
            </a:xfrm>
            <a:custGeom>
              <a:avLst/>
              <a:gdLst/>
              <a:ahLst/>
              <a:cxnLst>
                <a:cxn ang="0">
                  <a:pos x="31" y="164"/>
                </a:cxn>
                <a:cxn ang="0">
                  <a:pos x="23" y="163"/>
                </a:cxn>
                <a:cxn ang="0">
                  <a:pos x="8" y="155"/>
                </a:cxn>
                <a:cxn ang="0">
                  <a:pos x="0" y="132"/>
                </a:cxn>
                <a:cxn ang="0">
                  <a:pos x="7" y="132"/>
                </a:cxn>
                <a:cxn ang="0">
                  <a:pos x="22" y="139"/>
                </a:cxn>
                <a:cxn ang="0">
                  <a:pos x="31" y="160"/>
                </a:cxn>
                <a:cxn ang="0">
                  <a:pos x="29" y="101"/>
                </a:cxn>
                <a:cxn ang="0">
                  <a:pos x="16" y="97"/>
                </a:cxn>
                <a:cxn ang="0">
                  <a:pos x="3" y="83"/>
                </a:cxn>
                <a:cxn ang="0">
                  <a:pos x="3" y="70"/>
                </a:cxn>
                <a:cxn ang="0">
                  <a:pos x="15" y="74"/>
                </a:cxn>
                <a:cxn ang="0">
                  <a:pos x="27" y="86"/>
                </a:cxn>
                <a:cxn ang="0">
                  <a:pos x="31" y="31"/>
                </a:cxn>
                <a:cxn ang="0">
                  <a:pos x="33" y="23"/>
                </a:cxn>
                <a:cxn ang="0">
                  <a:pos x="41" y="8"/>
                </a:cxn>
                <a:cxn ang="0">
                  <a:pos x="62" y="0"/>
                </a:cxn>
                <a:cxn ang="0">
                  <a:pos x="61" y="8"/>
                </a:cxn>
                <a:cxn ang="0">
                  <a:pos x="53" y="23"/>
                </a:cxn>
                <a:cxn ang="0">
                  <a:pos x="35" y="31"/>
                </a:cxn>
                <a:cxn ang="0">
                  <a:pos x="35" y="75"/>
                </a:cxn>
                <a:cxn ang="0">
                  <a:pos x="39" y="62"/>
                </a:cxn>
                <a:cxn ang="0">
                  <a:pos x="54" y="48"/>
                </a:cxn>
                <a:cxn ang="0">
                  <a:pos x="68" y="48"/>
                </a:cxn>
                <a:cxn ang="0">
                  <a:pos x="66" y="59"/>
                </a:cxn>
                <a:cxn ang="0">
                  <a:pos x="58" y="72"/>
                </a:cxn>
                <a:cxn ang="0">
                  <a:pos x="35" y="82"/>
                </a:cxn>
                <a:cxn ang="0">
                  <a:pos x="35" y="143"/>
                </a:cxn>
                <a:cxn ang="0">
                  <a:pos x="38" y="132"/>
                </a:cxn>
                <a:cxn ang="0">
                  <a:pos x="49" y="122"/>
                </a:cxn>
                <a:cxn ang="0">
                  <a:pos x="60" y="122"/>
                </a:cxn>
                <a:cxn ang="0">
                  <a:pos x="58" y="133"/>
                </a:cxn>
                <a:cxn ang="0">
                  <a:pos x="47" y="144"/>
                </a:cxn>
                <a:cxn ang="0">
                  <a:pos x="35" y="257"/>
                </a:cxn>
              </a:cxnLst>
              <a:rect l="0" t="0" r="r" b="b"/>
              <a:pathLst>
                <a:path w="68" h="257">
                  <a:moveTo>
                    <a:pt x="31" y="257"/>
                  </a:moveTo>
                  <a:lnTo>
                    <a:pt x="31" y="164"/>
                  </a:lnTo>
                  <a:lnTo>
                    <a:pt x="29" y="163"/>
                  </a:lnTo>
                  <a:lnTo>
                    <a:pt x="23" y="163"/>
                  </a:lnTo>
                  <a:lnTo>
                    <a:pt x="16" y="160"/>
                  </a:lnTo>
                  <a:lnTo>
                    <a:pt x="8" y="155"/>
                  </a:lnTo>
                  <a:lnTo>
                    <a:pt x="3" y="145"/>
                  </a:lnTo>
                  <a:lnTo>
                    <a:pt x="0" y="132"/>
                  </a:lnTo>
                  <a:lnTo>
                    <a:pt x="3" y="132"/>
                  </a:lnTo>
                  <a:lnTo>
                    <a:pt x="7" y="132"/>
                  </a:lnTo>
                  <a:lnTo>
                    <a:pt x="15" y="135"/>
                  </a:lnTo>
                  <a:lnTo>
                    <a:pt x="22" y="139"/>
                  </a:lnTo>
                  <a:lnTo>
                    <a:pt x="27" y="147"/>
                  </a:lnTo>
                  <a:lnTo>
                    <a:pt x="31" y="160"/>
                  </a:lnTo>
                  <a:lnTo>
                    <a:pt x="31" y="101"/>
                  </a:lnTo>
                  <a:lnTo>
                    <a:pt x="29" y="101"/>
                  </a:lnTo>
                  <a:lnTo>
                    <a:pt x="23" y="99"/>
                  </a:lnTo>
                  <a:lnTo>
                    <a:pt x="16" y="97"/>
                  </a:lnTo>
                  <a:lnTo>
                    <a:pt x="8" y="91"/>
                  </a:lnTo>
                  <a:lnTo>
                    <a:pt x="3" y="83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7" y="71"/>
                  </a:lnTo>
                  <a:lnTo>
                    <a:pt x="15" y="74"/>
                  </a:lnTo>
                  <a:lnTo>
                    <a:pt x="22" y="78"/>
                  </a:lnTo>
                  <a:lnTo>
                    <a:pt x="27" y="86"/>
                  </a:lnTo>
                  <a:lnTo>
                    <a:pt x="31" y="97"/>
                  </a:lnTo>
                  <a:lnTo>
                    <a:pt x="31" y="31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5" y="15"/>
                  </a:lnTo>
                  <a:lnTo>
                    <a:pt x="41" y="8"/>
                  </a:lnTo>
                  <a:lnTo>
                    <a:pt x="50" y="2"/>
                  </a:lnTo>
                  <a:lnTo>
                    <a:pt x="62" y="0"/>
                  </a:lnTo>
                  <a:lnTo>
                    <a:pt x="62" y="2"/>
                  </a:lnTo>
                  <a:lnTo>
                    <a:pt x="61" y="8"/>
                  </a:lnTo>
                  <a:lnTo>
                    <a:pt x="58" y="15"/>
                  </a:lnTo>
                  <a:lnTo>
                    <a:pt x="53" y="23"/>
                  </a:lnTo>
                  <a:lnTo>
                    <a:pt x="46" y="28"/>
                  </a:lnTo>
                  <a:lnTo>
                    <a:pt x="35" y="31"/>
                  </a:lnTo>
                  <a:lnTo>
                    <a:pt x="35" y="78"/>
                  </a:lnTo>
                  <a:lnTo>
                    <a:pt x="35" y="75"/>
                  </a:lnTo>
                  <a:lnTo>
                    <a:pt x="37" y="70"/>
                  </a:lnTo>
                  <a:lnTo>
                    <a:pt x="39" y="62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6" y="47"/>
                  </a:lnTo>
                  <a:lnTo>
                    <a:pt x="68" y="48"/>
                  </a:lnTo>
                  <a:lnTo>
                    <a:pt x="68" y="52"/>
                  </a:lnTo>
                  <a:lnTo>
                    <a:pt x="66" y="59"/>
                  </a:lnTo>
                  <a:lnTo>
                    <a:pt x="64" y="66"/>
                  </a:lnTo>
                  <a:lnTo>
                    <a:pt x="58" y="72"/>
                  </a:lnTo>
                  <a:lnTo>
                    <a:pt x="50" y="78"/>
                  </a:lnTo>
                  <a:lnTo>
                    <a:pt x="35" y="82"/>
                  </a:lnTo>
                  <a:lnTo>
                    <a:pt x="35" y="144"/>
                  </a:lnTo>
                  <a:lnTo>
                    <a:pt x="35" y="143"/>
                  </a:lnTo>
                  <a:lnTo>
                    <a:pt x="37" y="139"/>
                  </a:lnTo>
                  <a:lnTo>
                    <a:pt x="38" y="132"/>
                  </a:lnTo>
                  <a:lnTo>
                    <a:pt x="42" y="126"/>
                  </a:lnTo>
                  <a:lnTo>
                    <a:pt x="49" y="122"/>
                  </a:lnTo>
                  <a:lnTo>
                    <a:pt x="58" y="121"/>
                  </a:lnTo>
                  <a:lnTo>
                    <a:pt x="60" y="122"/>
                  </a:lnTo>
                  <a:lnTo>
                    <a:pt x="60" y="126"/>
                  </a:lnTo>
                  <a:lnTo>
                    <a:pt x="58" y="133"/>
                  </a:lnTo>
                  <a:lnTo>
                    <a:pt x="56" y="139"/>
                  </a:lnTo>
                  <a:lnTo>
                    <a:pt x="47" y="144"/>
                  </a:lnTo>
                  <a:lnTo>
                    <a:pt x="35" y="148"/>
                  </a:lnTo>
                  <a:lnTo>
                    <a:pt x="35" y="257"/>
                  </a:lnTo>
                  <a:lnTo>
                    <a:pt x="31" y="25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gray">
            <a:xfrm>
              <a:off x="1672" y="164"/>
              <a:ext cx="111" cy="425"/>
            </a:xfrm>
            <a:custGeom>
              <a:avLst/>
              <a:gdLst/>
              <a:ahLst/>
              <a:cxnLst>
                <a:cxn ang="0">
                  <a:pos x="52" y="272"/>
                </a:cxn>
                <a:cxn ang="0">
                  <a:pos x="44" y="270"/>
                </a:cxn>
                <a:cxn ang="0">
                  <a:pos x="26" y="265"/>
                </a:cxn>
                <a:cxn ang="0">
                  <a:pos x="8" y="249"/>
                </a:cxn>
                <a:cxn ang="0">
                  <a:pos x="0" y="219"/>
                </a:cxn>
                <a:cxn ang="0">
                  <a:pos x="8" y="219"/>
                </a:cxn>
                <a:cxn ang="0">
                  <a:pos x="25" y="223"/>
                </a:cxn>
                <a:cxn ang="0">
                  <a:pos x="41" y="235"/>
                </a:cxn>
                <a:cxn ang="0">
                  <a:pos x="52" y="265"/>
                </a:cxn>
                <a:cxn ang="0">
                  <a:pos x="50" y="168"/>
                </a:cxn>
                <a:cxn ang="0">
                  <a:pos x="35" y="165"/>
                </a:cxn>
                <a:cxn ang="0">
                  <a:pos x="17" y="156"/>
                </a:cxn>
                <a:cxn ang="0">
                  <a:pos x="3" y="134"/>
                </a:cxn>
                <a:cxn ang="0">
                  <a:pos x="3" y="116"/>
                </a:cxn>
                <a:cxn ang="0">
                  <a:pos x="19" y="120"/>
                </a:cxn>
                <a:cxn ang="0">
                  <a:pos x="39" y="133"/>
                </a:cxn>
                <a:cxn ang="0">
                  <a:pos x="52" y="161"/>
                </a:cxn>
                <a:cxn ang="0">
                  <a:pos x="53" y="50"/>
                </a:cxn>
                <a:cxn ang="0">
                  <a:pos x="54" y="36"/>
                </a:cxn>
                <a:cxn ang="0">
                  <a:pos x="65" y="17"/>
                </a:cxn>
                <a:cxn ang="0">
                  <a:pos x="87" y="3"/>
                </a:cxn>
                <a:cxn ang="0">
                  <a:pos x="103" y="3"/>
                </a:cxn>
                <a:cxn ang="0">
                  <a:pos x="99" y="21"/>
                </a:cxn>
                <a:cxn ang="0">
                  <a:pos x="84" y="42"/>
                </a:cxn>
                <a:cxn ang="0">
                  <a:pos x="58" y="52"/>
                </a:cxn>
                <a:cxn ang="0">
                  <a:pos x="58" y="127"/>
                </a:cxn>
                <a:cxn ang="0">
                  <a:pos x="61" y="112"/>
                </a:cxn>
                <a:cxn ang="0">
                  <a:pos x="72" y="94"/>
                </a:cxn>
                <a:cxn ang="0">
                  <a:pos x="93" y="80"/>
                </a:cxn>
                <a:cxn ang="0">
                  <a:pos x="111" y="80"/>
                </a:cxn>
                <a:cxn ang="0">
                  <a:pos x="111" y="91"/>
                </a:cxn>
                <a:cxn ang="0">
                  <a:pos x="107" y="108"/>
                </a:cxn>
                <a:cxn ang="0">
                  <a:pos x="91" y="126"/>
                </a:cxn>
                <a:cxn ang="0">
                  <a:pos x="58" y="135"/>
                </a:cxn>
                <a:cxn ang="0">
                  <a:pos x="58" y="236"/>
                </a:cxn>
                <a:cxn ang="0">
                  <a:pos x="61" y="223"/>
                </a:cxn>
                <a:cxn ang="0">
                  <a:pos x="73" y="208"/>
                </a:cxn>
                <a:cxn ang="0">
                  <a:pos x="97" y="200"/>
                </a:cxn>
                <a:cxn ang="0">
                  <a:pos x="99" y="207"/>
                </a:cxn>
                <a:cxn ang="0">
                  <a:pos x="97" y="220"/>
                </a:cxn>
                <a:cxn ang="0">
                  <a:pos x="87" y="235"/>
                </a:cxn>
                <a:cxn ang="0">
                  <a:pos x="58" y="245"/>
                </a:cxn>
                <a:cxn ang="0">
                  <a:pos x="52" y="425"/>
                </a:cxn>
              </a:cxnLst>
              <a:rect l="0" t="0" r="r" b="b"/>
              <a:pathLst>
                <a:path w="111" h="425">
                  <a:moveTo>
                    <a:pt x="52" y="425"/>
                  </a:moveTo>
                  <a:lnTo>
                    <a:pt x="52" y="272"/>
                  </a:lnTo>
                  <a:lnTo>
                    <a:pt x="50" y="270"/>
                  </a:lnTo>
                  <a:lnTo>
                    <a:pt x="44" y="270"/>
                  </a:lnTo>
                  <a:lnTo>
                    <a:pt x="35" y="269"/>
                  </a:lnTo>
                  <a:lnTo>
                    <a:pt x="26" y="265"/>
                  </a:lnTo>
                  <a:lnTo>
                    <a:pt x="17" y="258"/>
                  </a:lnTo>
                  <a:lnTo>
                    <a:pt x="8" y="249"/>
                  </a:lnTo>
                  <a:lnTo>
                    <a:pt x="3" y="236"/>
                  </a:lnTo>
                  <a:lnTo>
                    <a:pt x="0" y="219"/>
                  </a:lnTo>
                  <a:lnTo>
                    <a:pt x="3" y="219"/>
                  </a:lnTo>
                  <a:lnTo>
                    <a:pt x="8" y="219"/>
                  </a:lnTo>
                  <a:lnTo>
                    <a:pt x="15" y="220"/>
                  </a:lnTo>
                  <a:lnTo>
                    <a:pt x="25" y="223"/>
                  </a:lnTo>
                  <a:lnTo>
                    <a:pt x="33" y="227"/>
                  </a:lnTo>
                  <a:lnTo>
                    <a:pt x="41" y="235"/>
                  </a:lnTo>
                  <a:lnTo>
                    <a:pt x="48" y="247"/>
                  </a:lnTo>
                  <a:lnTo>
                    <a:pt x="52" y="265"/>
                  </a:lnTo>
                  <a:lnTo>
                    <a:pt x="52" y="168"/>
                  </a:lnTo>
                  <a:lnTo>
                    <a:pt x="50" y="168"/>
                  </a:lnTo>
                  <a:lnTo>
                    <a:pt x="44" y="168"/>
                  </a:lnTo>
                  <a:lnTo>
                    <a:pt x="35" y="165"/>
                  </a:lnTo>
                  <a:lnTo>
                    <a:pt x="26" y="161"/>
                  </a:lnTo>
                  <a:lnTo>
                    <a:pt x="17" y="156"/>
                  </a:lnTo>
                  <a:lnTo>
                    <a:pt x="8" y="146"/>
                  </a:lnTo>
                  <a:lnTo>
                    <a:pt x="3" y="134"/>
                  </a:lnTo>
                  <a:lnTo>
                    <a:pt x="0" y="116"/>
                  </a:lnTo>
                  <a:lnTo>
                    <a:pt x="3" y="116"/>
                  </a:lnTo>
                  <a:lnTo>
                    <a:pt x="10" y="118"/>
                  </a:lnTo>
                  <a:lnTo>
                    <a:pt x="19" y="120"/>
                  </a:lnTo>
                  <a:lnTo>
                    <a:pt x="29" y="125"/>
                  </a:lnTo>
                  <a:lnTo>
                    <a:pt x="39" y="133"/>
                  </a:lnTo>
                  <a:lnTo>
                    <a:pt x="48" y="145"/>
                  </a:lnTo>
                  <a:lnTo>
                    <a:pt x="52" y="161"/>
                  </a:lnTo>
                  <a:lnTo>
                    <a:pt x="52" y="52"/>
                  </a:lnTo>
                  <a:lnTo>
                    <a:pt x="53" y="50"/>
                  </a:lnTo>
                  <a:lnTo>
                    <a:pt x="53" y="44"/>
                  </a:lnTo>
                  <a:lnTo>
                    <a:pt x="54" y="36"/>
                  </a:lnTo>
                  <a:lnTo>
                    <a:pt x="58" y="26"/>
                  </a:lnTo>
                  <a:lnTo>
                    <a:pt x="65" y="17"/>
                  </a:lnTo>
                  <a:lnTo>
                    <a:pt x="75" y="9"/>
                  </a:lnTo>
                  <a:lnTo>
                    <a:pt x="87" y="3"/>
                  </a:lnTo>
                  <a:lnTo>
                    <a:pt x="104" y="0"/>
                  </a:lnTo>
                  <a:lnTo>
                    <a:pt x="103" y="3"/>
                  </a:lnTo>
                  <a:lnTo>
                    <a:pt x="102" y="11"/>
                  </a:lnTo>
                  <a:lnTo>
                    <a:pt x="99" y="21"/>
                  </a:lnTo>
                  <a:lnTo>
                    <a:pt x="92" y="32"/>
                  </a:lnTo>
                  <a:lnTo>
                    <a:pt x="84" y="42"/>
                  </a:lnTo>
                  <a:lnTo>
                    <a:pt x="73" y="49"/>
                  </a:lnTo>
                  <a:lnTo>
                    <a:pt x="58" y="52"/>
                  </a:lnTo>
                  <a:lnTo>
                    <a:pt x="58" y="130"/>
                  </a:lnTo>
                  <a:lnTo>
                    <a:pt x="58" y="127"/>
                  </a:lnTo>
                  <a:lnTo>
                    <a:pt x="60" y="122"/>
                  </a:lnTo>
                  <a:lnTo>
                    <a:pt x="61" y="112"/>
                  </a:lnTo>
                  <a:lnTo>
                    <a:pt x="65" y="103"/>
                  </a:lnTo>
                  <a:lnTo>
                    <a:pt x="72" y="94"/>
                  </a:lnTo>
                  <a:lnTo>
                    <a:pt x="80" y="85"/>
                  </a:lnTo>
                  <a:lnTo>
                    <a:pt x="93" y="80"/>
                  </a:lnTo>
                  <a:lnTo>
                    <a:pt x="110" y="77"/>
                  </a:lnTo>
                  <a:lnTo>
                    <a:pt x="111" y="80"/>
                  </a:lnTo>
                  <a:lnTo>
                    <a:pt x="111" y="84"/>
                  </a:lnTo>
                  <a:lnTo>
                    <a:pt x="111" y="91"/>
                  </a:lnTo>
                  <a:lnTo>
                    <a:pt x="110" y="100"/>
                  </a:lnTo>
                  <a:lnTo>
                    <a:pt x="107" y="108"/>
                  </a:lnTo>
                  <a:lnTo>
                    <a:pt x="100" y="118"/>
                  </a:lnTo>
                  <a:lnTo>
                    <a:pt x="91" y="126"/>
                  </a:lnTo>
                  <a:lnTo>
                    <a:pt x="77" y="133"/>
                  </a:lnTo>
                  <a:lnTo>
                    <a:pt x="58" y="135"/>
                  </a:lnTo>
                  <a:lnTo>
                    <a:pt x="58" y="239"/>
                  </a:lnTo>
                  <a:lnTo>
                    <a:pt x="58" y="236"/>
                  </a:lnTo>
                  <a:lnTo>
                    <a:pt x="60" y="231"/>
                  </a:lnTo>
                  <a:lnTo>
                    <a:pt x="61" y="223"/>
                  </a:lnTo>
                  <a:lnTo>
                    <a:pt x="66" y="215"/>
                  </a:lnTo>
                  <a:lnTo>
                    <a:pt x="73" y="208"/>
                  </a:lnTo>
                  <a:lnTo>
                    <a:pt x="83" y="203"/>
                  </a:lnTo>
                  <a:lnTo>
                    <a:pt x="97" y="200"/>
                  </a:lnTo>
                  <a:lnTo>
                    <a:pt x="97" y="201"/>
                  </a:lnTo>
                  <a:lnTo>
                    <a:pt x="99" y="207"/>
                  </a:lnTo>
                  <a:lnTo>
                    <a:pt x="99" y="212"/>
                  </a:lnTo>
                  <a:lnTo>
                    <a:pt x="97" y="220"/>
                  </a:lnTo>
                  <a:lnTo>
                    <a:pt x="93" y="228"/>
                  </a:lnTo>
                  <a:lnTo>
                    <a:pt x="87" y="235"/>
                  </a:lnTo>
                  <a:lnTo>
                    <a:pt x="75" y="242"/>
                  </a:lnTo>
                  <a:lnTo>
                    <a:pt x="58" y="245"/>
                  </a:lnTo>
                  <a:lnTo>
                    <a:pt x="58" y="425"/>
                  </a:lnTo>
                  <a:lnTo>
                    <a:pt x="52" y="425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gray">
            <a:xfrm>
              <a:off x="2065" y="362"/>
              <a:ext cx="98" cy="227"/>
            </a:xfrm>
            <a:custGeom>
              <a:avLst/>
              <a:gdLst/>
              <a:ahLst/>
              <a:cxnLst>
                <a:cxn ang="0">
                  <a:pos x="52" y="176"/>
                </a:cxn>
                <a:cxn ang="0">
                  <a:pos x="59" y="176"/>
                </a:cxn>
                <a:cxn ang="0">
                  <a:pos x="74" y="169"/>
                </a:cxn>
                <a:cxn ang="0">
                  <a:pos x="86" y="154"/>
                </a:cxn>
                <a:cxn ang="0">
                  <a:pos x="86" y="141"/>
                </a:cxn>
                <a:cxn ang="0">
                  <a:pos x="74" y="143"/>
                </a:cxn>
                <a:cxn ang="0">
                  <a:pos x="58" y="158"/>
                </a:cxn>
                <a:cxn ang="0">
                  <a:pos x="52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2" y="115"/>
                </a:cxn>
                <a:cxn ang="0">
                  <a:pos x="55" y="48"/>
                </a:cxn>
                <a:cxn ang="0">
                  <a:pos x="67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3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1" y="3"/>
                </a:cxn>
                <a:cxn ang="0">
                  <a:pos x="5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5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5" y="132"/>
                </a:cxn>
                <a:cxn ang="0">
                  <a:pos x="47" y="141"/>
                </a:cxn>
                <a:cxn ang="0">
                  <a:pos x="52" y="228"/>
                </a:cxn>
              </a:cxnLst>
              <a:rect l="0" t="0" r="r" b="b"/>
              <a:pathLst>
                <a:path w="100" h="228">
                  <a:moveTo>
                    <a:pt x="52" y="228"/>
                  </a:moveTo>
                  <a:lnTo>
                    <a:pt x="52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7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6" y="154"/>
                  </a:lnTo>
                  <a:lnTo>
                    <a:pt x="88" y="141"/>
                  </a:lnTo>
                  <a:lnTo>
                    <a:pt x="86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58" y="158"/>
                  </a:lnTo>
                  <a:lnTo>
                    <a:pt x="52" y="173"/>
                  </a:lnTo>
                  <a:lnTo>
                    <a:pt x="52" y="118"/>
                  </a:lnTo>
                  <a:lnTo>
                    <a:pt x="55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6" y="103"/>
                  </a:lnTo>
                  <a:lnTo>
                    <a:pt x="92" y="92"/>
                  </a:lnTo>
                  <a:lnTo>
                    <a:pt x="94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2" y="115"/>
                  </a:lnTo>
                  <a:lnTo>
                    <a:pt x="52" y="48"/>
                  </a:lnTo>
                  <a:lnTo>
                    <a:pt x="55" y="48"/>
                  </a:lnTo>
                  <a:lnTo>
                    <a:pt x="61" y="48"/>
                  </a:lnTo>
                  <a:lnTo>
                    <a:pt x="67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2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3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6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8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3" y="10"/>
                  </a:lnTo>
                  <a:lnTo>
                    <a:pt x="5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5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3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5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2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gray">
            <a:xfrm>
              <a:off x="2921" y="362"/>
              <a:ext cx="100" cy="227"/>
            </a:xfrm>
            <a:custGeom>
              <a:avLst/>
              <a:gdLst/>
              <a:ahLst/>
              <a:cxnLst>
                <a:cxn ang="0">
                  <a:pos x="53" y="176"/>
                </a:cxn>
                <a:cxn ang="0">
                  <a:pos x="60" y="176"/>
                </a:cxn>
                <a:cxn ang="0">
                  <a:pos x="74" y="169"/>
                </a:cxn>
                <a:cxn ang="0">
                  <a:pos x="87" y="154"/>
                </a:cxn>
                <a:cxn ang="0">
                  <a:pos x="87" y="141"/>
                </a:cxn>
                <a:cxn ang="0">
                  <a:pos x="74" y="143"/>
                </a:cxn>
                <a:cxn ang="0">
                  <a:pos x="60" y="158"/>
                </a:cxn>
                <a:cxn ang="0">
                  <a:pos x="53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3" y="115"/>
                </a:cxn>
                <a:cxn ang="0">
                  <a:pos x="56" y="48"/>
                </a:cxn>
                <a:cxn ang="0">
                  <a:pos x="68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4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2" y="3"/>
                </a:cxn>
                <a:cxn ang="0">
                  <a:pos x="6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6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6" y="132"/>
                </a:cxn>
                <a:cxn ang="0">
                  <a:pos x="47" y="141"/>
                </a:cxn>
                <a:cxn ang="0">
                  <a:pos x="53" y="228"/>
                </a:cxn>
              </a:cxnLst>
              <a:rect l="0" t="0" r="r" b="b"/>
              <a:pathLst>
                <a:path w="100" h="228">
                  <a:moveTo>
                    <a:pt x="53" y="228"/>
                  </a:moveTo>
                  <a:lnTo>
                    <a:pt x="53" y="176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68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7" y="154"/>
                  </a:lnTo>
                  <a:lnTo>
                    <a:pt x="88" y="141"/>
                  </a:lnTo>
                  <a:lnTo>
                    <a:pt x="87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60" y="158"/>
                  </a:lnTo>
                  <a:lnTo>
                    <a:pt x="53" y="173"/>
                  </a:lnTo>
                  <a:lnTo>
                    <a:pt x="53" y="118"/>
                  </a:lnTo>
                  <a:lnTo>
                    <a:pt x="56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7" y="103"/>
                  </a:lnTo>
                  <a:lnTo>
                    <a:pt x="92" y="92"/>
                  </a:lnTo>
                  <a:lnTo>
                    <a:pt x="95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3" y="115"/>
                  </a:lnTo>
                  <a:lnTo>
                    <a:pt x="53" y="48"/>
                  </a:lnTo>
                  <a:lnTo>
                    <a:pt x="56" y="48"/>
                  </a:lnTo>
                  <a:lnTo>
                    <a:pt x="61" y="48"/>
                  </a:lnTo>
                  <a:lnTo>
                    <a:pt x="68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3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4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7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9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3" y="10"/>
                  </a:lnTo>
                  <a:lnTo>
                    <a:pt x="6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6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4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6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3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gray">
            <a:xfrm>
              <a:off x="2273" y="187"/>
              <a:ext cx="182" cy="402"/>
            </a:xfrm>
            <a:custGeom>
              <a:avLst/>
              <a:gdLst/>
              <a:ahLst/>
              <a:cxnLst>
                <a:cxn ang="0">
                  <a:pos x="93" y="309"/>
                </a:cxn>
                <a:cxn ang="0">
                  <a:pos x="101" y="309"/>
                </a:cxn>
                <a:cxn ang="0">
                  <a:pos x="118" y="304"/>
                </a:cxn>
                <a:cxn ang="0">
                  <a:pos x="138" y="292"/>
                </a:cxn>
                <a:cxn ang="0">
                  <a:pos x="152" y="266"/>
                </a:cxn>
                <a:cxn ang="0">
                  <a:pos x="152" y="247"/>
                </a:cxn>
                <a:cxn ang="0">
                  <a:pos x="138" y="250"/>
                </a:cxn>
                <a:cxn ang="0">
                  <a:pos x="120" y="259"/>
                </a:cxn>
                <a:cxn ang="0">
                  <a:pos x="99" y="285"/>
                </a:cxn>
                <a:cxn ang="0">
                  <a:pos x="93" y="207"/>
                </a:cxn>
                <a:cxn ang="0">
                  <a:pos x="102" y="205"/>
                </a:cxn>
                <a:cxn ang="0">
                  <a:pos x="122" y="200"/>
                </a:cxn>
                <a:cxn ang="0">
                  <a:pos x="147" y="185"/>
                </a:cxn>
                <a:cxn ang="0">
                  <a:pos x="163" y="155"/>
                </a:cxn>
                <a:cxn ang="0">
                  <a:pos x="163" y="134"/>
                </a:cxn>
                <a:cxn ang="0">
                  <a:pos x="149" y="135"/>
                </a:cxn>
                <a:cxn ang="0">
                  <a:pos x="129" y="142"/>
                </a:cxn>
                <a:cxn ang="0">
                  <a:pos x="107" y="162"/>
                </a:cxn>
                <a:cxn ang="0">
                  <a:pos x="93" y="201"/>
                </a:cxn>
                <a:cxn ang="0">
                  <a:pos x="95" y="83"/>
                </a:cxn>
                <a:cxn ang="0">
                  <a:pos x="110" y="81"/>
                </a:cxn>
                <a:cxn ang="0">
                  <a:pos x="134" y="73"/>
                </a:cxn>
                <a:cxn ang="0">
                  <a:pos x="157" y="54"/>
                </a:cxn>
                <a:cxn ang="0">
                  <a:pos x="174" y="23"/>
                </a:cxn>
                <a:cxn ang="0">
                  <a:pos x="174" y="0"/>
                </a:cxn>
                <a:cxn ang="0">
                  <a:pos x="157" y="2"/>
                </a:cxn>
                <a:cxn ang="0">
                  <a:pos x="133" y="10"/>
                </a:cxn>
                <a:cxn ang="0">
                  <a:pos x="107" y="33"/>
                </a:cxn>
                <a:cxn ang="0">
                  <a:pos x="87" y="77"/>
                </a:cxn>
                <a:cxn ang="0">
                  <a:pos x="85" y="68"/>
                </a:cxn>
                <a:cxn ang="0">
                  <a:pos x="75" y="46"/>
                </a:cxn>
                <a:cxn ang="0">
                  <a:pos x="55" y="21"/>
                </a:cxn>
                <a:cxn ang="0">
                  <a:pos x="22" y="3"/>
                </a:cxn>
                <a:cxn ang="0">
                  <a:pos x="1" y="3"/>
                </a:cxn>
                <a:cxn ang="0">
                  <a:pos x="4" y="18"/>
                </a:cxn>
                <a:cxn ang="0">
                  <a:pos x="12" y="42"/>
                </a:cxn>
                <a:cxn ang="0">
                  <a:pos x="31" y="65"/>
                </a:cxn>
                <a:cxn ang="0">
                  <a:pos x="62" y="81"/>
                </a:cxn>
                <a:cxn ang="0">
                  <a:pos x="82" y="238"/>
                </a:cxn>
                <a:cxn ang="0">
                  <a:pos x="80" y="228"/>
                </a:cxn>
                <a:cxn ang="0">
                  <a:pos x="72" y="207"/>
                </a:cxn>
                <a:cxn ang="0">
                  <a:pos x="55" y="185"/>
                </a:cxn>
                <a:cxn ang="0">
                  <a:pos x="21" y="176"/>
                </a:cxn>
                <a:cxn ang="0">
                  <a:pos x="22" y="185"/>
                </a:cxn>
                <a:cxn ang="0">
                  <a:pos x="28" y="205"/>
                </a:cxn>
                <a:cxn ang="0">
                  <a:pos x="41" y="230"/>
                </a:cxn>
                <a:cxn ang="0">
                  <a:pos x="66" y="246"/>
                </a:cxn>
                <a:cxn ang="0">
                  <a:pos x="82" y="402"/>
                </a:cxn>
              </a:cxnLst>
              <a:rect l="0" t="0" r="r" b="b"/>
              <a:pathLst>
                <a:path w="175" h="402">
                  <a:moveTo>
                    <a:pt x="93" y="402"/>
                  </a:moveTo>
                  <a:lnTo>
                    <a:pt x="93" y="309"/>
                  </a:lnTo>
                  <a:lnTo>
                    <a:pt x="95" y="309"/>
                  </a:lnTo>
                  <a:lnTo>
                    <a:pt x="101" y="309"/>
                  </a:lnTo>
                  <a:lnTo>
                    <a:pt x="109" y="308"/>
                  </a:lnTo>
                  <a:lnTo>
                    <a:pt x="118" y="304"/>
                  </a:lnTo>
                  <a:lnTo>
                    <a:pt x="129" y="298"/>
                  </a:lnTo>
                  <a:lnTo>
                    <a:pt x="138" y="292"/>
                  </a:lnTo>
                  <a:lnTo>
                    <a:pt x="147" y="281"/>
                  </a:lnTo>
                  <a:lnTo>
                    <a:pt x="152" y="266"/>
                  </a:lnTo>
                  <a:lnTo>
                    <a:pt x="155" y="247"/>
                  </a:lnTo>
                  <a:lnTo>
                    <a:pt x="152" y="247"/>
                  </a:lnTo>
                  <a:lnTo>
                    <a:pt x="147" y="249"/>
                  </a:lnTo>
                  <a:lnTo>
                    <a:pt x="138" y="250"/>
                  </a:lnTo>
                  <a:lnTo>
                    <a:pt x="129" y="253"/>
                  </a:lnTo>
                  <a:lnTo>
                    <a:pt x="120" y="259"/>
                  </a:lnTo>
                  <a:lnTo>
                    <a:pt x="109" y="270"/>
                  </a:lnTo>
                  <a:lnTo>
                    <a:pt x="99" y="285"/>
                  </a:lnTo>
                  <a:lnTo>
                    <a:pt x="93" y="304"/>
                  </a:lnTo>
                  <a:lnTo>
                    <a:pt x="93" y="207"/>
                  </a:lnTo>
                  <a:lnTo>
                    <a:pt x="95" y="207"/>
                  </a:lnTo>
                  <a:lnTo>
                    <a:pt x="102" y="205"/>
                  </a:lnTo>
                  <a:lnTo>
                    <a:pt x="111" y="204"/>
                  </a:lnTo>
                  <a:lnTo>
                    <a:pt x="122" y="200"/>
                  </a:lnTo>
                  <a:lnTo>
                    <a:pt x="134" y="195"/>
                  </a:lnTo>
                  <a:lnTo>
                    <a:pt x="147" y="185"/>
                  </a:lnTo>
                  <a:lnTo>
                    <a:pt x="156" y="173"/>
                  </a:lnTo>
                  <a:lnTo>
                    <a:pt x="163" y="155"/>
                  </a:lnTo>
                  <a:lnTo>
                    <a:pt x="165" y="134"/>
                  </a:lnTo>
                  <a:lnTo>
                    <a:pt x="163" y="134"/>
                  </a:lnTo>
                  <a:lnTo>
                    <a:pt x="157" y="134"/>
                  </a:lnTo>
                  <a:lnTo>
                    <a:pt x="149" y="135"/>
                  </a:lnTo>
                  <a:lnTo>
                    <a:pt x="140" y="137"/>
                  </a:lnTo>
                  <a:lnTo>
                    <a:pt x="129" y="142"/>
                  </a:lnTo>
                  <a:lnTo>
                    <a:pt x="118" y="150"/>
                  </a:lnTo>
                  <a:lnTo>
                    <a:pt x="107" y="162"/>
                  </a:lnTo>
                  <a:lnTo>
                    <a:pt x="99" y="178"/>
                  </a:lnTo>
                  <a:lnTo>
                    <a:pt x="93" y="201"/>
                  </a:lnTo>
                  <a:lnTo>
                    <a:pt x="93" y="83"/>
                  </a:lnTo>
                  <a:lnTo>
                    <a:pt x="95" y="83"/>
                  </a:lnTo>
                  <a:lnTo>
                    <a:pt x="101" y="83"/>
                  </a:lnTo>
                  <a:lnTo>
                    <a:pt x="110" y="81"/>
                  </a:lnTo>
                  <a:lnTo>
                    <a:pt x="122" y="77"/>
                  </a:lnTo>
                  <a:lnTo>
                    <a:pt x="134" y="73"/>
                  </a:lnTo>
                  <a:lnTo>
                    <a:pt x="147" y="65"/>
                  </a:lnTo>
                  <a:lnTo>
                    <a:pt x="157" y="54"/>
                  </a:lnTo>
                  <a:lnTo>
                    <a:pt x="167" y="41"/>
                  </a:lnTo>
                  <a:lnTo>
                    <a:pt x="174" y="23"/>
                  </a:lnTo>
                  <a:lnTo>
                    <a:pt x="175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57" y="2"/>
                  </a:lnTo>
                  <a:lnTo>
                    <a:pt x="145" y="4"/>
                  </a:lnTo>
                  <a:lnTo>
                    <a:pt x="133" y="10"/>
                  </a:lnTo>
                  <a:lnTo>
                    <a:pt x="120" y="19"/>
                  </a:lnTo>
                  <a:lnTo>
                    <a:pt x="107" y="33"/>
                  </a:lnTo>
                  <a:lnTo>
                    <a:pt x="97" y="52"/>
                  </a:lnTo>
                  <a:lnTo>
                    <a:pt x="87" y="77"/>
                  </a:lnTo>
                  <a:lnTo>
                    <a:pt x="87" y="75"/>
                  </a:lnTo>
                  <a:lnTo>
                    <a:pt x="85" y="68"/>
                  </a:lnTo>
                  <a:lnTo>
                    <a:pt x="80" y="58"/>
                  </a:lnTo>
                  <a:lnTo>
                    <a:pt x="75" y="46"/>
                  </a:lnTo>
                  <a:lnTo>
                    <a:pt x="66" y="33"/>
                  </a:lnTo>
                  <a:lnTo>
                    <a:pt x="55" y="21"/>
                  </a:lnTo>
                  <a:lnTo>
                    <a:pt x="40" y="10"/>
                  </a:lnTo>
                  <a:lnTo>
                    <a:pt x="22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10"/>
                  </a:lnTo>
                  <a:lnTo>
                    <a:pt x="4" y="18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20" y="54"/>
                  </a:lnTo>
                  <a:lnTo>
                    <a:pt x="31" y="65"/>
                  </a:lnTo>
                  <a:lnTo>
                    <a:pt x="44" y="75"/>
                  </a:lnTo>
                  <a:lnTo>
                    <a:pt x="62" y="81"/>
                  </a:lnTo>
                  <a:lnTo>
                    <a:pt x="82" y="83"/>
                  </a:lnTo>
                  <a:lnTo>
                    <a:pt x="82" y="238"/>
                  </a:lnTo>
                  <a:lnTo>
                    <a:pt x="82" y="235"/>
                  </a:lnTo>
                  <a:lnTo>
                    <a:pt x="80" y="228"/>
                  </a:lnTo>
                  <a:lnTo>
                    <a:pt x="78" y="217"/>
                  </a:lnTo>
                  <a:lnTo>
                    <a:pt x="72" y="207"/>
                  </a:lnTo>
                  <a:lnTo>
                    <a:pt x="66" y="196"/>
                  </a:lnTo>
                  <a:lnTo>
                    <a:pt x="55" y="185"/>
                  </a:lnTo>
                  <a:lnTo>
                    <a:pt x="40" y="178"/>
                  </a:lnTo>
                  <a:lnTo>
                    <a:pt x="21" y="176"/>
                  </a:lnTo>
                  <a:lnTo>
                    <a:pt x="21" y="178"/>
                  </a:lnTo>
                  <a:lnTo>
                    <a:pt x="22" y="185"/>
                  </a:lnTo>
                  <a:lnTo>
                    <a:pt x="24" y="195"/>
                  </a:lnTo>
                  <a:lnTo>
                    <a:pt x="28" y="205"/>
                  </a:lnTo>
                  <a:lnTo>
                    <a:pt x="33" y="217"/>
                  </a:lnTo>
                  <a:lnTo>
                    <a:pt x="41" y="230"/>
                  </a:lnTo>
                  <a:lnTo>
                    <a:pt x="52" y="239"/>
                  </a:lnTo>
                  <a:lnTo>
                    <a:pt x="66" y="246"/>
                  </a:lnTo>
                  <a:lnTo>
                    <a:pt x="82" y="247"/>
                  </a:lnTo>
                  <a:lnTo>
                    <a:pt x="82" y="402"/>
                  </a:lnTo>
                  <a:lnTo>
                    <a:pt x="93" y="40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gray">
            <a:xfrm>
              <a:off x="2161" y="215"/>
              <a:ext cx="98" cy="374"/>
            </a:xfrm>
            <a:custGeom>
              <a:avLst/>
              <a:gdLst/>
              <a:ahLst/>
              <a:cxnLst>
                <a:cxn ang="0">
                  <a:pos x="52" y="237"/>
                </a:cxn>
                <a:cxn ang="0">
                  <a:pos x="59" y="237"/>
                </a:cxn>
                <a:cxn ang="0">
                  <a:pos x="74" y="232"/>
                </a:cxn>
                <a:cxn ang="0">
                  <a:pos x="90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1" y="197"/>
                </a:cxn>
                <a:cxn ang="0">
                  <a:pos x="56" y="215"/>
                </a:cxn>
                <a:cxn ang="0">
                  <a:pos x="52" y="147"/>
                </a:cxn>
                <a:cxn ang="0">
                  <a:pos x="59" y="147"/>
                </a:cxn>
                <a:cxn ang="0">
                  <a:pos x="74" y="141"/>
                </a:cxn>
                <a:cxn ang="0">
                  <a:pos x="90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1" y="109"/>
                </a:cxn>
                <a:cxn ang="0">
                  <a:pos x="56" y="126"/>
                </a:cxn>
                <a:cxn ang="0">
                  <a:pos x="52" y="46"/>
                </a:cxn>
                <a:cxn ang="0">
                  <a:pos x="51" y="37"/>
                </a:cxn>
                <a:cxn ang="0">
                  <a:pos x="45" y="23"/>
                </a:cxn>
                <a:cxn ang="0">
                  <a:pos x="32" y="6"/>
                </a:cxn>
                <a:cxn ang="0">
                  <a:pos x="6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3" y="43"/>
                </a:cxn>
                <a:cxn ang="0">
                  <a:pos x="45" y="113"/>
                </a:cxn>
                <a:cxn ang="0">
                  <a:pos x="45" y="106"/>
                </a:cxn>
                <a:cxn ang="0">
                  <a:pos x="40" y="90"/>
                </a:cxn>
                <a:cxn ang="0">
                  <a:pos x="27" y="75"/>
                </a:cxn>
                <a:cxn ang="0">
                  <a:pos x="1" y="67"/>
                </a:cxn>
                <a:cxn ang="0">
                  <a:pos x="0" y="75"/>
                </a:cxn>
                <a:cxn ang="0">
                  <a:pos x="2" y="91"/>
                </a:cxn>
                <a:cxn ang="0">
                  <a:pos x="14" y="109"/>
                </a:cxn>
                <a:cxn ang="0">
                  <a:pos x="45" y="118"/>
                </a:cxn>
                <a:cxn ang="0">
                  <a:pos x="45" y="207"/>
                </a:cxn>
                <a:cxn ang="0">
                  <a:pos x="43" y="195"/>
                </a:cxn>
                <a:cxn ang="0">
                  <a:pos x="33" y="182"/>
                </a:cxn>
                <a:cxn ang="0">
                  <a:pos x="12" y="175"/>
                </a:cxn>
                <a:cxn ang="0">
                  <a:pos x="10" y="182"/>
                </a:cxn>
                <a:cxn ang="0">
                  <a:pos x="13" y="197"/>
                </a:cxn>
                <a:cxn ang="0">
                  <a:pos x="29" y="211"/>
                </a:cxn>
                <a:cxn ang="0">
                  <a:pos x="45" y="373"/>
                </a:cxn>
              </a:cxnLst>
              <a:rect l="0" t="0" r="r" b="b"/>
              <a:pathLst>
                <a:path w="97" h="373">
                  <a:moveTo>
                    <a:pt x="52" y="373"/>
                  </a:moveTo>
                  <a:lnTo>
                    <a:pt x="52" y="237"/>
                  </a:lnTo>
                  <a:lnTo>
                    <a:pt x="54" y="237"/>
                  </a:lnTo>
                  <a:lnTo>
                    <a:pt x="59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0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4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1" y="197"/>
                  </a:lnTo>
                  <a:lnTo>
                    <a:pt x="63" y="205"/>
                  </a:lnTo>
                  <a:lnTo>
                    <a:pt x="56" y="215"/>
                  </a:lnTo>
                  <a:lnTo>
                    <a:pt x="52" y="232"/>
                  </a:lnTo>
                  <a:lnTo>
                    <a:pt x="52" y="147"/>
                  </a:lnTo>
                  <a:lnTo>
                    <a:pt x="54" y="147"/>
                  </a:lnTo>
                  <a:lnTo>
                    <a:pt x="59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0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4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1" y="109"/>
                  </a:lnTo>
                  <a:lnTo>
                    <a:pt x="63" y="116"/>
                  </a:lnTo>
                  <a:lnTo>
                    <a:pt x="56" y="126"/>
                  </a:lnTo>
                  <a:lnTo>
                    <a:pt x="52" y="141"/>
                  </a:lnTo>
                  <a:lnTo>
                    <a:pt x="52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5" y="23"/>
                  </a:lnTo>
                  <a:lnTo>
                    <a:pt x="40" y="15"/>
                  </a:lnTo>
                  <a:lnTo>
                    <a:pt x="32" y="6"/>
                  </a:lnTo>
                  <a:lnTo>
                    <a:pt x="21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9"/>
                  </a:lnTo>
                  <a:lnTo>
                    <a:pt x="12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3" y="43"/>
                  </a:lnTo>
                  <a:lnTo>
                    <a:pt x="45" y="46"/>
                  </a:lnTo>
                  <a:lnTo>
                    <a:pt x="45" y="113"/>
                  </a:lnTo>
                  <a:lnTo>
                    <a:pt x="45" y="112"/>
                  </a:lnTo>
                  <a:lnTo>
                    <a:pt x="45" y="106"/>
                  </a:lnTo>
                  <a:lnTo>
                    <a:pt x="44" y="98"/>
                  </a:lnTo>
                  <a:lnTo>
                    <a:pt x="40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1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2" y="91"/>
                  </a:lnTo>
                  <a:lnTo>
                    <a:pt x="6" y="100"/>
                  </a:lnTo>
                  <a:lnTo>
                    <a:pt x="14" y="109"/>
                  </a:lnTo>
                  <a:lnTo>
                    <a:pt x="28" y="114"/>
                  </a:lnTo>
                  <a:lnTo>
                    <a:pt x="45" y="118"/>
                  </a:lnTo>
                  <a:lnTo>
                    <a:pt x="45" y="209"/>
                  </a:lnTo>
                  <a:lnTo>
                    <a:pt x="45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40" y="188"/>
                  </a:lnTo>
                  <a:lnTo>
                    <a:pt x="33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0" y="182"/>
                  </a:lnTo>
                  <a:lnTo>
                    <a:pt x="10" y="188"/>
                  </a:lnTo>
                  <a:lnTo>
                    <a:pt x="13" y="197"/>
                  </a:lnTo>
                  <a:lnTo>
                    <a:pt x="20" y="205"/>
                  </a:lnTo>
                  <a:lnTo>
                    <a:pt x="29" y="211"/>
                  </a:lnTo>
                  <a:lnTo>
                    <a:pt x="45" y="215"/>
                  </a:lnTo>
                  <a:lnTo>
                    <a:pt x="45" y="373"/>
                  </a:lnTo>
                  <a:lnTo>
                    <a:pt x="52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gray">
            <a:xfrm>
              <a:off x="2708" y="215"/>
              <a:ext cx="97" cy="374"/>
            </a:xfrm>
            <a:custGeom>
              <a:avLst/>
              <a:gdLst/>
              <a:ahLst/>
              <a:cxnLst>
                <a:cxn ang="0">
                  <a:pos x="51" y="237"/>
                </a:cxn>
                <a:cxn ang="0">
                  <a:pos x="60" y="237"/>
                </a:cxn>
                <a:cxn ang="0">
                  <a:pos x="74" y="232"/>
                </a:cxn>
                <a:cxn ang="0">
                  <a:pos x="91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2" y="197"/>
                </a:cxn>
                <a:cxn ang="0">
                  <a:pos x="55" y="215"/>
                </a:cxn>
                <a:cxn ang="0">
                  <a:pos x="51" y="147"/>
                </a:cxn>
                <a:cxn ang="0">
                  <a:pos x="60" y="147"/>
                </a:cxn>
                <a:cxn ang="0">
                  <a:pos x="74" y="141"/>
                </a:cxn>
                <a:cxn ang="0">
                  <a:pos x="91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2" y="109"/>
                </a:cxn>
                <a:cxn ang="0">
                  <a:pos x="55" y="126"/>
                </a:cxn>
                <a:cxn ang="0">
                  <a:pos x="51" y="46"/>
                </a:cxn>
                <a:cxn ang="0">
                  <a:pos x="51" y="37"/>
                </a:cxn>
                <a:cxn ang="0">
                  <a:pos x="46" y="23"/>
                </a:cxn>
                <a:cxn ang="0">
                  <a:pos x="33" y="6"/>
                </a:cxn>
                <a:cxn ang="0">
                  <a:pos x="7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4" y="43"/>
                </a:cxn>
                <a:cxn ang="0">
                  <a:pos x="46" y="113"/>
                </a:cxn>
                <a:cxn ang="0">
                  <a:pos x="46" y="106"/>
                </a:cxn>
                <a:cxn ang="0">
                  <a:pos x="41" y="90"/>
                </a:cxn>
                <a:cxn ang="0">
                  <a:pos x="27" y="75"/>
                </a:cxn>
                <a:cxn ang="0">
                  <a:pos x="0" y="67"/>
                </a:cxn>
                <a:cxn ang="0">
                  <a:pos x="0" y="75"/>
                </a:cxn>
                <a:cxn ang="0">
                  <a:pos x="3" y="91"/>
                </a:cxn>
                <a:cxn ang="0">
                  <a:pos x="15" y="109"/>
                </a:cxn>
                <a:cxn ang="0">
                  <a:pos x="46" y="118"/>
                </a:cxn>
                <a:cxn ang="0">
                  <a:pos x="46" y="207"/>
                </a:cxn>
                <a:cxn ang="0">
                  <a:pos x="43" y="195"/>
                </a:cxn>
                <a:cxn ang="0">
                  <a:pos x="34" y="182"/>
                </a:cxn>
                <a:cxn ang="0">
                  <a:pos x="12" y="175"/>
                </a:cxn>
                <a:cxn ang="0">
                  <a:pos x="11" y="182"/>
                </a:cxn>
                <a:cxn ang="0">
                  <a:pos x="14" y="197"/>
                </a:cxn>
                <a:cxn ang="0">
                  <a:pos x="30" y="211"/>
                </a:cxn>
                <a:cxn ang="0">
                  <a:pos x="46" y="373"/>
                </a:cxn>
              </a:cxnLst>
              <a:rect l="0" t="0" r="r" b="b"/>
              <a:pathLst>
                <a:path w="97" h="373">
                  <a:moveTo>
                    <a:pt x="51" y="373"/>
                  </a:moveTo>
                  <a:lnTo>
                    <a:pt x="51" y="237"/>
                  </a:lnTo>
                  <a:lnTo>
                    <a:pt x="54" y="237"/>
                  </a:lnTo>
                  <a:lnTo>
                    <a:pt x="60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1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5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2" y="197"/>
                  </a:lnTo>
                  <a:lnTo>
                    <a:pt x="64" y="205"/>
                  </a:lnTo>
                  <a:lnTo>
                    <a:pt x="55" y="215"/>
                  </a:lnTo>
                  <a:lnTo>
                    <a:pt x="51" y="232"/>
                  </a:lnTo>
                  <a:lnTo>
                    <a:pt x="51" y="147"/>
                  </a:lnTo>
                  <a:lnTo>
                    <a:pt x="54" y="147"/>
                  </a:lnTo>
                  <a:lnTo>
                    <a:pt x="60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1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5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2" y="109"/>
                  </a:lnTo>
                  <a:lnTo>
                    <a:pt x="64" y="116"/>
                  </a:lnTo>
                  <a:lnTo>
                    <a:pt x="55" y="126"/>
                  </a:lnTo>
                  <a:lnTo>
                    <a:pt x="51" y="141"/>
                  </a:lnTo>
                  <a:lnTo>
                    <a:pt x="51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6" y="23"/>
                  </a:lnTo>
                  <a:lnTo>
                    <a:pt x="41" y="15"/>
                  </a:lnTo>
                  <a:lnTo>
                    <a:pt x="33" y="6"/>
                  </a:lnTo>
                  <a:lnTo>
                    <a:pt x="22" y="2"/>
                  </a:lnTo>
                  <a:lnTo>
                    <a:pt x="7" y="0"/>
                  </a:lnTo>
                  <a:lnTo>
                    <a:pt x="7" y="2"/>
                  </a:lnTo>
                  <a:lnTo>
                    <a:pt x="8" y="9"/>
                  </a:lnTo>
                  <a:lnTo>
                    <a:pt x="11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4" y="43"/>
                  </a:lnTo>
                  <a:lnTo>
                    <a:pt x="46" y="46"/>
                  </a:lnTo>
                  <a:lnTo>
                    <a:pt x="46" y="113"/>
                  </a:lnTo>
                  <a:lnTo>
                    <a:pt x="46" y="112"/>
                  </a:lnTo>
                  <a:lnTo>
                    <a:pt x="46" y="106"/>
                  </a:lnTo>
                  <a:lnTo>
                    <a:pt x="43" y="98"/>
                  </a:lnTo>
                  <a:lnTo>
                    <a:pt x="41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3" y="91"/>
                  </a:lnTo>
                  <a:lnTo>
                    <a:pt x="7" y="100"/>
                  </a:lnTo>
                  <a:lnTo>
                    <a:pt x="15" y="109"/>
                  </a:lnTo>
                  <a:lnTo>
                    <a:pt x="28" y="114"/>
                  </a:lnTo>
                  <a:lnTo>
                    <a:pt x="46" y="118"/>
                  </a:lnTo>
                  <a:lnTo>
                    <a:pt x="46" y="209"/>
                  </a:lnTo>
                  <a:lnTo>
                    <a:pt x="46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39" y="188"/>
                  </a:lnTo>
                  <a:lnTo>
                    <a:pt x="34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1" y="182"/>
                  </a:lnTo>
                  <a:lnTo>
                    <a:pt x="11" y="188"/>
                  </a:lnTo>
                  <a:lnTo>
                    <a:pt x="14" y="197"/>
                  </a:lnTo>
                  <a:lnTo>
                    <a:pt x="19" y="205"/>
                  </a:lnTo>
                  <a:lnTo>
                    <a:pt x="30" y="211"/>
                  </a:lnTo>
                  <a:lnTo>
                    <a:pt x="46" y="215"/>
                  </a:lnTo>
                  <a:lnTo>
                    <a:pt x="46" y="373"/>
                  </a:lnTo>
                  <a:lnTo>
                    <a:pt x="51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49" name="Freeform 25"/>
          <p:cNvSpPr>
            <a:spLocks/>
          </p:cNvSpPr>
          <p:nvPr/>
        </p:nvSpPr>
        <p:spPr bwMode="gray">
          <a:xfrm>
            <a:off x="95250" y="6446838"/>
            <a:ext cx="8970963" cy="314325"/>
          </a:xfrm>
          <a:custGeom>
            <a:avLst/>
            <a:gdLst/>
            <a:ahLst/>
            <a:cxnLst>
              <a:cxn ang="0">
                <a:pos x="4" y="198"/>
              </a:cxn>
              <a:cxn ang="0">
                <a:pos x="5651" y="198"/>
              </a:cxn>
              <a:cxn ang="0">
                <a:pos x="5646" y="94"/>
              </a:cxn>
              <a:cxn ang="0">
                <a:pos x="1491" y="94"/>
              </a:cxn>
              <a:cxn ang="0">
                <a:pos x="1343" y="2"/>
              </a:cxn>
              <a:cxn ang="0">
                <a:pos x="0" y="0"/>
              </a:cxn>
              <a:cxn ang="0">
                <a:pos x="4" y="198"/>
              </a:cxn>
            </a:cxnLst>
            <a:rect l="0" t="0" r="r" b="b"/>
            <a:pathLst>
              <a:path w="5651" h="198">
                <a:moveTo>
                  <a:pt x="4" y="198"/>
                </a:moveTo>
                <a:lnTo>
                  <a:pt x="5651" y="198"/>
                </a:lnTo>
                <a:lnTo>
                  <a:pt x="5646" y="94"/>
                </a:lnTo>
                <a:lnTo>
                  <a:pt x="1491" y="94"/>
                </a:lnTo>
                <a:lnTo>
                  <a:pt x="1343" y="2"/>
                </a:lnTo>
                <a:lnTo>
                  <a:pt x="0" y="0"/>
                </a:lnTo>
                <a:lnTo>
                  <a:pt x="4" y="19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0" name="Freeform 26"/>
          <p:cNvSpPr>
            <a:spLocks/>
          </p:cNvSpPr>
          <p:nvPr/>
        </p:nvSpPr>
        <p:spPr bwMode="gray">
          <a:xfrm>
            <a:off x="95250" y="6491288"/>
            <a:ext cx="8975725" cy="279400"/>
          </a:xfrm>
          <a:custGeom>
            <a:avLst/>
            <a:gdLst/>
            <a:ahLst/>
            <a:cxnLst>
              <a:cxn ang="0">
                <a:pos x="0" y="176"/>
              </a:cxn>
              <a:cxn ang="0">
                <a:pos x="5650" y="169"/>
              </a:cxn>
              <a:cxn ang="0">
                <a:pos x="5646" y="95"/>
              </a:cxn>
              <a:cxn ang="0">
                <a:pos x="1478" y="95"/>
              </a:cxn>
              <a:cxn ang="0">
                <a:pos x="1317" y="3"/>
              </a:cxn>
              <a:cxn ang="0">
                <a:pos x="0" y="0"/>
              </a:cxn>
              <a:cxn ang="0">
                <a:pos x="0" y="176"/>
              </a:cxn>
            </a:cxnLst>
            <a:rect l="0" t="0" r="r" b="b"/>
            <a:pathLst>
              <a:path w="5650" h="176">
                <a:moveTo>
                  <a:pt x="0" y="176"/>
                </a:moveTo>
                <a:lnTo>
                  <a:pt x="5650" y="169"/>
                </a:lnTo>
                <a:lnTo>
                  <a:pt x="5646" y="95"/>
                </a:lnTo>
                <a:lnTo>
                  <a:pt x="1478" y="95"/>
                </a:lnTo>
                <a:lnTo>
                  <a:pt x="1317" y="3"/>
                </a:lnTo>
                <a:lnTo>
                  <a:pt x="0" y="0"/>
                </a:lnTo>
                <a:lnTo>
                  <a:pt x="0" y="17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1" name="Freeform 27" descr="Dark upward diagonal"/>
          <p:cNvSpPr>
            <a:spLocks/>
          </p:cNvSpPr>
          <p:nvPr/>
        </p:nvSpPr>
        <p:spPr bwMode="gray">
          <a:xfrm>
            <a:off x="96838" y="74613"/>
            <a:ext cx="8956675" cy="1793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582" y="0"/>
              </a:cxn>
              <a:cxn ang="0">
                <a:pos x="5639" y="45"/>
              </a:cxn>
              <a:cxn ang="0">
                <a:pos x="5636" y="113"/>
              </a:cxn>
              <a:cxn ang="0">
                <a:pos x="0" y="113"/>
              </a:cxn>
              <a:cxn ang="0">
                <a:pos x="0" y="0"/>
              </a:cxn>
            </a:cxnLst>
            <a:rect l="0" t="0" r="r" b="b"/>
            <a:pathLst>
              <a:path w="5639" h="113">
                <a:moveTo>
                  <a:pt x="0" y="0"/>
                </a:moveTo>
                <a:lnTo>
                  <a:pt x="5582" y="0"/>
                </a:lnTo>
                <a:cubicBezTo>
                  <a:pt x="5630" y="3"/>
                  <a:pt x="5639" y="45"/>
                  <a:pt x="5639" y="45"/>
                </a:cubicBezTo>
                <a:lnTo>
                  <a:pt x="5636" y="113"/>
                </a:lnTo>
                <a:lnTo>
                  <a:pt x="0" y="113"/>
                </a:lnTo>
                <a:lnTo>
                  <a:pt x="0" y="0"/>
                </a:lnTo>
                <a:close/>
              </a:path>
            </a:pathLst>
          </a:cu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2" name="Freeform 28"/>
          <p:cNvSpPr>
            <a:spLocks/>
          </p:cNvSpPr>
          <p:nvPr/>
        </p:nvSpPr>
        <p:spPr bwMode="gray">
          <a:xfrm>
            <a:off x="92075" y="307975"/>
            <a:ext cx="8955088" cy="938213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3" name="Freeform 29"/>
          <p:cNvSpPr>
            <a:spLocks/>
          </p:cNvSpPr>
          <p:nvPr/>
        </p:nvSpPr>
        <p:spPr bwMode="gray">
          <a:xfrm>
            <a:off x="92075" y="306388"/>
            <a:ext cx="8955088" cy="836612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tint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 flipV="1">
            <a:off x="95250" y="6723063"/>
            <a:ext cx="8977313" cy="555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9" name="Freeform 35"/>
          <p:cNvSpPr>
            <a:spLocks/>
          </p:cNvSpPr>
          <p:nvPr/>
        </p:nvSpPr>
        <p:spPr bwMode="gray">
          <a:xfrm>
            <a:off x="6896100" y="1047750"/>
            <a:ext cx="2155825" cy="5238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358" y="0"/>
              </a:cxn>
              <a:cxn ang="0">
                <a:pos x="1356" y="32"/>
              </a:cxn>
              <a:cxn ang="0">
                <a:pos x="60" y="33"/>
              </a:cxn>
              <a:cxn ang="0">
                <a:pos x="0" y="2"/>
              </a:cxn>
            </a:cxnLst>
            <a:rect l="0" t="0" r="r" b="b"/>
            <a:pathLst>
              <a:path w="1358" h="33">
                <a:moveTo>
                  <a:pt x="0" y="2"/>
                </a:moveTo>
                <a:lnTo>
                  <a:pt x="1358" y="0"/>
                </a:lnTo>
                <a:lnTo>
                  <a:pt x="1356" y="32"/>
                </a:lnTo>
                <a:lnTo>
                  <a:pt x="60" y="33"/>
                </a:lnTo>
                <a:lnTo>
                  <a:pt x="0" y="2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38125"/>
            <a:ext cx="7643813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35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395288" y="1268413"/>
            <a:ext cx="8507412" cy="490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179388" y="6381750"/>
            <a:ext cx="1712912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563938" y="6308725"/>
            <a:ext cx="23114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7116763" y="6323013"/>
            <a:ext cx="1616075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D8EAF6BA-0C50-4E80-8F42-5C10B68CC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9" name="Picture 39" descr="2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812088" y="333375"/>
            <a:ext cx="1150937" cy="769938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55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50" y="2500313"/>
            <a:ext cx="8858250" cy="2214562"/>
          </a:xfrm>
        </p:spPr>
        <p:txBody>
          <a:bodyPr/>
          <a:lstStyle/>
          <a:p>
            <a:pPr algn="ctr" eaLnBrk="1" hangingPunct="1"/>
            <a:r>
              <a:rPr lang="ru-RU" sz="5400" smtClean="0"/>
              <a:t>Составное глагольное сказуемое </a:t>
            </a:r>
            <a:br>
              <a:rPr lang="ru-RU" sz="5400" smtClean="0"/>
            </a:br>
            <a:endParaRPr lang="ru-RU" sz="5400" i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148064" y="4293096"/>
            <a:ext cx="3670995" cy="1656184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Составитель: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Тотрова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Мадина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Руслановна,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учитель русского языка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Филиала МБОУ СОШ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с.Суадаг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в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с.Хаталдон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313" y="285750"/>
            <a:ext cx="8280400" cy="928688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Способы выражения составного глагольного сказуемого</a:t>
            </a:r>
          </a:p>
          <a:p>
            <a:pPr>
              <a:defRPr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75" y="1143000"/>
          <a:ext cx="8858312" cy="5625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60"/>
                <a:gridCol w="3857652"/>
              </a:tblGrid>
              <a:tr h="642941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Способ выражения</a:t>
                      </a:r>
                      <a:endParaRPr lang="ru-RU" sz="24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Пример</a:t>
                      </a:r>
                      <a:endParaRPr lang="ru-RU" sz="24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Модальный глагол (хотеть, мочь )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смог получить, помогли привести 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Глагол, обозначающий фазу действия (начинать, кончать )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начал учиться, продолжил обучаться,  продолжали складываться, закончил строить 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Глагол, обозначающий эмоциональную оценку действия (любить, бояться)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любил посвящать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Краткие прилагательные или наречия с модальным значением (должен, рад, обязан, надо)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надо было проводить, рада была возвести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0" y="5929313"/>
            <a:ext cx="6143625" cy="57150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400" dirty="0"/>
          </a:p>
        </p:txBody>
      </p:sp>
      <p:sp>
        <p:nvSpPr>
          <p:cNvPr id="22531" name="Текст 2"/>
          <p:cNvSpPr>
            <a:spLocks noGrp="1"/>
          </p:cNvSpPr>
          <p:nvPr>
            <p:ph type="body" idx="1"/>
          </p:nvPr>
        </p:nvSpPr>
        <p:spPr>
          <a:xfrm>
            <a:off x="142875" y="285750"/>
            <a:ext cx="8858250" cy="1214438"/>
          </a:xfrm>
        </p:spPr>
        <p:txBody>
          <a:bodyPr/>
          <a:lstStyle/>
          <a:p>
            <a:r>
              <a:rPr lang="ru-RU" sz="2800" b="1" smtClean="0">
                <a:solidFill>
                  <a:srgbClr val="FFFFFF"/>
                </a:solidFill>
              </a:rPr>
              <a:t>Укажите предложение с грамматической ошибкой</a:t>
            </a:r>
            <a:endParaRPr lang="ru-RU" sz="2800" smtClean="0">
              <a:solidFill>
                <a:srgbClr val="FFFFFF"/>
              </a:solidFill>
            </a:endParaRPr>
          </a:p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143000"/>
            <a:ext cx="9144000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1. 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В рождественскую ночь 1642 года (согласно современного календаря 4 января 1643 года) в семье фермера Ньютона родился мальчик Исаак</a:t>
            </a:r>
            <a:endParaRPr lang="ru-RU" sz="2800" b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5" y="2643188"/>
            <a:ext cx="9001125" cy="42465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2. Младенец появился на свет таким крошечным, что его можно было бы искупать в большой пивной кружке.</a:t>
            </a:r>
            <a:br>
              <a:rPr lang="ru-RU" sz="28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3. Те, кто присутствовал при его рождении, вряд ли предполагали, что этот слабенький ребёнок проживёт восемьдесят пять лет.</a:t>
            </a:r>
            <a:br>
              <a:rPr lang="ru-RU" sz="28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 4. Хотя в детстве Ньютон не любил физической активности, он всю жизнь отличался отменным здоровьем.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3125" y="1571625"/>
            <a:ext cx="717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му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 flipH="1">
            <a:off x="4357688" y="1571625"/>
            <a:ext cx="285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ю</a:t>
            </a:r>
          </a:p>
        </p:txBody>
      </p:sp>
      <p:cxnSp>
        <p:nvCxnSpPr>
          <p:cNvPr id="22536" name="Прямая соединительная линия 9"/>
          <p:cNvCxnSpPr>
            <a:cxnSpLocks noChangeShapeType="1"/>
          </p:cNvCxnSpPr>
          <p:nvPr/>
        </p:nvCxnSpPr>
        <p:spPr bwMode="auto">
          <a:xfrm>
            <a:off x="6858000" y="1571625"/>
            <a:ext cx="1643063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sp>
        <p:nvSpPr>
          <p:cNvPr id="15" name="Минус 14"/>
          <p:cNvSpPr/>
          <p:nvPr/>
        </p:nvSpPr>
        <p:spPr bwMode="auto">
          <a:xfrm>
            <a:off x="6429388" y="1500174"/>
            <a:ext cx="2571768" cy="285752"/>
          </a:xfrm>
          <a:prstGeom prst="mathMinus">
            <a:avLst/>
          </a:prstGeom>
          <a:blipFill dpi="0" rotWithShape="1">
            <a:blip r:embed="rId2" cstate="email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3555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428625"/>
          <a:ext cx="9001156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78"/>
                <a:gridCol w="4500578"/>
              </a:tblGrid>
              <a:tr h="69723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rPr>
                        <a:t>Ответ:</a:t>
                      </a:r>
                    </a:p>
                    <a:p>
                      <a:endParaRPr lang="ru-RU" sz="2800" b="1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</a:tr>
              <a:tr h="6972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(2) мог выиграть</a:t>
                      </a:r>
                    </a:p>
                    <a:p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(13) смог внедрить</a:t>
                      </a:r>
                    </a:p>
                    <a:p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72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(3) не мог подружиться</a:t>
                      </a:r>
                    </a:p>
                    <a:p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(16) старался устранить</a:t>
                      </a:r>
                    </a:p>
                    <a:p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72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(5) что способен  решить</a:t>
                      </a:r>
                    </a:p>
                    <a:p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(17) не могла покинуть</a:t>
                      </a:r>
                    </a:p>
                    <a:p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72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(8) не могли  жениться</a:t>
                      </a:r>
                    </a:p>
                    <a:p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(18) старался соблюдать</a:t>
                      </a:r>
                    </a:p>
                    <a:p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5745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Работа со словарём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72188" y="1857375"/>
            <a:ext cx="2214562" cy="785813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резюме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50" y="1143000"/>
            <a:ext cx="26924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Коммюнике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101" name="Picture 2" descr="http://im5-tub-ru.yandex.net/i?id=310407974-56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1714500"/>
            <a:ext cx="2468563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357563" y="1571625"/>
            <a:ext cx="1928812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ноу-хау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103" name="Picture 4" descr="http://im6-tub-ru.yandex.net/i?id=186243046-60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8" y="2143125"/>
            <a:ext cx="1785937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6" descr="http://im7-tub-ru.yandex.net/i?id=418513678-57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0" y="2571750"/>
            <a:ext cx="2643188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143000" y="4000500"/>
            <a:ext cx="13430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турне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106" name="Picture 8" descr="http://im7-tub-ru.yandex.net/i?id=79756330-52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500" y="4643438"/>
            <a:ext cx="25939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357688" y="4500563"/>
            <a:ext cx="1571625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ралли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108" name="Picture 10" descr="http://im5-tub-ru.yandex.net/i?id=115031304-00-72&amp;n=2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857625" y="5072063"/>
            <a:ext cx="246538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357188" y="857250"/>
            <a:ext cx="8786812" cy="4929188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dirty="0" smtClean="0"/>
              <a:t> 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Диф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ф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еренциальный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пр…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тяжение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экспер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…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мент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бе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з,с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заботно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ак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(к)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умулятор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143125" y="285750"/>
            <a:ext cx="46434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FFFF"/>
                </a:solidFill>
              </a:rPr>
              <a:t>физик</a:t>
            </a:r>
          </a:p>
        </p:txBody>
      </p:sp>
      <p:pic>
        <p:nvPicPr>
          <p:cNvPr id="5124" name="Picture 5" descr="29livres2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00813" y="4214813"/>
            <a:ext cx="2528887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500" y="1357313"/>
            <a:ext cx="7923213" cy="4357687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Предложение. Главные члены предложения.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Грамматическая основа предложения. – это … и …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 строению грамматической основы предложения делятся на … и …. 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Грамматическая основа простых предложений состоит из …. 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3379787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Грамматическая основа сложных предложений состоит из …. </a:t>
            </a:r>
          </a:p>
          <a:p>
            <a:pPr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Грамматическая основа двусоставных предложений состоит из …. </a:t>
            </a:r>
          </a:p>
          <a:p>
            <a:pPr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Грамматическая основа односоставных предложений состоит из …. </a:t>
            </a:r>
          </a:p>
          <a:p>
            <a:pPr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2736850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Подлежащее – это … член предложения, который связан со … и отвечает на вопросы … или …. 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Сказуемое – это … член предложения, который обозначает … и отвечает на вопросы …. 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Сказуемые бывают… и составные.</a:t>
            </a:r>
          </a:p>
          <a:p>
            <a:pPr>
              <a:defRPr/>
            </a:pP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875" y="142875"/>
            <a:ext cx="9001125" cy="1714500"/>
          </a:xfrm>
        </p:spPr>
        <p:txBody>
          <a:bodyPr/>
          <a:lstStyle/>
          <a:p>
            <a:pPr algn="ctr" eaLnBrk="1" hangingPunct="1"/>
            <a:r>
              <a:rPr lang="ru-RU" sz="5400" smtClean="0"/>
              <a:t/>
            </a:r>
            <a:br>
              <a:rPr lang="ru-RU" sz="5400" smtClean="0"/>
            </a:br>
            <a:r>
              <a:rPr lang="ru-RU" sz="5400" smtClean="0"/>
              <a:t>Составное глагольное сказуемое </a:t>
            </a:r>
            <a:br>
              <a:rPr lang="ru-RU" sz="5400" smtClean="0"/>
            </a:br>
            <a:endParaRPr lang="ru-RU" sz="5400" i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429250" y="4429125"/>
            <a:ext cx="3382963" cy="1500188"/>
          </a:xfrm>
        </p:spPr>
        <p:txBody>
          <a:bodyPr/>
          <a:lstStyle/>
          <a:p>
            <a:pPr eaLnBrk="1" hangingPunct="1">
              <a:defRPr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857364"/>
            <a:ext cx="9001156" cy="4801314"/>
          </a:xfrm>
          <a:prstGeom prst="rect">
            <a:avLst/>
          </a:prstGeom>
          <a:solidFill>
            <a:srgbClr val="70A8DA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Цели урока: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- закрепить сведения о простом глагольном сказуемом; познакомить с составным глагольным сказуемым; формировать умение различать виды сказуемых, сравнивать, анализировать похожие языковые явления;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- развивать лингвистическую компетентность: умение анализировать текст, оперировать терминами, строить связное устное высказывание, развивать способность объединять изученные сведения в систему.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- прививать эстетический вкус, воспитывать речевую культуру, формировать интерес к истории точных наук и её учёным на материале биографии Исаака Ньютона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l"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2875" y="1643063"/>
            <a:ext cx="2286000" cy="1785937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chemeClr val="bg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314700" algn="ctr"/>
              </a:tabLs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СОСТАВНОЕ 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314700" algn="ctr"/>
              </a:tabLs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ГЛАГОЛЬНОЕ 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314700" algn="ctr"/>
              </a:tabLs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СКАЗУЕМОЕ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1" name="TextBox 8"/>
          <p:cNvSpPr txBox="1">
            <a:spLocks noChangeArrowheads="1"/>
          </p:cNvSpPr>
          <p:nvPr/>
        </p:nvSpPr>
        <p:spPr bwMode="auto">
          <a:xfrm>
            <a:off x="2428875" y="2000250"/>
            <a:ext cx="6191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071813" y="1643063"/>
            <a:ext cx="3214687" cy="171450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ВСПОМОГАТЕЛЬНОЕ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</a:t>
            </a:r>
          </a:p>
        </p:txBody>
      </p:sp>
      <p:sp>
        <p:nvSpPr>
          <p:cNvPr id="12293" name="TextBox 13"/>
          <p:cNvSpPr txBox="1">
            <a:spLocks noChangeArrowheads="1"/>
          </p:cNvSpPr>
          <p:nvPr/>
        </p:nvSpPr>
        <p:spPr bwMode="auto">
          <a:xfrm>
            <a:off x="6286500" y="2071688"/>
            <a:ext cx="58578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chemeClr val="tx2">
                    <a:lumMod val="75000"/>
                  </a:schemeClr>
                </a:solidFill>
                <a:latin typeface="Corbel" pitchFamily="34" charset="0"/>
              </a:rPr>
              <a:t>+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858000" y="1643063"/>
            <a:ext cx="2143125" cy="1643062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ИНФИНИТИВ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ГЛАГОЛА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4358481" y="3856832"/>
            <a:ext cx="428625" cy="1588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7716044" y="3856832"/>
            <a:ext cx="428625" cy="1587"/>
          </a:xfrm>
          <a:prstGeom prst="straightConnector1">
            <a:avLst/>
          </a:prstGeom>
          <a:ln w="254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7" name="TextBox 20"/>
          <p:cNvSpPr txBox="1">
            <a:spLocks noChangeArrowheads="1"/>
          </p:cNvSpPr>
          <p:nvPr/>
        </p:nvSpPr>
        <p:spPr bwMode="auto">
          <a:xfrm>
            <a:off x="3143250" y="4357688"/>
            <a:ext cx="32861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грамматическое </a:t>
            </a:r>
          </a:p>
          <a:p>
            <a:pPr>
              <a:defRPr/>
            </a:pP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</a:t>
            </a:r>
          </a:p>
        </p:txBody>
      </p:sp>
      <p:sp>
        <p:nvSpPr>
          <p:cNvPr id="12298" name="TextBox 21"/>
          <p:cNvSpPr txBox="1">
            <a:spLocks noChangeArrowheads="1"/>
          </p:cNvSpPr>
          <p:nvPr/>
        </p:nvSpPr>
        <p:spPr bwMode="auto">
          <a:xfrm>
            <a:off x="6572250" y="4357688"/>
            <a:ext cx="24384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лексическое </a:t>
            </a:r>
          </a:p>
          <a:p>
            <a:r>
              <a:rPr lang="ru-RU" sz="32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значение</a:t>
            </a: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500063" y="6858000"/>
            <a:ext cx="4071937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2951162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Замените простые глагольные сказуемые  составными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1. Исаак читал книги.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2. Ньютон учился в  Кембриджском университете. </a:t>
            </a:r>
          </a:p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3. В студенческие годы Исаак мастерил научные инструменты.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574TGp_natural_light">
  <a:themeElements>
    <a:clrScheme name="574TGp_natural_light 2">
      <a:dk1>
        <a:srgbClr val="808080"/>
      </a:dk1>
      <a:lt1>
        <a:srgbClr val="9BD3E5"/>
      </a:lt1>
      <a:dk2>
        <a:srgbClr val="357DA9"/>
      </a:dk2>
      <a:lt2>
        <a:srgbClr val="101C56"/>
      </a:lt2>
      <a:accent1>
        <a:srgbClr val="58BECC"/>
      </a:accent1>
      <a:accent2>
        <a:srgbClr val="8A5BDF"/>
      </a:accent2>
      <a:accent3>
        <a:srgbClr val="AEBFD1"/>
      </a:accent3>
      <a:accent4>
        <a:srgbClr val="84B4C3"/>
      </a:accent4>
      <a:accent5>
        <a:srgbClr val="B4DBE2"/>
      </a:accent5>
      <a:accent6>
        <a:srgbClr val="7D52CA"/>
      </a:accent6>
      <a:hlink>
        <a:srgbClr val="6ECC4C"/>
      </a:hlink>
      <a:folHlink>
        <a:srgbClr val="DD693B"/>
      </a:folHlink>
    </a:clrScheme>
    <a:fontScheme name="574TGp_natural_lig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574TGp_natural_light 1">
        <a:dk1>
          <a:srgbClr val="808080"/>
        </a:dk1>
        <a:lt1>
          <a:srgbClr val="EADCC0"/>
        </a:lt1>
        <a:dk2>
          <a:srgbClr val="F97407"/>
        </a:dk2>
        <a:lt2>
          <a:srgbClr val="E65D00"/>
        </a:lt2>
        <a:accent1>
          <a:srgbClr val="FBCF2D"/>
        </a:accent1>
        <a:accent2>
          <a:srgbClr val="5C8CDA"/>
        </a:accent2>
        <a:accent3>
          <a:srgbClr val="FBBCAA"/>
        </a:accent3>
        <a:accent4>
          <a:srgbClr val="C8BCA4"/>
        </a:accent4>
        <a:accent5>
          <a:srgbClr val="FDE4AD"/>
        </a:accent5>
        <a:accent6>
          <a:srgbClr val="537EC5"/>
        </a:accent6>
        <a:hlink>
          <a:srgbClr val="87D242"/>
        </a:hlink>
        <a:folHlink>
          <a:srgbClr val="DA647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74TGp_natural_light 2">
        <a:dk1>
          <a:srgbClr val="808080"/>
        </a:dk1>
        <a:lt1>
          <a:srgbClr val="9BD3E5"/>
        </a:lt1>
        <a:dk2>
          <a:srgbClr val="357DA9"/>
        </a:dk2>
        <a:lt2>
          <a:srgbClr val="101C56"/>
        </a:lt2>
        <a:accent1>
          <a:srgbClr val="58BECC"/>
        </a:accent1>
        <a:accent2>
          <a:srgbClr val="8A5BDF"/>
        </a:accent2>
        <a:accent3>
          <a:srgbClr val="AEBFD1"/>
        </a:accent3>
        <a:accent4>
          <a:srgbClr val="84B4C3"/>
        </a:accent4>
        <a:accent5>
          <a:srgbClr val="B4DBE2"/>
        </a:accent5>
        <a:accent6>
          <a:srgbClr val="7D52CA"/>
        </a:accent6>
        <a:hlink>
          <a:srgbClr val="6ECC4C"/>
        </a:hlink>
        <a:folHlink>
          <a:srgbClr val="DD693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74TGp_natural_light 3">
        <a:dk1>
          <a:srgbClr val="808080"/>
        </a:dk1>
        <a:lt1>
          <a:srgbClr val="DDE89A"/>
        </a:lt1>
        <a:dk2>
          <a:srgbClr val="329A2A"/>
        </a:dk2>
        <a:lt2>
          <a:srgbClr val="185E25"/>
        </a:lt2>
        <a:accent1>
          <a:srgbClr val="80CB35"/>
        </a:accent1>
        <a:accent2>
          <a:srgbClr val="518CD3"/>
        </a:accent2>
        <a:accent3>
          <a:srgbClr val="ADCAAC"/>
        </a:accent3>
        <a:accent4>
          <a:srgbClr val="BDC683"/>
        </a:accent4>
        <a:accent5>
          <a:srgbClr val="C0E2AE"/>
        </a:accent5>
        <a:accent6>
          <a:srgbClr val="497EBF"/>
        </a:accent6>
        <a:hlink>
          <a:srgbClr val="E15D7C"/>
        </a:hlink>
        <a:folHlink>
          <a:srgbClr val="DB915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574TGp_natural_light</Template>
  <TotalTime>412</TotalTime>
  <Words>423</Words>
  <Application>Microsoft Office PowerPoint</Application>
  <PresentationFormat>Экран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574TGp_natural_light</vt:lpstr>
      <vt:lpstr>Составное глагольное сказуемое  </vt:lpstr>
      <vt:lpstr>Работа со словарём</vt:lpstr>
      <vt:lpstr>  Диф(ф)еренциальный, пр…тяжение,  экспер…мент,  бе(з,с)заботно,  ак(к)умулятор.</vt:lpstr>
      <vt:lpstr>Презентация PowerPoint</vt:lpstr>
      <vt:lpstr>Презентация PowerPoint</vt:lpstr>
      <vt:lpstr>Презентация PowerPoint</vt:lpstr>
      <vt:lpstr> Составное глагольное сказуемое  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Спасибо за внимание!</vt:lpstr>
    </vt:vector>
  </TitlesOfParts>
  <Company>МОУ СОШ №30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Учитель</cp:lastModifiedBy>
  <cp:revision>45</cp:revision>
  <dcterms:created xsi:type="dcterms:W3CDTF">2009-07-05T12:25:54Z</dcterms:created>
  <dcterms:modified xsi:type="dcterms:W3CDTF">2023-11-01T18:01:56Z</dcterms:modified>
</cp:coreProperties>
</file>