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2" r:id="rId3"/>
    <p:sldId id="293" r:id="rId4"/>
    <p:sldId id="294" r:id="rId5"/>
    <p:sldId id="257" r:id="rId6"/>
    <p:sldId id="262" r:id="rId7"/>
    <p:sldId id="263" r:id="rId8"/>
    <p:sldId id="265" r:id="rId9"/>
    <p:sldId id="266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8" r:id="rId19"/>
    <p:sldId id="280" r:id="rId20"/>
    <p:sldId id="283" r:id="rId21"/>
    <p:sldId id="284" r:id="rId22"/>
    <p:sldId id="286" r:id="rId23"/>
    <p:sldId id="289" r:id="rId24"/>
    <p:sldId id="295" r:id="rId25"/>
    <p:sldId id="296" r:id="rId26"/>
    <p:sldId id="29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6F1DDC2-A12D-47D4-959C-88EADE4EB342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163C0E-29FD-4551-B690-7C6A10892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C5646-6905-4477-B1BD-EE6EB2B49A85}" type="datetimeFigureOut">
              <a:rPr lang="ru-RU" smtClean="0"/>
              <a:pPr/>
              <a:t>31.10.2023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22D52-D4B4-4DCF-8D6D-0D02D40A1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B790-9DB9-4EC8-9259-DA072F6A8FBF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E3EA8-644B-4E4B-AFD5-7ECECEFA2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55692-B135-4D6E-82F3-F20AA1AC9441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DE9C6-3BA5-443D-8AB8-6A303E931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B8E12-545F-4732-8B14-228C69EFCC68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C2EC9-0B2E-41A3-A44F-9732F5331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549D0-3514-417F-9045-611F62389254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8D864-A4FB-4691-933A-9DA81477D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8BDB4-02F6-424D-B0C5-16B5394062C6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CD135-7984-4947-B5D4-F36D97560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1CF96-A29F-460A-8951-A28D060674E5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312D9-7738-4CFE-B815-FF4325147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CAC83-45A2-474A-8DD2-0104C63BE318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DE330-AD1D-4C97-90F5-87B49C98D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B7F08-43C1-46FC-82EA-1793B8FAA5AD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B8687-54F0-4401-AE6A-4C4AC1806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FB60-72EF-4559-A743-7B069DEE83F2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FBA9B-8A8E-4267-9864-A464455F7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4D0DC-22D1-444E-AC42-50E2727CC87C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3781D-FF04-41A4-8247-0DC50F2B8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82C2B-8A33-421B-A78A-BCE653A75A6B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4F9DB-C325-4A1C-A8D8-31374F002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C5E71E-77CC-4277-943A-41801567157A}" type="datetimeFigureOut">
              <a:rPr lang="ru-RU"/>
              <a:pPr>
                <a:defRPr/>
              </a:pPr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F6D598-1464-446B-81A4-302B8AB7C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strips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nadejda.yablokowa@yandex.ru" TargetMode="External"/><Relationship Id="rId2" Type="http://schemas.openxmlformats.org/officeDocument/2006/relationships/hyperlink" Target="mailto:yablokova.nadezhda2014@yandex.ru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nsportal.ru/rmo-uchiteley-nachalnyh-klassov-uglich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soo.ru/metodicheskie-seminary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19672" y="1988840"/>
            <a:ext cx="5616624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 «Индивидуальный образовательный маршрут педагога как инструмент овладения новыми профессиональными компетенциями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ноября 2023 года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6" y="260648"/>
            <a:ext cx="7272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Методическое</a:t>
            </a:r>
            <a:b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объединение учителей </a:t>
            </a:r>
            <a:b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начальных классов</a:t>
            </a:r>
            <a:br>
              <a:rPr lang="ru-RU" sz="3200" b="1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 ИОМ отражаются следующие направления деятельности</a:t>
            </a:r>
            <a:endParaRPr lang="ru-RU" sz="2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276872"/>
            <a:ext cx="38164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Профессиональное (предмет преподавания)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Психолого-педагогическое (ориентированное на учеников и родителей)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1412776"/>
            <a:ext cx="38164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Методическое (педагогические технологии, формы, методы и приёмы обучения)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Информационно-компьютерные технологии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Здоровьесберегающие технологии</a:t>
            </a:r>
            <a:endParaRPr lang="ru-RU" sz="2400" b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606003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67655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Что может включать  каждое направление?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348880"/>
            <a:ext cx="3960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Изучение образовательных стандартов, их особенности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Изучение нового УМК и учебников, их особенности и требования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рабочих программ по своим предметам в соответствии требований  обновлённого ФГОС и ФООП</a:t>
            </a:r>
          </a:p>
          <a:p>
            <a:pPr marL="285750" indent="-285750"/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Профессиональное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476672"/>
            <a:ext cx="36724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Знакомство с новыми педагогическими технологиями через предметные издания и интернет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Плановое повышение квалификации на курсах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Плановая аттестация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Профессиональные публикации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в конкурсах профессионального мастерства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boombob.ru/img/picture/Sep/30/6c51ed2f7c06c12e78e1f25dd19aa3ea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0272" y="4149080"/>
            <a:ext cx="1440160" cy="2110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3439672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33813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Что может включать  каждое направление?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198884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Психолого-педагогическое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620688"/>
            <a:ext cx="4067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Изучение и систематизация материалов методической, педагогической и психологической литературы.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педагогической квалификации, переосмысление содержания своей работы в свете инновационных технологий обучения.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im0-tub-ru.yandex.net/i?id=5cf806e8340399c293510804a64d4511&amp;n=33&amp;h=215&amp;w=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56992"/>
            <a:ext cx="3048000" cy="2047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2020524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69265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Что может включать  каждое направление?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1700808"/>
            <a:ext cx="2939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Методическое</a:t>
            </a:r>
          </a:p>
          <a:p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620688"/>
            <a:ext cx="39604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Организация работы с одарёнными детьми,  активное и результативное участие обучающихся в творческих конкурсах и олимпиадах разного уровня.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Изучение опыта работы лучших учителей школы, города, региона через интернет.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Посещение уроков коллег и участие в обмене опытом.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132856"/>
            <a:ext cx="4248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Знакомство с новыми формами, методами и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приёмами обучения.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в экспертных комиссиях (работа в рамках аттестации учителей).</a:t>
            </a:r>
          </a:p>
        </p:txBody>
      </p:sp>
    </p:spTree>
    <p:extLst>
      <p:ext uri="{BB962C8B-B14F-4D97-AF65-F5344CB8AC3E}">
        <p14:creationId xmlns:p14="http://schemas.microsoft.com/office/powerpoint/2010/main" val="57986926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36552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Что может включать  каждое направление?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3974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Информационно-компьютерные технологии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620688"/>
            <a:ext cx="38164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пакета тестового материала в электронном виде.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в конкурсах в интернете.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Помещение своих разработок на сайтах в интернете.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996952"/>
            <a:ext cx="4176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Сбор и анализ в интернете информации по обучению предмету, педагогике и психологии.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комплекта сценариев уроков с применением ИКТ и формирование копилки методических материалов.</a:t>
            </a:r>
          </a:p>
        </p:txBody>
      </p:sp>
      <p:pic>
        <p:nvPicPr>
          <p:cNvPr id="41986" name="Picture 2" descr="https://im3-tub-ru.yandex.net/i?id=fc7ac6d576b1f9cb3b3c0090b8aed182&amp;n=33&amp;h=215&amp;w=1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212976"/>
            <a:ext cx="2664296" cy="29990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2086743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548680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Что может включать  каждое направление?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6056" y="177281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Здоровьесберегающие технологии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9504" y="2780928"/>
            <a:ext cx="446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Внедрение в образовательный процесс здоровьесберегающих технологий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каждому направлению определение показателей, видов деятельности и сроков исполнения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nachalo4ka.ru/wp-content/uploads/2014/08/uchitel-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3666097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4209165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деятельности учителя по программе: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 при институте повышения квалификации и переподготовки работников образования;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3645024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методические практикумы в школах;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1052736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обсуждение специальной педагогической и психологической литературы;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4437112"/>
            <a:ext cx="35563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обобщение своего опыта и представление его в публикациях;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2564904"/>
            <a:ext cx="39260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научно-практические конференции.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s://im3-tub-ru.yandex.net/i?id=8073f2c4cb2becdc912ae79560571ac8&amp;n=33&amp;h=215&amp;w=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356992"/>
            <a:ext cx="1728192" cy="2641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4208442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3132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4032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повышение качества преподавания;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разработанные и изданные методические пособия, статьи, программы, сценарии и др.;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новых форм, методов и приёмов обучения;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8024" y="620688"/>
            <a:ext cx="3960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дидактических материалов, тестов, наглядных пособий;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разработка и проведение открытых уроков;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и проведение семинаров, конференций, мастер-классов;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обобщение опыта по исследуемой проблеме.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866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представления результатов педагогической деятельности учителя: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548680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отчет о результатах инновационной деятельности;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профессиональные конкурсы;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презентация опыта работы по выявленной проблеме.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132856"/>
            <a:ext cx="3672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серия учебных занятий;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методическая продукция;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портфолио;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творческий отчет;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астер-класс;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творческая мастерская;</a:t>
            </a:r>
          </a:p>
        </p:txBody>
      </p:sp>
      <p:pic>
        <p:nvPicPr>
          <p:cNvPr id="47106" name="Picture 2" descr="https://im0-tub-ru.yandex.net/i?id=a00df8e65b4b577729eef61aa3b7a98f&amp;n=33&amp;h=215&amp;w=1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221088"/>
            <a:ext cx="1533525" cy="2047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6791339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38164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основании накопленных материалов в конце каждого учебного года проводится анализ педагогической деятельности, предполагающий соотнесение полученных результатов с ранее поставленными целями и задачами, что служит основой корректировки индивидуального маршрута педагога на следующий период.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s://im0-tub-ru.yandex.net/i?id=5fc830beb37191b1ab1c81e9fec84d02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3312366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5141710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850106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124744"/>
            <a:ext cx="338437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Ознакомление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планом работы МО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 «Индивидуальный образовательный маршрут педагога как инструмент овладения новыми профессиональными компетенциями»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1268760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Выступление педагогов по методической теме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Другое</a:t>
            </a:r>
          </a:p>
        </p:txBody>
      </p:sp>
    </p:spTree>
    <p:extLst>
      <p:ext uri="{BB962C8B-B14F-4D97-AF65-F5344CB8AC3E}">
        <p14:creationId xmlns:p14="http://schemas.microsoft.com/office/powerpoint/2010/main" val="1607356067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mages.myshared.ru/4/128630/slide_4.jpg"/>
          <p:cNvPicPr>
            <a:picLocks noChangeAspect="1" noChangeArrowheads="1"/>
          </p:cNvPicPr>
          <p:nvPr/>
        </p:nvPicPr>
        <p:blipFill rotWithShape="1">
          <a:blip r:embed="rId2" cstate="print"/>
          <a:srcRect r="388" b="11151"/>
          <a:stretch/>
        </p:blipFill>
        <p:spPr bwMode="auto">
          <a:xfrm>
            <a:off x="-684584" y="44624"/>
            <a:ext cx="10044608" cy="6719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https://fs00.infourok.ru/images/doc/72/87925/hello_html_44bb6f3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3121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fs00.infourok.ru/images/doc/261/266574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0"/>
            <a:ext cx="6912768" cy="702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 завершении, хотелось бы напомнить вам слова А.С. Макаренко, о том, что овладение педагогическим мастерством доступно каждому педагогу при условии целенаправленной работы над собой. «Мастерство - это то, чего можно добиться, и как может быть известный мастер-токарь, прекрасный мастер-врач, так должен и может быть известным мастером педагог...  И каждый из педагогов, будет обязательно мастером, если не бросит нашего дела, а насколько он овладеет мастерством, — зависит от собственного напора».</a:t>
            </a:r>
            <a:endParaRPr lang="ru-RU" sz="2800" b="1" dirty="0">
              <a:solidFill>
                <a:schemeClr val="bg1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по методическим темам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64137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Конуркина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Валерияновна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«Использование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приёмов эйдетики для развития орфографической грамотности младших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64137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Липина Валентина Алексеевна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орфографической зоркости младших школьников на уроках русского языка в условиях реализации ФГОС» </a:t>
            </a:r>
          </a:p>
        </p:txBody>
      </p:sp>
    </p:spTree>
    <p:extLst>
      <p:ext uri="{BB962C8B-B14F-4D97-AF65-F5344CB8AC3E}">
        <p14:creationId xmlns:p14="http://schemas.microsoft.com/office/powerpoint/2010/main" val="2967459817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4038600" cy="504056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тем выступления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628800"/>
            <a:ext cx="3884240" cy="4497363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 март месяц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1.Крошухина В.Н.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Воскресенская ООШ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Кошкина О.Н.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Климатинская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Юдина Л.А.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Василёвская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Новикова Т.В.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Клементьевская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ООШ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316288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Контакты для связи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Номер телефона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906 527 66 45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эл. почты:</a:t>
            </a:r>
          </a:p>
          <a:p>
            <a:pPr algn="ctr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yablokova.nadezhda2014@yandex.ru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nadejda.yablokowa@yandex.ru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нашего МО</a:t>
            </a:r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nsportal.ru/rmo-uchiteley-nachalnyh-klassov-uglich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749628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348880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Ознакомление с планом работы МО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23528" y="967649"/>
            <a:ext cx="4172272" cy="5158515"/>
          </a:xfrm>
        </p:spPr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этап олимпиады по литературному чтению, окружающему миру     (с 1 по 25 декабря)</a:t>
            </a:r>
          </a:p>
          <a:p>
            <a:endParaRPr lang="ru-RU" sz="1800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1457985"/>
              </p:ext>
            </p:extLst>
          </p:nvPr>
        </p:nvGraphicFramePr>
        <p:xfrm>
          <a:off x="683568" y="2348880"/>
          <a:ext cx="3707296" cy="3925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7659">
                  <a:extLst>
                    <a:ext uri="{9D8B030D-6E8A-4147-A177-3AD203B41FA5}">
                      <a16:colId xmlns:a16="http://schemas.microsoft.com/office/drawing/2014/main" val="2732818683"/>
                    </a:ext>
                  </a:extLst>
                </a:gridCol>
                <a:gridCol w="889637">
                  <a:extLst>
                    <a:ext uri="{9D8B030D-6E8A-4147-A177-3AD203B41FA5}">
                      <a16:colId xmlns:a16="http://schemas.microsoft.com/office/drawing/2014/main" val="4000859799"/>
                    </a:ext>
                  </a:extLst>
                </a:gridCol>
              </a:tblGrid>
              <a:tr h="1827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тур олимпиад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/>
                </a:tc>
                <a:extLst>
                  <a:ext uri="{0D108BD9-81ED-4DB2-BD59-A6C34878D82A}">
                    <a16:rowId xmlns:a16="http://schemas.microsoft.com/office/drawing/2014/main" val="548336416"/>
                  </a:ext>
                </a:extLst>
              </a:tr>
              <a:tr h="522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 4 класс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/>
                </a:tc>
                <a:extLst>
                  <a:ext uri="{0D108BD9-81ED-4DB2-BD59-A6C34878D82A}">
                    <a16:rowId xmlns:a16="http://schemas.microsoft.com/office/drawing/2014/main" val="41440196"/>
                  </a:ext>
                </a:extLst>
              </a:tr>
              <a:tr h="522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 4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/>
                </a:tc>
                <a:extLst>
                  <a:ext uri="{0D108BD9-81ED-4DB2-BD59-A6C34878D82A}">
                    <a16:rowId xmlns:a16="http://schemas.microsoft.com/office/drawing/2014/main" val="3029845415"/>
                  </a:ext>
                </a:extLst>
              </a:tr>
              <a:tr h="783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Окружающий мир 4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4" marR="39454" marT="0" marB="0" anchor="ctr"/>
                </a:tc>
                <a:extLst>
                  <a:ext uri="{0D108BD9-81ED-4DB2-BD59-A6C34878D82A}">
                    <a16:rowId xmlns:a16="http://schemas.microsoft.com/office/drawing/2014/main" val="111730855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92080" y="967649"/>
            <a:ext cx="3312368" cy="556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Конкурс  творческих работ: «Юный художник» для обучающихся 1-4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классов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(21 февраля)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VIII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муниципальная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учебно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–исследовательская конференция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школьников</a:t>
            </a:r>
            <a:endParaRPr lang="ru-RU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(26 апреля)</a:t>
            </a:r>
          </a:p>
          <a:p>
            <a:pPr marL="342900" indent="-342900">
              <a:buAutoNum type="arabicPlain" startAt="26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Конференция педагогических работников системы образования </a:t>
            </a: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УМР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Анкетирование педагогов по участию в деятельности МО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(май)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78858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диагностические работы по оценке функциональной грамотности обучающихся, освоивших образовательную программу начального общего образования (по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графику в течение 2024 г.)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ЕСОО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https://edsoo.ru/metodicheskie-seminary/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выставлены методические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посвящены обновленным ФГОС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ФГ. Многие выставлены в записи (презентация), другие планируются для проведения.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650466275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27584" y="611397"/>
            <a:ext cx="34563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– практикум</a:t>
            </a:r>
            <a:endParaRPr kumimoji="0" lang="ru-RU" sz="2400" b="1" i="0" u="sng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 для обсуждения</a:t>
            </a:r>
            <a:endParaRPr kumimoji="0" lang="ru-RU" sz="2400" b="1" i="0" u="sng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Что представляет   собой индивидуальный образовательный маршрут педагога?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«Дорожная карта» индивидуального образовательного маршрута педагога.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788024" y="611397"/>
            <a:ext cx="424847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Инновационные методы,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формы, технологии,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обеспечивающие рост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профессиональной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компетенции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педагогических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работников в условиях  модернизации образования.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Ожидаемые результаты 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осуществлении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индивидуального 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образовательного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маршрута педагога.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5556" y="620688"/>
            <a:ext cx="35643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Одной из технологий профессионального развития педагога служит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индивидуальный образовательный маршрут.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620688"/>
            <a:ext cx="40324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целенаправленно проектируемую дифференцированную образовательную программу, обеспечивающую педагогу разработку и реализацию личной программы профессионального развития при осуществлении методического сопровождения.</a:t>
            </a:r>
            <a:endParaRPr lang="ru-RU" sz="2400" b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573016"/>
            <a:ext cx="3528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ИОМ </a:t>
            </a:r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– это личный, отличающийся характерными признаками путь следования, который представляет собой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74361372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1560" y="819870"/>
            <a:ext cx="37444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Основанием для повышения мастерства педагогов в форме построения индивидуального образовательного маршрута являются: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764704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изменения</a:t>
            </a:r>
            <a:r>
              <a:rPr lang="ru-RU" sz="2800" b="1" dirty="0">
                <a:solidFill>
                  <a:schemeClr val="tx2"/>
                </a:solidFill>
                <a:latin typeface="Georgia" panose="02040502050405020303" pitchFamily="18" charset="0"/>
              </a:rPr>
              <a:t>, происходящие в образовании;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8064" y="2780928"/>
            <a:ext cx="3384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запросы </a:t>
            </a:r>
            <a:r>
              <a:rPr lang="ru-RU" sz="2800" b="1" dirty="0">
                <a:solidFill>
                  <a:schemeClr val="tx2"/>
                </a:solidFill>
                <a:latin typeface="Georgia" panose="02040502050405020303" pitchFamily="18" charset="0"/>
              </a:rPr>
              <a:t>и потребности участников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174361372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10526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Структура индивидуального маршрута профессионального мастерства педагога</a:t>
            </a:r>
            <a:endParaRPr lang="ru-RU" sz="2400" b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06896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Титульный лист</a:t>
            </a:r>
            <a:endParaRPr 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3789040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Название ОУ;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ИОМП;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Ф.И.О. педагога;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место, год создания.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4048" y="47667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Информационная справка об авторе ИОМ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1628800"/>
            <a:ext cx="39433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ФИО;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занимаемая должность;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образование;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дата прохождения аттестации;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дата прохождения курсов повышения квалификации;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педагогический стаж.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959313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38884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При выборе темы </a:t>
            </a:r>
            <a:r>
              <a:rPr lang="ru-RU" sz="20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необходимо учитывать актуальность и важность темы, её научно-теоретическое и практическое значение, степень освещённости данного вопроса в литературе, взаимосвязь выбранной темы с единой методической темой школы и методического объединения.</a:t>
            </a:r>
            <a:endParaRPr lang="ru-RU" sz="2000" b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620688"/>
            <a:ext cx="36724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Сроки реализации маршрута </a:t>
            </a:r>
            <a:r>
              <a:rPr lang="ru-RU" sz="2000" b="1" dirty="0" smtClean="0">
                <a:solidFill>
                  <a:schemeClr val="tx2"/>
                </a:solidFill>
                <a:latin typeface="Georgia" panose="02040502050405020303" pitchFamily="18" charset="0"/>
              </a:rPr>
              <a:t>могут варьироваться  от одного года до пяти лет в зависимости от выявленных затруднений, конкретной ситуации в образовательном учреждении и локальных задач (например, подготовки к аттестации или реализации конкретных образовательных линий).</a:t>
            </a:r>
            <a:endParaRPr lang="ru-RU" sz="2000" b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pic>
        <p:nvPicPr>
          <p:cNvPr id="35842" name="Picture 2" descr="https://im2-tub-ru.yandex.net/i?id=52420515961297e9bda6f6fd24aecb2b&amp;n=33&amp;h=192&amp;w=1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37112"/>
            <a:ext cx="981075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3089664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локно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Блокнот</Template>
  <TotalTime>585</TotalTime>
  <Words>1082</Words>
  <Application>Microsoft Office PowerPoint</Application>
  <PresentationFormat>Экран (4:3)</PresentationFormat>
  <Paragraphs>175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Wingdings</vt:lpstr>
      <vt:lpstr>Блокнот</vt:lpstr>
      <vt:lpstr>Презентация PowerPoint</vt:lpstr>
      <vt:lpstr>План:</vt:lpstr>
      <vt:lpstr>Ознакомление с планом работы МО </vt:lpstr>
      <vt:lpstr>Формирование ФГ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Выступление по методическим темам</vt:lpstr>
      <vt:lpstr>Уточнение тем выступления: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User</cp:lastModifiedBy>
  <cp:revision>86</cp:revision>
  <dcterms:created xsi:type="dcterms:W3CDTF">2017-02-05T10:32:25Z</dcterms:created>
  <dcterms:modified xsi:type="dcterms:W3CDTF">2023-10-31T16:53:10Z</dcterms:modified>
</cp:coreProperties>
</file>