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85" r:id="rId3"/>
    <p:sldId id="272" r:id="rId4"/>
    <p:sldId id="273" r:id="rId5"/>
    <p:sldId id="274" r:id="rId6"/>
    <p:sldId id="284" r:id="rId7"/>
    <p:sldId id="271" r:id="rId8"/>
    <p:sldId id="270" r:id="rId9"/>
    <p:sldId id="275" r:id="rId10"/>
    <p:sldId id="276" r:id="rId11"/>
    <p:sldId id="277" r:id="rId12"/>
    <p:sldId id="278" r:id="rId13"/>
    <p:sldId id="279" r:id="rId14"/>
    <p:sldId id="281" r:id="rId15"/>
    <p:sldId id="280" r:id="rId16"/>
    <p:sldId id="282" r:id="rId17"/>
    <p:sldId id="283" r:id="rId18"/>
  </p:sldIdLst>
  <p:sldSz cx="9144000" cy="6858000" type="screen4x3"/>
  <p:notesSz cx="6858000" cy="9144000"/>
  <p:custDataLst>
    <p:tags r:id="rId1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772400" cy="1470025"/>
          </a:xfrm>
        </p:spPr>
        <p:txBody>
          <a:bodyPr/>
          <a:lstStyle>
            <a:lvl1pPr>
              <a:defRPr b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206084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A58B6-971A-462A-8553-BD1507558948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7A2EB-1EEC-4842-9E02-32E452F28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758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A58B6-971A-462A-8553-BD1507558948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7A2EB-1EEC-4842-9E02-32E452F28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235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A58B6-971A-462A-8553-BD1507558948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7A2EB-1EEC-4842-9E02-32E452F28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738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A58B6-971A-462A-8553-BD1507558948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7A2EB-1EEC-4842-9E02-32E452F28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6273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A58B6-971A-462A-8553-BD1507558948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7A2EB-1EEC-4842-9E02-32E452F28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234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A58B6-971A-462A-8553-BD1507558948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7A2EB-1EEC-4842-9E02-32E452F28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632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A58B6-971A-462A-8553-BD1507558948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7A2EB-1EEC-4842-9E02-32E452F28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035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A58B6-971A-462A-8553-BD1507558948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7A2EB-1EEC-4842-9E02-32E452F28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445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A58B6-971A-462A-8553-BD1507558948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7A2EB-1EEC-4842-9E02-32E452F28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650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A58B6-971A-462A-8553-BD1507558948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7A2EB-1EEC-4842-9E02-32E452F28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100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A58B6-971A-462A-8553-BD1507558948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7A2EB-1EEC-4842-9E02-32E452F28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426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A58B6-971A-462A-8553-BD1507558948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A7A2EB-1EEC-4842-9E02-32E452F28CF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5937418" y="6488668"/>
            <a:ext cx="3206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14"/>
              </a:rPr>
              <a:t>http://presentation-creation.ru/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9759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microsoft.com/office/2007/relationships/hdphoto" Target="../media/hdphoto3.wdp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CB3DBF-6A04-4C42-8138-8D259452C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1844824"/>
            <a:ext cx="8229600" cy="1728192"/>
          </a:xfrm>
        </p:spPr>
        <p:txBody>
          <a:bodyPr>
            <a:normAutofit fontScale="90000"/>
          </a:bodyPr>
          <a:lstStyle/>
          <a:p>
            <a:r>
              <a:rPr lang="ru-RU" dirty="0"/>
              <a:t>Спряжение глагола. Спряжение глаголов в настоящем и будущем времени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4 класс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5142887-1968-4613-8ECB-287A0DCD88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9712" y="5157192"/>
            <a:ext cx="4989240" cy="1108720"/>
          </a:xfrm>
        </p:spPr>
        <p:txBody>
          <a:bodyPr>
            <a:normAutofit fontScale="92500"/>
          </a:bodyPr>
          <a:lstStyle/>
          <a:p>
            <a:pPr marL="0" indent="0" algn="r">
              <a:buNone/>
            </a:pPr>
            <a:r>
              <a:rPr lang="ru-RU" sz="2400" dirty="0" smtClean="0"/>
              <a:t>Выполнила учитель начальных классов</a:t>
            </a:r>
          </a:p>
          <a:p>
            <a:pPr marL="0" indent="0" algn="r">
              <a:buNone/>
            </a:pPr>
            <a:r>
              <a:rPr lang="ru-RU" sz="2400" dirty="0" smtClean="0"/>
              <a:t>Нефедова Майя Михайловна</a:t>
            </a:r>
            <a:endParaRPr lang="ru-RU" sz="24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4975834-A915-4B13-89C7-BA0583B9A5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882" l="10000" r="90000">
                        <a14:foregroundMark x1="68913" y1="58248" x2="68913" y2="58248"/>
                        <a14:foregroundMark x1="72283" y1="58248" x2="72283" y2="58248"/>
                        <a14:foregroundMark x1="71739" y1="61137" x2="71739" y2="61137"/>
                        <a14:foregroundMark x1="75326" y1="58621" x2="75326" y2="58621"/>
                        <a14:foregroundMark x1="76848" y1="60951" x2="76848" y2="60951"/>
                        <a14:foregroundMark x1="50761" y1="53961" x2="50761" y2="53961"/>
                        <a14:foregroundMark x1="50761" y1="51911" x2="50761" y2="51911"/>
                        <a14:foregroundMark x1="57174" y1="56011" x2="57174" y2="56011"/>
                        <a14:foregroundMark x1="50978" y1="56850" x2="50978" y2="56850"/>
                        <a14:foregroundMark x1="40435" y1="54520" x2="40435" y2="54520"/>
                        <a14:foregroundMark x1="40435" y1="51445" x2="40435" y2="51445"/>
                        <a14:foregroundMark x1="36413" y1="51911" x2="36413" y2="51911"/>
                        <a14:foregroundMark x1="35217" y1="54520" x2="35217" y2="54520"/>
                        <a14:foregroundMark x1="31848" y1="56384" x2="31848" y2="56384"/>
                        <a14:foregroundMark x1="48370" y1="50699" x2="48370" y2="50699"/>
                        <a14:foregroundMark x1="45000" y1="39143" x2="45000" y2="39143"/>
                        <a14:foregroundMark x1="34457" y1="27493" x2="34457" y2="27493"/>
                        <a14:foregroundMark x1="53370" y1="85927" x2="53370" y2="85927"/>
                        <a14:foregroundMark x1="40217" y1="85368" x2="40217" y2="8536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7967" y="3443909"/>
            <a:ext cx="2651465" cy="3092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CF07C259-8DBC-4D81-998E-33E627B089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2605" y="3420968"/>
            <a:ext cx="2361395" cy="3015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42901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753CA8-3034-48F8-928E-870F98D0E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Таблица 6">
            <a:extLst>
              <a:ext uri="{FF2B5EF4-FFF2-40B4-BE49-F238E27FC236}">
                <a16:creationId xmlns:a16="http://schemas.microsoft.com/office/drawing/2014/main" id="{DC05386A-8B1D-42E8-A02B-973CA23A81D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1541385"/>
              </p:ext>
            </p:extLst>
          </p:nvPr>
        </p:nvGraphicFramePr>
        <p:xfrm>
          <a:off x="457200" y="1600200"/>
          <a:ext cx="8229600" cy="461254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3193248949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696181608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3673868623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480390288"/>
                    </a:ext>
                  </a:extLst>
                </a:gridCol>
              </a:tblGrid>
              <a:tr h="1141276"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местоимение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местоимение</a:t>
                      </a:r>
                    </a:p>
                    <a:p>
                      <a:endParaRPr lang="ru-RU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0555193"/>
                  </a:ext>
                </a:extLst>
              </a:tr>
              <a:tr h="1141276">
                <a:tc>
                  <a:txBody>
                    <a:bodyPr/>
                    <a:lstStyle/>
                    <a:p>
                      <a:r>
                        <a:rPr lang="ru-RU" sz="3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Мы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6666923"/>
                  </a:ext>
                </a:extLst>
              </a:tr>
              <a:tr h="1141276">
                <a:tc>
                  <a:txBody>
                    <a:bodyPr/>
                    <a:lstStyle/>
                    <a:p>
                      <a:r>
                        <a:rPr lang="ru-RU" sz="3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4412833"/>
                  </a:ext>
                </a:extLst>
              </a:tr>
              <a:tr h="1141276">
                <a:tc>
                  <a:txBody>
                    <a:bodyPr/>
                    <a:lstStyle/>
                    <a:p>
                      <a:r>
                        <a:rPr lang="ru-RU" sz="3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Он, она, оно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Они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95765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48015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753CA8-3034-48F8-928E-870F98D0E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>
                <a:solidFill>
                  <a:srgbClr val="FF0000"/>
                </a:solidFill>
              </a:rPr>
              <a:t>Рисовать, нарисовать</a:t>
            </a:r>
          </a:p>
        </p:txBody>
      </p:sp>
      <p:graphicFrame>
        <p:nvGraphicFramePr>
          <p:cNvPr id="6" name="Таблица 6">
            <a:extLst>
              <a:ext uri="{FF2B5EF4-FFF2-40B4-BE49-F238E27FC236}">
                <a16:creationId xmlns:a16="http://schemas.microsoft.com/office/drawing/2014/main" id="{DC05386A-8B1D-42E8-A02B-973CA23A81D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9762847"/>
              </p:ext>
            </p:extLst>
          </p:nvPr>
        </p:nvGraphicFramePr>
        <p:xfrm>
          <a:off x="457200" y="1600200"/>
          <a:ext cx="8229600" cy="461254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3193248949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696181608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3673868623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480390288"/>
                    </a:ext>
                  </a:extLst>
                </a:gridCol>
              </a:tblGrid>
              <a:tr h="1141276"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местоимение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глаголы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местоимение</a:t>
                      </a:r>
                    </a:p>
                    <a:p>
                      <a:endParaRPr lang="ru-RU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глаголы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0555193"/>
                  </a:ext>
                </a:extLst>
              </a:tr>
              <a:tr h="1141276">
                <a:tc>
                  <a:txBody>
                    <a:bodyPr/>
                    <a:lstStyle/>
                    <a:p>
                      <a:r>
                        <a:rPr lang="ru-RU" sz="3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Мы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6666923"/>
                  </a:ext>
                </a:extLst>
              </a:tr>
              <a:tr h="1141276">
                <a:tc>
                  <a:txBody>
                    <a:bodyPr/>
                    <a:lstStyle/>
                    <a:p>
                      <a:r>
                        <a:rPr lang="ru-RU" sz="3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4412833"/>
                  </a:ext>
                </a:extLst>
              </a:tr>
              <a:tr h="1141276">
                <a:tc>
                  <a:txBody>
                    <a:bodyPr/>
                    <a:lstStyle/>
                    <a:p>
                      <a:r>
                        <a:rPr lang="ru-RU" sz="3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Он, она, оно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Они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95765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79279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753CA8-3034-48F8-928E-870F98D0E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Таблица 6">
            <a:extLst>
              <a:ext uri="{FF2B5EF4-FFF2-40B4-BE49-F238E27FC236}">
                <a16:creationId xmlns:a16="http://schemas.microsoft.com/office/drawing/2014/main" id="{DC05386A-8B1D-42E8-A02B-973CA23A81D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4924027"/>
              </p:ext>
            </p:extLst>
          </p:nvPr>
        </p:nvGraphicFramePr>
        <p:xfrm>
          <a:off x="457200" y="1600200"/>
          <a:ext cx="8229600" cy="483439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3193248949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696181608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3673868623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480390288"/>
                    </a:ext>
                  </a:extLst>
                </a:gridCol>
              </a:tblGrid>
              <a:tr h="1141276"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местоимение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глаголы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местоимение</a:t>
                      </a:r>
                    </a:p>
                    <a:p>
                      <a:endParaRPr lang="ru-RU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глаголы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0555193"/>
                  </a:ext>
                </a:extLst>
              </a:tr>
              <a:tr h="570638">
                <a:tc rowSpan="2">
                  <a:txBody>
                    <a:bodyPr/>
                    <a:lstStyle/>
                    <a:p>
                      <a:r>
                        <a:rPr lang="ru-RU" sz="3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рисую</a:t>
                      </a:r>
                    </a:p>
                    <a:p>
                      <a:r>
                        <a:rPr lang="ru-RU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Мы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рисуем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6666923"/>
                  </a:ext>
                </a:extLst>
              </a:tr>
              <a:tr h="5706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нарисую</a:t>
                      </a:r>
                      <a:r>
                        <a:rPr lang="ru-RU" sz="1800" b="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b="0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3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нарисуем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9851174"/>
                  </a:ext>
                </a:extLst>
              </a:tr>
              <a:tr h="570638">
                <a:tc rowSpan="2">
                  <a:txBody>
                    <a:bodyPr/>
                    <a:lstStyle/>
                    <a:p>
                      <a:r>
                        <a:rPr lang="ru-RU" sz="3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рисуешь</a:t>
                      </a:r>
                      <a:r>
                        <a:rPr lang="ru-RU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рисуете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4412833"/>
                  </a:ext>
                </a:extLst>
              </a:tr>
              <a:tr h="5706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нарисуешь</a:t>
                      </a:r>
                      <a:r>
                        <a:rPr lang="ru-RU" sz="2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нарисуете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2913444"/>
                  </a:ext>
                </a:extLst>
              </a:tr>
              <a:tr h="594360">
                <a:tc rowSpan="2">
                  <a:txBody>
                    <a:bodyPr/>
                    <a:lstStyle/>
                    <a:p>
                      <a:r>
                        <a:rPr lang="ru-RU" sz="3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Он, она, оно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рисует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3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Они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рисуют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9576582"/>
                  </a:ext>
                </a:extLst>
              </a:tr>
              <a:tr h="5943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нарисует</a:t>
                      </a:r>
                      <a:r>
                        <a:rPr lang="ru-RU" sz="2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нарисуют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86190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80277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76DF99-9D77-4040-A263-F11C27C27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C2549F2-C76A-4D66-AADA-405A583933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628800"/>
            <a:ext cx="6923112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Глаголы настоящего и будущего времени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как и личные местоимения, имеют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 лица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Глагол Каждого лица имеет, своё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личное окончание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При изменении глагола по лицам изменяется и его личное окончание.</a:t>
            </a:r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95946ED2-8AED-4461-99D9-2EB5C52A8A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359" l="22222" r="79222">
                        <a14:foregroundMark x1="44444" y1="85897" x2="44444" y2="85897"/>
                        <a14:foregroundMark x1="42667" y1="23974" x2="42667" y2="23974"/>
                        <a14:foregroundMark x1="41889" y1="18718" x2="41889" y2="18718"/>
                        <a14:foregroundMark x1="49778" y1="19744" x2="49778" y2="197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3155453"/>
            <a:ext cx="3767762" cy="3265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31186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FCD9AC61-8E59-40C4-88E4-692113C4F8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768" y="1546268"/>
            <a:ext cx="3598456" cy="1938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>
            <a:extLst>
              <a:ext uri="{FF2B5EF4-FFF2-40B4-BE49-F238E27FC236}">
                <a16:creationId xmlns:a16="http://schemas.microsoft.com/office/drawing/2014/main" id="{0D8D01A5-52DF-4E93-A81A-666F2071C1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6374" y="1195698"/>
            <a:ext cx="1798875" cy="1717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>
            <a:extLst>
              <a:ext uri="{FF2B5EF4-FFF2-40B4-BE49-F238E27FC236}">
                <a16:creationId xmlns:a16="http://schemas.microsoft.com/office/drawing/2014/main" id="{99363229-90BB-4844-BEFA-E2592DD354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2953" y="1659640"/>
            <a:ext cx="1670591" cy="1711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>
            <a:extLst>
              <a:ext uri="{FF2B5EF4-FFF2-40B4-BE49-F238E27FC236}">
                <a16:creationId xmlns:a16="http://schemas.microsoft.com/office/drawing/2014/main" id="{F8DB2A36-F45B-48A0-ABD7-C993A6AFBB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768" y="4167247"/>
            <a:ext cx="1889683" cy="2183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>
            <a:extLst>
              <a:ext uri="{FF2B5EF4-FFF2-40B4-BE49-F238E27FC236}">
                <a16:creationId xmlns:a16="http://schemas.microsoft.com/office/drawing/2014/main" id="{00B972AD-31C6-4B86-A33D-A180FD94F2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9431" y="3685632"/>
            <a:ext cx="2183904" cy="2183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2" name="Picture 14">
            <a:extLst>
              <a:ext uri="{FF2B5EF4-FFF2-40B4-BE49-F238E27FC236}">
                <a16:creationId xmlns:a16="http://schemas.microsoft.com/office/drawing/2014/main" id="{375C503D-F36B-4473-9B04-09D023C7B2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8283" y="2996952"/>
            <a:ext cx="2178137" cy="1938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4" name="Picture 16">
            <a:extLst>
              <a:ext uri="{FF2B5EF4-FFF2-40B4-BE49-F238E27FC236}">
                <a16:creationId xmlns:a16="http://schemas.microsoft.com/office/drawing/2014/main" id="{2F2E103A-4E04-4F79-A300-755198B141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694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4397360"/>
            <a:ext cx="2605056" cy="1953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48894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A04ACA-C8DB-45A3-887C-727C14BDC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30884B9-3FBD-41FB-B347-607871B624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глаголов по лицам и числам в форме настоящего и будущего времени называется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СПРЯЖЕНИЕМ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глагола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BD103D5B-5386-4DC2-B5FD-7AFC4D5943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359" l="22222" r="79222">
                        <a14:foregroundMark x1="44444" y1="85897" x2="44444" y2="85897"/>
                        <a14:foregroundMark x1="42667" y1="23974" x2="42667" y2="23974"/>
                        <a14:foregroundMark x1="41889" y1="18718" x2="41889" y2="18718"/>
                        <a14:foregroundMark x1="49778" y1="19744" x2="49778" y2="197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3155453"/>
            <a:ext cx="3767762" cy="3265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32855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513896-9447-4F7D-A8A7-E73AD9D85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ответим на несколько вопросов:</a:t>
            </a:r>
            <a:endParaRPr lang="ru-RU" sz="32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36EE544-3646-451E-8481-703291F95F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8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Весь урок у вас было … настроение</a:t>
            </a:r>
          </a:p>
          <a:p>
            <a:pPr marL="0" indent="0">
              <a:buNone/>
            </a:pP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бодрое             - тревожное</a:t>
            </a:r>
          </a:p>
          <a:p>
            <a:pPr marL="0" indent="0">
              <a:buNone/>
            </a:pP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светлое            - сонное</a:t>
            </a:r>
          </a:p>
          <a:p>
            <a:pPr marL="0" indent="0">
              <a:buNone/>
            </a:pP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загадочное      - печальное</a:t>
            </a:r>
          </a:p>
          <a:p>
            <a:pPr marL="0" indent="0">
              <a:buNone/>
            </a:pP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уютное             - мечтательное</a:t>
            </a:r>
          </a:p>
          <a:p>
            <a:pPr marL="0" indent="0">
              <a:buNone/>
            </a:pPr>
            <a:r>
              <a:rPr lang="ru-RU" sz="8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2. Задания на уроке были:</a:t>
            </a:r>
          </a:p>
          <a:p>
            <a:pPr marL="0" indent="0">
              <a:buNone/>
            </a:pP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-интересными</a:t>
            </a:r>
          </a:p>
          <a:p>
            <a:pPr marL="0" indent="0">
              <a:buNone/>
            </a:pP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необычными</a:t>
            </a:r>
          </a:p>
          <a:p>
            <a:pPr marL="0" indent="0">
              <a:buNone/>
            </a:pP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скучными</a:t>
            </a:r>
          </a:p>
          <a:p>
            <a:pPr marL="0" indent="0">
              <a:buNone/>
            </a:pP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8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Я думаю, что учебная задача выполнена мною:</a:t>
            </a:r>
          </a:p>
          <a:p>
            <a:pPr marL="0" indent="0">
              <a:buNone/>
            </a:pP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на высоком уровне</a:t>
            </a:r>
          </a:p>
          <a:p>
            <a:pPr marL="0" indent="0">
              <a:buNone/>
            </a:pP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 необходимом уровне</a:t>
            </a:r>
          </a:p>
          <a:p>
            <a:pPr marL="0" indent="0">
              <a:buNone/>
            </a:pP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мне ещё надо поработать</a:t>
            </a:r>
          </a:p>
          <a:p>
            <a:pPr marL="0" indent="0">
              <a:buNone/>
            </a:pP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мне нужна помощь</a:t>
            </a:r>
          </a:p>
          <a:p>
            <a:pPr marL="0" indent="0">
              <a:buNone/>
            </a:pPr>
            <a:r>
              <a:rPr lang="ru-RU" sz="8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4. Мне приятно было работать с … .</a:t>
            </a:r>
          </a:p>
          <a:p>
            <a:pPr marL="0" indent="0">
              <a:buNone/>
            </a:pPr>
            <a:r>
              <a:rPr lang="ru-RU" sz="8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5. Мне больше всего понравилось на уроке: 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89856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519C7D-11E6-46CB-808A-3A823A5E6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C2832A7-3162-4B7D-99BD-BA8BDFA704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20" name="Picture 4">
            <a:extLst>
              <a:ext uri="{FF2B5EF4-FFF2-40B4-BE49-F238E27FC236}">
                <a16:creationId xmlns:a16="http://schemas.microsoft.com/office/drawing/2014/main" id="{6480C731-2650-4F92-9CAB-432DF01EF77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3485" y="2187748"/>
            <a:ext cx="7077029" cy="167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>
            <a:extLst>
              <a:ext uri="{FF2B5EF4-FFF2-40B4-BE49-F238E27FC236}">
                <a16:creationId xmlns:a16="http://schemas.microsoft.com/office/drawing/2014/main" id="{3EB2DAB8-82B6-4739-9701-4C4B06C42ED5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2642" y="4003610"/>
            <a:ext cx="2958713" cy="2059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987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CB3DBF-6A04-4C42-8138-8D259452C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5142887-1968-4613-8ECB-287A0DCD88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Прозвенел звонок для нас,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зашли спокойно в класс,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Встали все у парт красиво,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Поздоровались учтиво,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Тихо сели, спинки прямо.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с улыбочкой вздохнем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урок начнем.</a:t>
            </a:r>
          </a:p>
          <a:p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4975834-A915-4B13-89C7-BA0583B9A5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882" l="10000" r="90000">
                        <a14:foregroundMark x1="68913" y1="58248" x2="68913" y2="58248"/>
                        <a14:foregroundMark x1="72283" y1="58248" x2="72283" y2="58248"/>
                        <a14:foregroundMark x1="71739" y1="61137" x2="71739" y2="61137"/>
                        <a14:foregroundMark x1="75326" y1="58621" x2="75326" y2="58621"/>
                        <a14:foregroundMark x1="76848" y1="60951" x2="76848" y2="60951"/>
                        <a14:foregroundMark x1="50761" y1="53961" x2="50761" y2="53961"/>
                        <a14:foregroundMark x1="50761" y1="51911" x2="50761" y2="51911"/>
                        <a14:foregroundMark x1="57174" y1="56011" x2="57174" y2="56011"/>
                        <a14:foregroundMark x1="50978" y1="56850" x2="50978" y2="56850"/>
                        <a14:foregroundMark x1="40435" y1="54520" x2="40435" y2="54520"/>
                        <a14:foregroundMark x1="40435" y1="51445" x2="40435" y2="51445"/>
                        <a14:foregroundMark x1="36413" y1="51911" x2="36413" y2="51911"/>
                        <a14:foregroundMark x1="35217" y1="54520" x2="35217" y2="54520"/>
                        <a14:foregroundMark x1="31848" y1="56384" x2="31848" y2="56384"/>
                        <a14:foregroundMark x1="48370" y1="50699" x2="48370" y2="50699"/>
                        <a14:foregroundMark x1="45000" y1="39143" x2="45000" y2="39143"/>
                        <a14:foregroundMark x1="34457" y1="27493" x2="34457" y2="27493"/>
                        <a14:foregroundMark x1="53370" y1="85927" x2="53370" y2="85927"/>
                        <a14:foregroundMark x1="40217" y1="85368" x2="40217" y2="8536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7967" y="3443909"/>
            <a:ext cx="2651465" cy="3092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CF07C259-8DBC-4D81-998E-33E627B089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2605" y="3420968"/>
            <a:ext cx="2361395" cy="3015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5652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>
            <a:extLst>
              <a:ext uri="{FF2B5EF4-FFF2-40B4-BE49-F238E27FC236}">
                <a16:creationId xmlns:a16="http://schemas.microsoft.com/office/drawing/2014/main" id="{7638AFF9-F7F4-4FC6-9C60-8DCB793FB0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2066" y="4117949"/>
            <a:ext cx="3688802" cy="3548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2A4683-FB69-4BA3-AD22-9A8C8AE36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AD620FA-E297-4281-A937-FF1504C6B3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A07F290E-AF27-4035-9DBE-E85A6F1ACA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24835" y="2829120"/>
            <a:ext cx="2088232" cy="144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C11D5EA7-E17B-4A59-8C58-F3D66C634C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17151" y="1600200"/>
            <a:ext cx="2088232" cy="144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05CCB358-CB2C-434A-BED2-B6C6903AF7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4286484"/>
            <a:ext cx="2088232" cy="144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C7541313-C080-4036-94FB-DDBA48F2AA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3749375"/>
            <a:ext cx="3396281" cy="3034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9124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BB4BBD-9F25-4E00-BB89-B874FCB5D1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0175767-174F-440C-8374-AB93DE6E92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33C8D55-BE5D-468E-8451-D15F4AC00A57}"/>
              </a:ext>
            </a:extLst>
          </p:cNvPr>
          <p:cNvSpPr/>
          <p:nvPr/>
        </p:nvSpPr>
        <p:spPr>
          <a:xfrm>
            <a:off x="1095047" y="2010493"/>
            <a:ext cx="3600400" cy="1296144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Свит…р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7A693E0-B71A-4DD4-AD17-90E58BF08AA7}"/>
              </a:ext>
            </a:extLst>
          </p:cNvPr>
          <p:cNvSpPr/>
          <p:nvPr/>
        </p:nvSpPr>
        <p:spPr>
          <a:xfrm>
            <a:off x="4572000" y="3608506"/>
            <a:ext cx="3600400" cy="129614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В…</a:t>
            </a:r>
            <a:r>
              <a:rPr lang="ru-RU" sz="4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зде</a:t>
            </a:r>
            <a:endParaRPr lang="ru-RU" sz="4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7F8F25F5-262E-47CB-9D8D-F540964DB5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6790" y="1511334"/>
            <a:ext cx="2142163" cy="2000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AE1DE989-05BA-4691-95FF-D55BD283D76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42971" y="3576229"/>
            <a:ext cx="3227239" cy="2392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5982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533DA4-54F0-4A55-B0DC-4A5E6B0DC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19E1442-D713-476D-91C6-6C2895C46B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dirty="0">
                <a:solidFill>
                  <a:srgbClr val="FF0000"/>
                </a:solidFill>
              </a:rPr>
              <a:t>САПЬРЗЯЦЖГЕХНЯИНЕ</a:t>
            </a:r>
            <a:endParaRPr lang="ru-RU" sz="3600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3600" b="1" dirty="0">
                <a:solidFill>
                  <a:srgbClr val="FF0000"/>
                </a:solidFill>
              </a:rPr>
              <a:t>ГПЛЙАОГУОТЛБОЯВ</a:t>
            </a:r>
            <a:endParaRPr lang="ru-RU" sz="36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9E48B02D-EF00-400E-AC55-B74DEA2A1D5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4130" y="2924944"/>
            <a:ext cx="3299877" cy="4124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6132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533DA4-54F0-4A55-B0DC-4A5E6B0DC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19E1442-D713-476D-91C6-6C2895C46B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dirty="0">
                <a:solidFill>
                  <a:srgbClr val="FF0000"/>
                </a:solidFill>
              </a:rPr>
              <a:t>С</a:t>
            </a: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</a:rPr>
              <a:t>А</a:t>
            </a:r>
            <a:r>
              <a:rPr lang="ru-RU" sz="3600" b="1" dirty="0">
                <a:solidFill>
                  <a:srgbClr val="FF0000"/>
                </a:solidFill>
              </a:rPr>
              <a:t>П</a:t>
            </a: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</a:rPr>
              <a:t>Ь</a:t>
            </a:r>
            <a:r>
              <a:rPr lang="ru-RU" sz="3600" b="1" dirty="0">
                <a:solidFill>
                  <a:srgbClr val="FF0000"/>
                </a:solidFill>
              </a:rPr>
              <a:t>Р</a:t>
            </a: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</a:rPr>
              <a:t>З</a:t>
            </a:r>
            <a:r>
              <a:rPr lang="ru-RU" sz="3600" b="1" dirty="0">
                <a:solidFill>
                  <a:srgbClr val="FF0000"/>
                </a:solidFill>
              </a:rPr>
              <a:t>Я</a:t>
            </a: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</a:rPr>
              <a:t>Ц</a:t>
            </a:r>
            <a:r>
              <a:rPr lang="ru-RU" sz="3600" b="1" dirty="0">
                <a:solidFill>
                  <a:srgbClr val="FF0000"/>
                </a:solidFill>
              </a:rPr>
              <a:t>Ж</a:t>
            </a: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</a:rPr>
              <a:t>Г</a:t>
            </a:r>
            <a:r>
              <a:rPr lang="ru-RU" sz="3600" b="1" dirty="0">
                <a:solidFill>
                  <a:srgbClr val="FF0000"/>
                </a:solidFill>
              </a:rPr>
              <a:t>Е</a:t>
            </a: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</a:rPr>
              <a:t>Х</a:t>
            </a:r>
            <a:r>
              <a:rPr lang="ru-RU" sz="3600" b="1" dirty="0">
                <a:solidFill>
                  <a:srgbClr val="FF0000"/>
                </a:solidFill>
              </a:rPr>
              <a:t>Н</a:t>
            </a: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</a:rPr>
              <a:t>Я</a:t>
            </a:r>
            <a:r>
              <a:rPr lang="ru-RU" sz="3600" b="1" dirty="0">
                <a:solidFill>
                  <a:srgbClr val="FF0000"/>
                </a:solidFill>
              </a:rPr>
              <a:t>И</a:t>
            </a: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</a:rPr>
              <a:t>Н</a:t>
            </a:r>
            <a:r>
              <a:rPr lang="ru-RU" sz="3600" b="1" dirty="0">
                <a:solidFill>
                  <a:srgbClr val="FF0000"/>
                </a:solidFill>
              </a:rPr>
              <a:t>Е</a:t>
            </a:r>
            <a:endParaRPr lang="ru-RU" sz="3600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3600" b="1" dirty="0">
                <a:solidFill>
                  <a:srgbClr val="FF0000"/>
                </a:solidFill>
              </a:rPr>
              <a:t>Г</a:t>
            </a: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</a:rPr>
              <a:t>П</a:t>
            </a:r>
            <a:r>
              <a:rPr lang="ru-RU" sz="3600" b="1" dirty="0">
                <a:solidFill>
                  <a:srgbClr val="FF0000"/>
                </a:solidFill>
              </a:rPr>
              <a:t>Л</a:t>
            </a: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</a:rPr>
              <a:t>Й</a:t>
            </a:r>
            <a:r>
              <a:rPr lang="ru-RU" sz="3600" b="1" dirty="0">
                <a:solidFill>
                  <a:srgbClr val="FF0000"/>
                </a:solidFill>
              </a:rPr>
              <a:t>А</a:t>
            </a: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</a:rPr>
              <a:t>О</a:t>
            </a:r>
            <a:r>
              <a:rPr lang="ru-RU" sz="3600" b="1" dirty="0">
                <a:solidFill>
                  <a:srgbClr val="FF0000"/>
                </a:solidFill>
              </a:rPr>
              <a:t>Г</a:t>
            </a: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</a:rPr>
              <a:t>У</a:t>
            </a:r>
            <a:r>
              <a:rPr lang="ru-RU" sz="3600" b="1" dirty="0">
                <a:solidFill>
                  <a:srgbClr val="FF0000"/>
                </a:solidFill>
              </a:rPr>
              <a:t>О</a:t>
            </a: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</a:rPr>
              <a:t>Т</a:t>
            </a:r>
            <a:r>
              <a:rPr lang="ru-RU" sz="3600" b="1" dirty="0">
                <a:solidFill>
                  <a:srgbClr val="FF0000"/>
                </a:solidFill>
              </a:rPr>
              <a:t>Л</a:t>
            </a: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</a:rPr>
              <a:t>Б</a:t>
            </a:r>
            <a:r>
              <a:rPr lang="ru-RU" sz="3600" b="1" dirty="0">
                <a:solidFill>
                  <a:srgbClr val="FF0000"/>
                </a:solidFill>
              </a:rPr>
              <a:t>О</a:t>
            </a: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</a:rPr>
              <a:t>Я</a:t>
            </a:r>
            <a:r>
              <a:rPr lang="ru-RU" sz="3600" b="1" dirty="0">
                <a:solidFill>
                  <a:srgbClr val="FF0000"/>
                </a:solidFill>
              </a:rPr>
              <a:t>В</a:t>
            </a:r>
            <a:endParaRPr lang="ru-RU" sz="36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9E48B02D-EF00-400E-AC55-B74DEA2A1D5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4130" y="2924944"/>
            <a:ext cx="3299877" cy="4124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41970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80BE8F-CF3A-48B3-A273-C0847141DA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5576" y="980728"/>
            <a:ext cx="7772400" cy="2016224"/>
          </a:xfr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Спряжение глаголов. </a:t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>Спряжение глаголов в настоящем и будущем времени.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0926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5" name="Picture 15">
            <a:extLst>
              <a:ext uri="{FF2B5EF4-FFF2-40B4-BE49-F238E27FC236}">
                <a16:creationId xmlns:a16="http://schemas.microsoft.com/office/drawing/2014/main" id="{48ECDD1E-B415-45F7-BC4A-E09699B8FD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63059" y="4262264"/>
            <a:ext cx="2723741" cy="2321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79AC36-7680-4520-B956-6255A1AC5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«Как работать 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уроке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паре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1BCE28-59C5-45F6-AAC0-950CC1940E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400" dirty="0"/>
              <a:t>Внимательно прочитайте задание.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/>
              <a:t>Старайтесь разделить всю работу поровну. Помогайте друг другу в случае затруднений, тактично исправляйте ошибки друг друга.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/>
              <a:t>Называй товарища по имени, внимательно слушай ответ, потому что потом будешь исправлять его, дополнять, оценивать.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/>
              <a:t>Если твой товарищ справляется лучше тебя, не стесняйся обратиться к нему за помощью, попросить что-то объяснить. Но не злоупотребляй этим. ...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/>
              <a:t>Запомни главное правило: в любом </a:t>
            </a:r>
            <a:r>
              <a:rPr lang="ru-RU" sz="2400" dirty="0" err="1"/>
              <a:t>коллек</a:t>
            </a:r>
            <a:r>
              <a:rPr lang="ru-RU" sz="2400" dirty="0"/>
              <a:t>-</a:t>
            </a:r>
          </a:p>
          <a:p>
            <a:pPr marL="0" indent="0">
              <a:buNone/>
            </a:pPr>
            <a:r>
              <a:rPr lang="ru-RU" sz="2400" dirty="0" err="1"/>
              <a:t>тивном</a:t>
            </a:r>
            <a:r>
              <a:rPr lang="ru-RU" sz="2400" dirty="0"/>
              <a:t> деле нужна согласованность действий и </a:t>
            </a:r>
          </a:p>
          <a:p>
            <a:pPr marL="0" indent="0">
              <a:buNone/>
            </a:pPr>
            <a:r>
              <a:rPr lang="ru-RU" sz="2400" dirty="0"/>
              <a:t>готовность помочь своему товарищу. Ты в ответе </a:t>
            </a:r>
          </a:p>
          <a:p>
            <a:pPr marL="0" indent="0">
              <a:buNone/>
            </a:pPr>
            <a:r>
              <a:rPr lang="ru-RU" sz="2400" dirty="0"/>
              <a:t>за него. Он – за тебя.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718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753CA8-3034-48F8-928E-870F98D0E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Таблица 6">
            <a:extLst>
              <a:ext uri="{FF2B5EF4-FFF2-40B4-BE49-F238E27FC236}">
                <a16:creationId xmlns:a16="http://schemas.microsoft.com/office/drawing/2014/main" id="{DC05386A-8B1D-42E8-A02B-973CA23A81D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0390056"/>
              </p:ext>
            </p:extLst>
          </p:nvPr>
        </p:nvGraphicFramePr>
        <p:xfrm>
          <a:off x="457200" y="1600200"/>
          <a:ext cx="8229600" cy="456510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3193248949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696181608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3673868623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480390288"/>
                    </a:ext>
                  </a:extLst>
                </a:gridCol>
              </a:tblGrid>
              <a:tr h="1141276"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>
                          <a:solidFill>
                            <a:srgbClr val="FF0000"/>
                          </a:solidFill>
                        </a:rPr>
                        <a:t>местоимение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dirty="0">
                          <a:solidFill>
                            <a:srgbClr val="FF0000"/>
                          </a:solidFill>
                        </a:rPr>
                        <a:t>местоимение</a:t>
                      </a:r>
                    </a:p>
                    <a:p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0555193"/>
                  </a:ext>
                </a:extLst>
              </a:tr>
              <a:tr h="1141276">
                <a:tc>
                  <a:txBody>
                    <a:bodyPr/>
                    <a:lstStyle/>
                    <a:p>
                      <a:endParaRPr lang="ru-RU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6666923"/>
                  </a:ext>
                </a:extLst>
              </a:tr>
              <a:tr h="1141276">
                <a:tc>
                  <a:txBody>
                    <a:bodyPr/>
                    <a:lstStyle/>
                    <a:p>
                      <a:endParaRPr lang="ru-RU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4412833"/>
                  </a:ext>
                </a:extLst>
              </a:tr>
              <a:tr h="1141276">
                <a:tc>
                  <a:txBody>
                    <a:bodyPr/>
                    <a:lstStyle/>
                    <a:p>
                      <a:endParaRPr lang="ru-RU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95765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722575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fd366ce38582ec45be7a5ff074451c4f7f3e2c60"/>
</p:tagLst>
</file>

<file path=ppt/theme/theme1.xml><?xml version="1.0" encoding="utf-8"?>
<a:theme xmlns:a="http://schemas.openxmlformats.org/drawingml/2006/main" name="Тема Office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183</Words>
  <Application>Microsoft Office PowerPoint</Application>
  <PresentationFormat>Экран (4:3)</PresentationFormat>
  <Paragraphs>89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Тема Office</vt:lpstr>
      <vt:lpstr>Спряжение глагола. Спряжение глаголов в настоящем и будущем времени. 4 класс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Спряжение глаголов.  Спряжение глаголов в настоящем и будущем времени.</vt:lpstr>
      <vt:lpstr>Памятка  «Как работать на уроке в паре». </vt:lpstr>
      <vt:lpstr>Презентация PowerPoint</vt:lpstr>
      <vt:lpstr>Презентация PowerPoint</vt:lpstr>
      <vt:lpstr>Рисовать, нарисовать</vt:lpstr>
      <vt:lpstr>Презентация PowerPoint</vt:lpstr>
      <vt:lpstr>Презентация PowerPoint</vt:lpstr>
      <vt:lpstr>Презентация PowerPoint</vt:lpstr>
      <vt:lpstr>Презентация PowerPoint</vt:lpstr>
      <vt:lpstr>Давайте ответим на несколько вопросов:</vt:lpstr>
      <vt:lpstr>Презентация PowerPoint</vt:lpstr>
    </vt:vector>
  </TitlesOfParts>
  <Company>http://presentation-creation.ru/</Company>
  <LinksUpToDate>false</LinksUpToDate>
  <SharedDoc>false</SharedDoc>
  <HyperlinkBase>http://presentation-creation.ru/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obstinate</dc:creator>
  <cp:lastModifiedBy>Acer</cp:lastModifiedBy>
  <cp:revision>26</cp:revision>
  <dcterms:created xsi:type="dcterms:W3CDTF">2017-03-21T16:32:01Z</dcterms:created>
  <dcterms:modified xsi:type="dcterms:W3CDTF">2023-11-01T05:42:07Z</dcterms:modified>
</cp:coreProperties>
</file>