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9" r:id="rId2"/>
    <p:sldId id="314" r:id="rId3"/>
    <p:sldId id="279" r:id="rId4"/>
    <p:sldId id="260" r:id="rId5"/>
    <p:sldId id="261" r:id="rId6"/>
    <p:sldId id="262" r:id="rId7"/>
    <p:sldId id="282" r:id="rId8"/>
    <p:sldId id="283" r:id="rId9"/>
    <p:sldId id="264" r:id="rId10"/>
    <p:sldId id="266" r:id="rId11"/>
    <p:sldId id="267" r:id="rId12"/>
    <p:sldId id="268" r:id="rId13"/>
    <p:sldId id="269" r:id="rId14"/>
    <p:sldId id="270" r:id="rId15"/>
    <p:sldId id="275" r:id="rId16"/>
    <p:sldId id="30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</p:showPr>
  <p:clrMru>
    <a:srgbClr val="00FF00"/>
    <a:srgbClr val="990099"/>
    <a:srgbClr val="3399FF"/>
    <a:srgbClr val="FFCCFF"/>
    <a:srgbClr val="FFFFC1"/>
    <a:srgbClr val="CC00FF"/>
    <a:srgbClr val="66FF66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7" autoAdjust="0"/>
    <p:restoredTop sz="94693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663"/>
        <p:guide pos="210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1A05E04-0BEB-4E26-9F06-634E626868E6}" type="datetimeFigureOut">
              <a:rPr lang="ru-RU"/>
              <a:pPr>
                <a:defRPr/>
              </a:pPr>
              <a:t>28.10.2023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904DA6C-C17F-47A6-88F2-8C17EDA2C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35A31-57CA-4D11-897E-C0CD0FD29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31FB7-B9A2-4D46-8D6A-03A63321D8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B81A3-98C8-420C-9199-58BB72E1D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8C3E0-83C6-4264-BE13-BFD0B4595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A53AC-7F13-4762-9E5D-27FAFA15DD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8A5E4-DA79-4440-ACA7-D77682BAFB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6D439-7305-4566-8C66-BEF53B88B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1ED83-A48F-47FE-800B-57953BCEB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63EA8-2EA3-4EC4-A3A1-3BE31A584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6556A-9321-4948-9E89-B50581AF1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B4FCB-80C4-49D7-BC1C-B5B96137F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9D445928-CD18-4688-88FF-232FABB44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99"/>
            </a:gs>
            <a:gs pos="100000">
              <a:srgbClr val="FFFF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1187450" y="4652963"/>
            <a:ext cx="67691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"Здоровое питание".</a:t>
            </a:r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1403350" y="727075"/>
            <a:ext cx="6264275" cy="64928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Arial"/>
                <a:cs typeface="Arial"/>
              </a:rPr>
              <a:t>Внеклассное занятие</a:t>
            </a:r>
          </a:p>
        </p:txBody>
      </p:sp>
      <p:pic>
        <p:nvPicPr>
          <p:cNvPr id="2052" name="Рисунок 4" descr="D:\ИДЕО\20161123_1340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150" y="1376363"/>
            <a:ext cx="5905500" cy="342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50000">
              <a:schemeClr val="folHlink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684213" y="528638"/>
            <a:ext cx="727233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ВИТАМИНЫ</a:t>
            </a:r>
          </a:p>
        </p:txBody>
      </p:sp>
      <p:pic>
        <p:nvPicPr>
          <p:cNvPr id="12293" name="Picture 5" descr="сканирование000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463" y="1773238"/>
            <a:ext cx="3816350" cy="2519362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787900" y="4365625"/>
            <a:ext cx="40322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600">
                <a:solidFill>
                  <a:srgbClr val="0033CC"/>
                </a:solidFill>
                <a:latin typeface="Monotype Corsiva" pitchFamily="66" charset="0"/>
              </a:rPr>
              <a:t>Способствует сохранению энергии, нормальной работы сердца, мышц, нервов.</a:t>
            </a:r>
          </a:p>
        </p:txBody>
      </p:sp>
      <p:sp>
        <p:nvSpPr>
          <p:cNvPr id="12295" name="WordArt 7"/>
          <p:cNvSpPr>
            <a:spLocks noChangeArrowheads="1" noChangeShapeType="1" noTextEdit="1"/>
          </p:cNvSpPr>
          <p:nvPr/>
        </p:nvSpPr>
        <p:spPr bwMode="auto">
          <a:xfrm>
            <a:off x="1042988" y="1700213"/>
            <a:ext cx="2305050" cy="409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ЧЕРНЫЙ  ХЛЕБ</a:t>
            </a:r>
          </a:p>
        </p:txBody>
      </p:sp>
      <p:sp>
        <p:nvSpPr>
          <p:cNvPr id="12296" name="WordArt 8"/>
          <p:cNvSpPr>
            <a:spLocks noChangeArrowheads="1" noChangeShapeType="1" noTextEdit="1"/>
          </p:cNvSpPr>
          <p:nvPr/>
        </p:nvSpPr>
        <p:spPr bwMode="auto">
          <a:xfrm>
            <a:off x="1116013" y="2349500"/>
            <a:ext cx="1876425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ПЕЧЕНЬ</a:t>
            </a:r>
          </a:p>
        </p:txBody>
      </p:sp>
      <p:sp>
        <p:nvSpPr>
          <p:cNvPr id="12297" name="WordArt 9"/>
          <p:cNvSpPr>
            <a:spLocks noChangeArrowheads="1" noChangeShapeType="1" noTextEdit="1"/>
          </p:cNvSpPr>
          <p:nvPr/>
        </p:nvSpPr>
        <p:spPr bwMode="auto">
          <a:xfrm>
            <a:off x="395288" y="2852738"/>
            <a:ext cx="101917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РЫБА</a:t>
            </a:r>
          </a:p>
        </p:txBody>
      </p:sp>
      <p:sp>
        <p:nvSpPr>
          <p:cNvPr id="12298" name="WordArt 10"/>
          <p:cNvSpPr>
            <a:spLocks noChangeArrowheads="1" noChangeShapeType="1" noTextEdit="1"/>
          </p:cNvSpPr>
          <p:nvPr/>
        </p:nvSpPr>
        <p:spPr bwMode="auto">
          <a:xfrm>
            <a:off x="2627313" y="2852738"/>
            <a:ext cx="1219200" cy="409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ПТИЦА</a:t>
            </a:r>
          </a:p>
        </p:txBody>
      </p:sp>
      <p:sp>
        <p:nvSpPr>
          <p:cNvPr id="12300" name="WordArt 12"/>
          <p:cNvSpPr>
            <a:spLocks noChangeArrowheads="1" noChangeShapeType="1" noTextEdit="1"/>
          </p:cNvSpPr>
          <p:nvPr/>
        </p:nvSpPr>
        <p:spPr bwMode="auto">
          <a:xfrm>
            <a:off x="935038" y="4292600"/>
            <a:ext cx="1384300" cy="1892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4" grpId="0"/>
      <p:bldP spid="12295" grpId="0" animBg="1"/>
      <p:bldP spid="12296" grpId="0" animBg="1"/>
      <p:bldP spid="12297" grpId="0" animBg="1"/>
      <p:bldP spid="12298" grpId="0" animBg="1"/>
      <p:bldP spid="1230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50000">
              <a:schemeClr val="folHlink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684213" y="620713"/>
            <a:ext cx="727233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ВИТАМИНЫ</a:t>
            </a:r>
          </a:p>
        </p:txBody>
      </p:sp>
      <p:pic>
        <p:nvPicPr>
          <p:cNvPr id="13317" name="Picture 5" descr="сканирование001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0200" y="1557338"/>
            <a:ext cx="4608513" cy="3024187"/>
          </a:xfrm>
          <a:prstGeom prst="rect">
            <a:avLst/>
          </a:prstGeom>
          <a:solidFill>
            <a:schemeClr val="tx2"/>
          </a:solidFill>
          <a:ln w="5715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995738" y="4652963"/>
            <a:ext cx="54006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>
                <a:solidFill>
                  <a:srgbClr val="0033CC"/>
                </a:solidFill>
                <a:latin typeface="Monotype Corsiva" pitchFamily="66" charset="0"/>
              </a:rPr>
              <a:t>Необходим всем клеткам человеческого организма, помогает быстро восстановить силы после болезни.</a:t>
            </a:r>
          </a:p>
        </p:txBody>
      </p:sp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5127625" y="5105400"/>
            <a:ext cx="2757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12294" name="Text Box 9"/>
          <p:cNvSpPr txBox="1">
            <a:spLocks noChangeArrowheads="1"/>
          </p:cNvSpPr>
          <p:nvPr/>
        </p:nvSpPr>
        <p:spPr bwMode="auto">
          <a:xfrm>
            <a:off x="5056188" y="5392738"/>
            <a:ext cx="3836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13322" name="WordArt 10"/>
          <p:cNvSpPr>
            <a:spLocks noChangeArrowheads="1" noChangeShapeType="1" noTextEdit="1"/>
          </p:cNvSpPr>
          <p:nvPr/>
        </p:nvSpPr>
        <p:spPr bwMode="auto">
          <a:xfrm>
            <a:off x="1187450" y="1484313"/>
            <a:ext cx="1485900" cy="409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ФРУКТЫ</a:t>
            </a:r>
          </a:p>
        </p:txBody>
      </p:sp>
      <p:sp>
        <p:nvSpPr>
          <p:cNvPr id="13323" name="WordArt 11"/>
          <p:cNvSpPr>
            <a:spLocks noChangeArrowheads="1" noChangeShapeType="1" noTextEdit="1"/>
          </p:cNvSpPr>
          <p:nvPr/>
        </p:nvSpPr>
        <p:spPr bwMode="auto">
          <a:xfrm>
            <a:off x="900113" y="2133600"/>
            <a:ext cx="2162175" cy="409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КАРТОФЕЛЬ</a:t>
            </a:r>
          </a:p>
        </p:txBody>
      </p:sp>
      <p:sp>
        <p:nvSpPr>
          <p:cNvPr id="13324" name="WordArt 12"/>
          <p:cNvSpPr>
            <a:spLocks noChangeArrowheads="1" noChangeShapeType="1" noTextEdit="1"/>
          </p:cNvSpPr>
          <p:nvPr/>
        </p:nvSpPr>
        <p:spPr bwMode="auto">
          <a:xfrm>
            <a:off x="179388" y="2803525"/>
            <a:ext cx="3600450" cy="625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СВЕЖИЕ ЗЕЛЁНЫЕ ОВОЩИ</a:t>
            </a:r>
          </a:p>
        </p:txBody>
      </p:sp>
      <p:sp>
        <p:nvSpPr>
          <p:cNvPr id="13326" name="WordArt 14"/>
          <p:cNvSpPr>
            <a:spLocks noChangeArrowheads="1" noChangeShapeType="1" noTextEdit="1"/>
          </p:cNvSpPr>
          <p:nvPr/>
        </p:nvSpPr>
        <p:spPr bwMode="auto">
          <a:xfrm>
            <a:off x="1476375" y="5013325"/>
            <a:ext cx="333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</a:t>
            </a:r>
          </a:p>
        </p:txBody>
      </p:sp>
      <p:pic>
        <p:nvPicPr>
          <p:cNvPr id="12299" name="Picture 12" descr="IMG_20161123_14470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" y="3429000"/>
            <a:ext cx="27051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8" grpId="0"/>
      <p:bldP spid="13322" grpId="0" animBg="1"/>
      <p:bldP spid="13323" grpId="0" animBg="1"/>
      <p:bldP spid="13324" grpId="0" animBg="1"/>
      <p:bldP spid="133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50000">
              <a:schemeClr val="folHlink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684213" y="620713"/>
            <a:ext cx="727233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ВИТАМИНЫ</a:t>
            </a:r>
          </a:p>
        </p:txBody>
      </p:sp>
      <p:pic>
        <p:nvPicPr>
          <p:cNvPr id="21507" name="Picture 3" descr="сканирование001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1700213"/>
            <a:ext cx="4176712" cy="2690812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559425" y="5032375"/>
            <a:ext cx="290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775325" y="4960938"/>
            <a:ext cx="2036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643438" y="4437063"/>
            <a:ext cx="450056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>
                <a:solidFill>
                  <a:srgbClr val="0033CC"/>
                </a:solidFill>
                <a:latin typeface="Monotype Corsiva" pitchFamily="66" charset="0"/>
              </a:rPr>
              <a:t>Витамин роста, необходим для образования костной ткани.</a:t>
            </a:r>
          </a:p>
        </p:txBody>
      </p:sp>
      <p:sp>
        <p:nvSpPr>
          <p:cNvPr id="21511" name="WordArt 7"/>
          <p:cNvSpPr>
            <a:spLocks noChangeArrowheads="1" noChangeShapeType="1" noTextEdit="1"/>
          </p:cNvSpPr>
          <p:nvPr/>
        </p:nvSpPr>
        <p:spPr bwMode="auto">
          <a:xfrm>
            <a:off x="1042988" y="1557338"/>
            <a:ext cx="2016125" cy="409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МОЛОКО</a:t>
            </a:r>
          </a:p>
        </p:txBody>
      </p:sp>
      <p:sp>
        <p:nvSpPr>
          <p:cNvPr id="21512" name="WordArt 8"/>
          <p:cNvSpPr>
            <a:spLocks noChangeArrowheads="1" noChangeShapeType="1" noTextEdit="1"/>
          </p:cNvSpPr>
          <p:nvPr/>
        </p:nvSpPr>
        <p:spPr bwMode="auto">
          <a:xfrm>
            <a:off x="1116013" y="2060575"/>
            <a:ext cx="1800225" cy="409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ЯЙЦА</a:t>
            </a:r>
          </a:p>
        </p:txBody>
      </p:sp>
      <p:sp>
        <p:nvSpPr>
          <p:cNvPr id="21513" name="WordArt 9"/>
          <p:cNvSpPr>
            <a:spLocks noChangeArrowheads="1" noChangeShapeType="1" noTextEdit="1"/>
          </p:cNvSpPr>
          <p:nvPr/>
        </p:nvSpPr>
        <p:spPr bwMode="auto">
          <a:xfrm>
            <a:off x="1116013" y="2565400"/>
            <a:ext cx="1800225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РЫБА</a:t>
            </a:r>
          </a:p>
        </p:txBody>
      </p:sp>
      <p:sp>
        <p:nvSpPr>
          <p:cNvPr id="21514" name="WordArt 10"/>
          <p:cNvSpPr>
            <a:spLocks noChangeArrowheads="1" noChangeShapeType="1" noTextEdit="1"/>
          </p:cNvSpPr>
          <p:nvPr/>
        </p:nvSpPr>
        <p:spPr bwMode="auto">
          <a:xfrm>
            <a:off x="900113" y="3028950"/>
            <a:ext cx="223202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МАСЛО</a:t>
            </a:r>
          </a:p>
        </p:txBody>
      </p:sp>
      <p:sp>
        <p:nvSpPr>
          <p:cNvPr id="21516" name="WordArt 12"/>
          <p:cNvSpPr>
            <a:spLocks noChangeArrowheads="1" noChangeShapeType="1" noTextEdit="1"/>
          </p:cNvSpPr>
          <p:nvPr/>
        </p:nvSpPr>
        <p:spPr bwMode="auto">
          <a:xfrm>
            <a:off x="1763713" y="5013325"/>
            <a:ext cx="3143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</a:t>
            </a:r>
          </a:p>
        </p:txBody>
      </p:sp>
      <p:pic>
        <p:nvPicPr>
          <p:cNvPr id="13324" name="Picture 14" descr="IMG_20161123_14484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36638" y="3495675"/>
            <a:ext cx="2598737" cy="329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10" grpId="0"/>
      <p:bldP spid="21511" grpId="0" animBg="1"/>
      <p:bldP spid="21512" grpId="0" animBg="1"/>
      <p:bldP spid="21513" grpId="0" animBg="1"/>
      <p:bldP spid="21514" grpId="0" animBg="1"/>
      <p:bldP spid="215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50000">
              <a:schemeClr val="folHlink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684213" y="620713"/>
            <a:ext cx="727233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ВИТАМИНЫ</a:t>
            </a:r>
          </a:p>
        </p:txBody>
      </p:sp>
      <p:pic>
        <p:nvPicPr>
          <p:cNvPr id="14341" name="Picture 5" descr="сканирование001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463" y="1700213"/>
            <a:ext cx="4176712" cy="3024187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5200650" y="5465763"/>
            <a:ext cx="290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356100" y="4868863"/>
            <a:ext cx="47879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solidFill>
                  <a:srgbClr val="0033CC"/>
                </a:solidFill>
                <a:latin typeface="Monotype Corsiva" pitchFamily="66" charset="0"/>
              </a:rPr>
              <a:t>Помогает переносить кислород из лёгких в ткани и органы, укрепляет клетки организма.</a:t>
            </a:r>
          </a:p>
        </p:txBody>
      </p:sp>
      <p:sp>
        <p:nvSpPr>
          <p:cNvPr id="14344" name="WordArt 8"/>
          <p:cNvSpPr>
            <a:spLocks noChangeArrowheads="1" noChangeShapeType="1" noTextEdit="1"/>
          </p:cNvSpPr>
          <p:nvPr/>
        </p:nvSpPr>
        <p:spPr bwMode="auto">
          <a:xfrm>
            <a:off x="3613150" y="1628775"/>
            <a:ext cx="742950" cy="409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РИС</a:t>
            </a:r>
          </a:p>
        </p:txBody>
      </p:sp>
      <p:sp>
        <p:nvSpPr>
          <p:cNvPr id="14345" name="WordArt 9"/>
          <p:cNvSpPr>
            <a:spLocks noChangeArrowheads="1" noChangeShapeType="1" noTextEdit="1"/>
          </p:cNvSpPr>
          <p:nvPr/>
        </p:nvSpPr>
        <p:spPr bwMode="auto">
          <a:xfrm>
            <a:off x="250825" y="1557338"/>
            <a:ext cx="2305050" cy="409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БЕЛЫЙ ХЛЕБ</a:t>
            </a:r>
          </a:p>
        </p:txBody>
      </p:sp>
      <p:sp>
        <p:nvSpPr>
          <p:cNvPr id="14346" name="WordArt 10"/>
          <p:cNvSpPr>
            <a:spLocks noChangeArrowheads="1" noChangeShapeType="1" noTextEdit="1"/>
          </p:cNvSpPr>
          <p:nvPr/>
        </p:nvSpPr>
        <p:spPr bwMode="auto">
          <a:xfrm>
            <a:off x="179388" y="2205038"/>
            <a:ext cx="39592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ЗЕЛЁНЫЕ ОВОЩИ</a:t>
            </a:r>
          </a:p>
        </p:txBody>
      </p:sp>
      <p:sp>
        <p:nvSpPr>
          <p:cNvPr id="14347" name="WordArt 11"/>
          <p:cNvSpPr>
            <a:spLocks noChangeArrowheads="1" noChangeShapeType="1" noTextEdit="1"/>
          </p:cNvSpPr>
          <p:nvPr/>
        </p:nvSpPr>
        <p:spPr bwMode="auto">
          <a:xfrm>
            <a:off x="179388" y="2852738"/>
            <a:ext cx="4176712" cy="409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РАСТИТЕЛЬНОЕ МАСЛО</a:t>
            </a:r>
          </a:p>
        </p:txBody>
      </p:sp>
      <p:sp>
        <p:nvSpPr>
          <p:cNvPr id="14349" name="WordArt 13"/>
          <p:cNvSpPr>
            <a:spLocks noChangeArrowheads="1" noChangeShapeType="1" noTextEdit="1"/>
          </p:cNvSpPr>
          <p:nvPr/>
        </p:nvSpPr>
        <p:spPr bwMode="auto">
          <a:xfrm>
            <a:off x="684213" y="4508500"/>
            <a:ext cx="1239837" cy="1916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3" grpId="0"/>
      <p:bldP spid="14344" grpId="0" animBg="1"/>
      <p:bldP spid="14345" grpId="0" animBg="1"/>
      <p:bldP spid="14346" grpId="0" animBg="1"/>
      <p:bldP spid="14347" grpId="0" animBg="1"/>
      <p:bldP spid="1434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50000">
              <a:schemeClr val="folHlink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684213" y="620713"/>
            <a:ext cx="727233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ВИТАМИНЫ</a:t>
            </a:r>
          </a:p>
        </p:txBody>
      </p:sp>
      <p:pic>
        <p:nvPicPr>
          <p:cNvPr id="15365" name="Picture 5" descr="сканирование001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1773238"/>
            <a:ext cx="3744912" cy="3240087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356100" y="5084763"/>
            <a:ext cx="49688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  </a:t>
            </a:r>
            <a:r>
              <a:rPr lang="ru-RU" altLang="ru-RU" sz="2800">
                <a:solidFill>
                  <a:srgbClr val="0033CC"/>
                </a:solidFill>
                <a:latin typeface="Monotype Corsiva" pitchFamily="66" charset="0"/>
              </a:rPr>
              <a:t>Обеспечивает свёртываемость крови. Без него любая ранка вызывала сильное кровотечение.      </a:t>
            </a:r>
          </a:p>
        </p:txBody>
      </p:sp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>
            <a:off x="1187450" y="1628775"/>
            <a:ext cx="1876425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ПЕЧЕНЬ</a:t>
            </a:r>
          </a:p>
        </p:txBody>
      </p:sp>
      <p:sp>
        <p:nvSpPr>
          <p:cNvPr id="15368" name="WordArt 8"/>
          <p:cNvSpPr>
            <a:spLocks noChangeArrowheads="1" noChangeShapeType="1" noTextEdit="1"/>
          </p:cNvSpPr>
          <p:nvPr/>
        </p:nvSpPr>
        <p:spPr bwMode="auto">
          <a:xfrm>
            <a:off x="179388" y="2205038"/>
            <a:ext cx="3959225" cy="625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СВЕЖИЕ ЗЕЛЁНЫЕ ОВОЩИ</a:t>
            </a:r>
          </a:p>
        </p:txBody>
      </p:sp>
      <p:sp>
        <p:nvSpPr>
          <p:cNvPr id="15370" name="WordArt 10"/>
          <p:cNvSpPr>
            <a:spLocks noChangeArrowheads="1" noChangeShapeType="1" noTextEdit="1"/>
          </p:cNvSpPr>
          <p:nvPr/>
        </p:nvSpPr>
        <p:spPr bwMode="auto">
          <a:xfrm>
            <a:off x="827088" y="3876675"/>
            <a:ext cx="1800225" cy="2417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</a:t>
            </a:r>
          </a:p>
        </p:txBody>
      </p:sp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6" grpId="0"/>
      <p:bldP spid="15367" grpId="0" animBg="1"/>
      <p:bldP spid="15368" grpId="0" animBg="1"/>
      <p:bldP spid="1537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395288" y="549275"/>
            <a:ext cx="8064500" cy="1366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Какое питание можно считать здоровым?</a:t>
            </a:r>
          </a:p>
        </p:txBody>
      </p:sp>
      <p:pic>
        <p:nvPicPr>
          <p:cNvPr id="20486" name="Picture 6" descr="Мальчик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8038" y="2852738"/>
            <a:ext cx="2232025" cy="373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250825" y="3213100"/>
            <a:ext cx="3097213" cy="32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>
                <a:solidFill>
                  <a:srgbClr val="0033CC"/>
                </a:solidFill>
                <a:latin typeface="Monotype Corsiva" pitchFamily="66" charset="0"/>
              </a:rPr>
              <a:t>-Разнообразное.</a:t>
            </a:r>
          </a:p>
          <a:p>
            <a:pPr>
              <a:spcBef>
                <a:spcPct val="50000"/>
              </a:spcBef>
            </a:pPr>
            <a:r>
              <a:rPr lang="ru-RU" altLang="ru-RU" sz="3200">
                <a:solidFill>
                  <a:srgbClr val="0033CC"/>
                </a:solidFill>
                <a:latin typeface="Monotype Corsiva" pitchFamily="66" charset="0"/>
              </a:rPr>
              <a:t>-Богатое овощами и фруктами.</a:t>
            </a:r>
          </a:p>
          <a:p>
            <a:pPr>
              <a:spcBef>
                <a:spcPct val="50000"/>
              </a:spcBef>
            </a:pPr>
            <a:r>
              <a:rPr lang="ru-RU" altLang="ru-RU" sz="3200">
                <a:solidFill>
                  <a:srgbClr val="0033CC"/>
                </a:solidFill>
                <a:latin typeface="Monotype Corsiva" pitchFamily="66" charset="0"/>
              </a:rPr>
              <a:t>-Регулярное.</a:t>
            </a:r>
          </a:p>
          <a:p>
            <a:pPr>
              <a:spcBef>
                <a:spcPct val="50000"/>
              </a:spcBef>
            </a:pPr>
            <a:r>
              <a:rPr lang="ru-RU" altLang="ru-RU" sz="3200">
                <a:solidFill>
                  <a:srgbClr val="0033CC"/>
                </a:solidFill>
                <a:latin typeface="Monotype Corsiva" pitchFamily="66" charset="0"/>
              </a:rPr>
              <a:t>-Без спешки.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5076825" y="3284538"/>
            <a:ext cx="44640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>
                <a:solidFill>
                  <a:srgbClr val="0033CC"/>
                </a:solidFill>
                <a:latin typeface="Monotype Corsiva" pitchFamily="66" charset="0"/>
              </a:rPr>
              <a:t>-</a:t>
            </a:r>
            <a:r>
              <a:rPr lang="ru-RU" altLang="ru-RU" sz="3600">
                <a:solidFill>
                  <a:srgbClr val="0033CC"/>
                </a:solidFill>
                <a:latin typeface="Monotype Corsiva" pitchFamily="66" charset="0"/>
              </a:rPr>
              <a:t>Однообразное.</a:t>
            </a:r>
          </a:p>
          <a:p>
            <a:r>
              <a:rPr lang="ru-RU" altLang="ru-RU" sz="3600">
                <a:solidFill>
                  <a:srgbClr val="0033CC"/>
                </a:solidFill>
                <a:latin typeface="Monotype Corsiva" pitchFamily="66" charset="0"/>
              </a:rPr>
              <a:t>-Богатое сладостями.</a:t>
            </a:r>
          </a:p>
          <a:p>
            <a:r>
              <a:rPr lang="ru-RU" altLang="ru-RU" sz="3600">
                <a:solidFill>
                  <a:srgbClr val="0033CC"/>
                </a:solidFill>
                <a:latin typeface="Monotype Corsiva" pitchFamily="66" charset="0"/>
              </a:rPr>
              <a:t>-В любое время суток.</a:t>
            </a:r>
          </a:p>
          <a:p>
            <a:r>
              <a:rPr lang="ru-RU" altLang="ru-RU" sz="3600">
                <a:solidFill>
                  <a:srgbClr val="0033CC"/>
                </a:solidFill>
                <a:latin typeface="Monotype Corsiva" pitchFamily="66" charset="0"/>
              </a:rPr>
              <a:t>-Второпях.</a:t>
            </a:r>
          </a:p>
        </p:txBody>
      </p:sp>
      <p:sp>
        <p:nvSpPr>
          <p:cNvPr id="20489" name="WordArt 9"/>
          <p:cNvSpPr>
            <a:spLocks noChangeArrowheads="1" noChangeShapeType="1" noTextEdit="1"/>
          </p:cNvSpPr>
          <p:nvPr/>
        </p:nvSpPr>
        <p:spPr bwMode="auto">
          <a:xfrm>
            <a:off x="1187450" y="1700213"/>
            <a:ext cx="792163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Comic Sans MS"/>
              </a:rPr>
              <a:t> 1</a:t>
            </a:r>
          </a:p>
        </p:txBody>
      </p:sp>
      <p:sp>
        <p:nvSpPr>
          <p:cNvPr id="20490" name="WordArt 10"/>
          <p:cNvSpPr>
            <a:spLocks noChangeArrowheads="1" noChangeShapeType="1" noTextEdit="1"/>
          </p:cNvSpPr>
          <p:nvPr/>
        </p:nvSpPr>
        <p:spPr bwMode="auto">
          <a:xfrm>
            <a:off x="6011863" y="1773238"/>
            <a:ext cx="792162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Comic Sans MS"/>
              </a:rPr>
              <a:t> 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2048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7" grpId="0"/>
      <p:bldP spid="20488" grpId="0"/>
      <p:bldP spid="20489" grpId="0" animBg="1"/>
      <p:bldP spid="2049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smtClean="0"/>
              <a:t>Правила, которые обеспечивают хорошее состояние здоровья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ru-RU" altLang="ru-RU" smtClean="0"/>
              <a:t>Правильное питание.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altLang="ru-RU" smtClean="0"/>
              <a:t>Соблюдение режима дня.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altLang="ru-RU" smtClean="0"/>
              <a:t>Закаливание (физические упражнения, спорт).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altLang="ru-RU" smtClean="0"/>
              <a:t>Правильная организация труда и отдыха.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altLang="ru-RU" smtClean="0"/>
              <a:t>Соблюдение правил гигиены.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ru-RU" altLang="ru-RU" smtClean="0"/>
              <a:t>Доброе сердце, добрые дела, поступки.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24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64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64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00"/>
            </a:gs>
            <a:gs pos="50000">
              <a:srgbClr val="FFFF5D"/>
            </a:gs>
            <a:gs pos="100000">
              <a:srgbClr val="66CC0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971550" y="404813"/>
            <a:ext cx="748982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"Золотые правила питания!"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23850" y="1268413"/>
            <a:ext cx="39020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rgbClr val="008000"/>
                </a:solidFill>
                <a:latin typeface="Monotype Corsiva" pitchFamily="66" charset="0"/>
              </a:rPr>
              <a:t>-</a:t>
            </a:r>
            <a:r>
              <a:rPr lang="ru-RU" altLang="ru-RU" sz="3200">
                <a:solidFill>
                  <a:srgbClr val="0033CC"/>
                </a:solidFill>
                <a:latin typeface="Monotype Corsiva" pitchFamily="66" charset="0"/>
              </a:rPr>
              <a:t>Главное- не переедайте.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50825" y="1773238"/>
            <a:ext cx="86772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>
                <a:solidFill>
                  <a:srgbClr val="0033CC"/>
                </a:solidFill>
                <a:latin typeface="Monotype Corsiva" pitchFamily="66" charset="0"/>
              </a:rPr>
              <a:t>-Ешьте в одно и то же время простую, </a:t>
            </a:r>
          </a:p>
          <a:p>
            <a:r>
              <a:rPr lang="ru-RU" altLang="ru-RU" sz="3200">
                <a:solidFill>
                  <a:srgbClr val="0033CC"/>
                </a:solidFill>
                <a:latin typeface="Monotype Corsiva" pitchFamily="66" charset="0"/>
              </a:rPr>
              <a:t>свежеприготовленную пищу, которая легко усваивается и соответствует потребностям организма.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77800" y="3716338"/>
            <a:ext cx="8966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rgbClr val="0033CC"/>
                </a:solidFill>
                <a:latin typeface="Monotype Corsiva" pitchFamily="66" charset="0"/>
              </a:rPr>
              <a:t>- Тщательно пережёвывайте пищу, не спешите глотать.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79388" y="4329113"/>
            <a:ext cx="10098087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>
                <a:latin typeface="Monotype Corsiva" pitchFamily="66" charset="0"/>
              </a:rPr>
              <a:t>-</a:t>
            </a:r>
            <a:r>
              <a:rPr lang="ru-RU" altLang="ru-RU" sz="3200">
                <a:solidFill>
                  <a:srgbClr val="0033CC"/>
                </a:solidFill>
                <a:latin typeface="Monotype Corsiva" pitchFamily="66" charset="0"/>
              </a:rPr>
              <a:t>Перед приёмом пищи сделайте 5-6 дыхательных  </a:t>
            </a:r>
          </a:p>
          <a:p>
            <a:r>
              <a:rPr lang="ru-RU" altLang="ru-RU" sz="3200">
                <a:solidFill>
                  <a:srgbClr val="0033CC"/>
                </a:solidFill>
                <a:latin typeface="Monotype Corsiva" pitchFamily="66" charset="0"/>
              </a:rPr>
              <a:t>упражнений животом, мысленно поблагодарите всех, </a:t>
            </a:r>
          </a:p>
          <a:p>
            <a:r>
              <a:rPr lang="ru-RU" altLang="ru-RU" sz="3200">
                <a:solidFill>
                  <a:srgbClr val="0033CC"/>
                </a:solidFill>
                <a:latin typeface="Monotype Corsiva" pitchFamily="66" charset="0"/>
              </a:rPr>
              <a:t>кто принял участие в создании продуктов, из которых </a:t>
            </a:r>
          </a:p>
          <a:p>
            <a:r>
              <a:rPr lang="ru-RU" altLang="ru-RU" sz="3200">
                <a:solidFill>
                  <a:srgbClr val="0033CC"/>
                </a:solidFill>
                <a:latin typeface="Monotype Corsiva" pitchFamily="66" charset="0"/>
              </a:rPr>
              <a:t>приготовлена пища.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74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5" grpId="0"/>
      <p:bldP spid="17416" grpId="0"/>
      <p:bldP spid="17417" grpId="0"/>
      <p:bldP spid="174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ИДЕО\IMG_20161123_13425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76040" y="764704"/>
            <a:ext cx="4412384" cy="2454769"/>
          </a:xfrm>
          <a:prstGeom prst="rect">
            <a:avLst/>
          </a:prstGeom>
          <a:ln w="190500" cap="sq">
            <a:solidFill>
              <a:srgbClr val="00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D:\ИДЕО\IMG_20161123_13374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76" y="4221088"/>
            <a:ext cx="3850005" cy="2511157"/>
          </a:xfrm>
          <a:prstGeom prst="rect">
            <a:avLst/>
          </a:prstGeom>
          <a:ln w="190500" cap="sq">
            <a:solidFill>
              <a:srgbClr val="00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D:\ИДЕО\IMG_20161123_13323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5632" y="3356992"/>
            <a:ext cx="3150030" cy="3222099"/>
          </a:xfrm>
          <a:prstGeom prst="rect">
            <a:avLst/>
          </a:prstGeom>
          <a:ln w="190500" cap="sq">
            <a:solidFill>
              <a:srgbClr val="00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:\ИДЕО\IMG_20161123_133253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75" y="0"/>
            <a:ext cx="3850005" cy="3645024"/>
          </a:xfrm>
          <a:prstGeom prst="rect">
            <a:avLst/>
          </a:prstGeom>
          <a:ln w="190500" cap="sq">
            <a:solidFill>
              <a:srgbClr val="00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2843213" y="620713"/>
            <a:ext cx="3168650" cy="1368425"/>
          </a:xfrm>
          <a:prstGeom prst="octagon">
            <a:avLst>
              <a:gd name="adj" fmla="val 29287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 sz="4000" b="1"/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323850" y="549275"/>
            <a:ext cx="2016125" cy="1511300"/>
          </a:xfrm>
          <a:prstGeom prst="ellipse">
            <a:avLst/>
          </a:prstGeom>
          <a:solidFill>
            <a:srgbClr val="66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800" i="1"/>
              <a:t>ЖИТЬ</a:t>
            </a:r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468313" y="4005263"/>
            <a:ext cx="2232025" cy="1584325"/>
          </a:xfrm>
          <a:prstGeom prst="ellipse">
            <a:avLst/>
          </a:prstGeom>
          <a:solidFill>
            <a:srgbClr val="66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800" i="1"/>
              <a:t>РАСТИ</a:t>
            </a:r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3132138" y="2349500"/>
            <a:ext cx="2665412" cy="1873250"/>
          </a:xfrm>
          <a:prstGeom prst="ellipse">
            <a:avLst/>
          </a:prstGeom>
          <a:solidFill>
            <a:srgbClr val="66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800" i="1"/>
              <a:t>РАЗВИВАТЬСЯ</a:t>
            </a:r>
          </a:p>
        </p:txBody>
      </p:sp>
      <p:sp>
        <p:nvSpPr>
          <p:cNvPr id="11274" name="Oval 10"/>
          <p:cNvSpPr>
            <a:spLocks noChangeArrowheads="1"/>
          </p:cNvSpPr>
          <p:nvPr/>
        </p:nvSpPr>
        <p:spPr bwMode="auto">
          <a:xfrm>
            <a:off x="6911975" y="3644900"/>
            <a:ext cx="2232025" cy="1657350"/>
          </a:xfrm>
          <a:prstGeom prst="ellipse">
            <a:avLst/>
          </a:prstGeom>
          <a:solidFill>
            <a:srgbClr val="66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800" i="1"/>
              <a:t>УЧИТЬСЯ</a:t>
            </a:r>
          </a:p>
        </p:txBody>
      </p:sp>
      <p:sp>
        <p:nvSpPr>
          <p:cNvPr id="11275" name="Oval 11"/>
          <p:cNvSpPr>
            <a:spLocks noChangeArrowheads="1"/>
          </p:cNvSpPr>
          <p:nvPr/>
        </p:nvSpPr>
        <p:spPr bwMode="auto">
          <a:xfrm>
            <a:off x="6659563" y="476250"/>
            <a:ext cx="2160587" cy="1441450"/>
          </a:xfrm>
          <a:prstGeom prst="ellipse">
            <a:avLst/>
          </a:prstGeom>
          <a:solidFill>
            <a:srgbClr val="66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800" i="1"/>
              <a:t>РАБОТАТЬ</a:t>
            </a:r>
          </a:p>
        </p:txBody>
      </p:sp>
      <p:sp>
        <p:nvSpPr>
          <p:cNvPr id="11278" name="WordArt 14"/>
          <p:cNvSpPr>
            <a:spLocks noChangeArrowheads="1" noChangeShapeType="1" noTextEdit="1"/>
          </p:cNvSpPr>
          <p:nvPr/>
        </p:nvSpPr>
        <p:spPr bwMode="auto">
          <a:xfrm>
            <a:off x="1258888" y="5805488"/>
            <a:ext cx="7105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Человек должен питаться</a:t>
            </a:r>
          </a:p>
        </p:txBody>
      </p:sp>
      <p:sp>
        <p:nvSpPr>
          <p:cNvPr id="11280" name="WordArt 16"/>
          <p:cNvSpPr>
            <a:spLocks noChangeArrowheads="1" noChangeShapeType="1" noTextEdit="1"/>
          </p:cNvSpPr>
          <p:nvPr/>
        </p:nvSpPr>
        <p:spPr bwMode="auto">
          <a:xfrm>
            <a:off x="3132138" y="765175"/>
            <a:ext cx="244792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ЧТОБЫ</a:t>
            </a:r>
          </a:p>
        </p:txBody>
      </p:sp>
      <p:pic>
        <p:nvPicPr>
          <p:cNvPr id="11281" name="Picture 17" descr="J023206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4300" y="4005263"/>
            <a:ext cx="1871663" cy="171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2" name="Picture 18" descr="J023212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688" y="2349500"/>
            <a:ext cx="1881187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3" name="Picture 19" descr="J023213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2988" y="2133600"/>
            <a:ext cx="1931987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6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7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8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8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  <p:bldP spid="11271" grpId="0" animBg="1"/>
      <p:bldP spid="11272" grpId="0" animBg="1"/>
      <p:bldP spid="11273" grpId="0" animBg="1"/>
      <p:bldP spid="11274" grpId="0" animBg="1"/>
      <p:bldP spid="11275" grpId="0" animBg="1"/>
      <p:bldP spid="11278" grpId="0" animBg="1"/>
      <p:bldP spid="112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100000">
              <a:srgbClr val="FEE7F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684213" y="549275"/>
            <a:ext cx="2735262" cy="955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ДЕВИЗ:</a:t>
            </a: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684213" y="2924175"/>
            <a:ext cx="8048625" cy="2519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«</a:t>
            </a:r>
            <a:b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Каждый-кузнец собственного здоровья."</a:t>
            </a:r>
          </a:p>
        </p:txBody>
      </p:sp>
      <p:pic>
        <p:nvPicPr>
          <p:cNvPr id="5124" name="Рисунок 3" descr="D:\ИДЕО\IMG_20161123_1342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79838" y="333375"/>
            <a:ext cx="4608512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819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00"/>
            </a:gs>
            <a:gs pos="100000">
              <a:srgbClr val="FFFF5D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WordArt 3"/>
          <p:cNvSpPr>
            <a:spLocks noChangeArrowheads="1" noChangeShapeType="1" noTextEdit="1"/>
          </p:cNvSpPr>
          <p:nvPr/>
        </p:nvSpPr>
        <p:spPr bwMode="auto">
          <a:xfrm>
            <a:off x="4572000" y="5949950"/>
            <a:ext cx="4038600" cy="61118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Правильное питание</a:t>
            </a:r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250825" y="549275"/>
            <a:ext cx="3816350" cy="11525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Неправильное питание</a:t>
            </a:r>
          </a:p>
        </p:txBody>
      </p:sp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825" y="1701800"/>
            <a:ext cx="4168775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Объект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268760"/>
            <a:ext cx="4445919" cy="3941365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  <p:bldP spid="717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J007921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875" y="2852738"/>
            <a:ext cx="347662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827088" y="476250"/>
            <a:ext cx="734536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800">
                <a:solidFill>
                  <a:srgbClr val="008000"/>
                </a:solidFill>
                <a:latin typeface="Monotype Corsiva" pitchFamily="66" charset="0"/>
              </a:rPr>
              <a:t>Если жевачку долго жуёшь,</a:t>
            </a:r>
          </a:p>
          <a:p>
            <a:r>
              <a:rPr lang="ru-RU" altLang="ru-RU" sz="4800">
                <a:solidFill>
                  <a:srgbClr val="008000"/>
                </a:solidFill>
                <a:latin typeface="Monotype Corsiva" pitchFamily="66" charset="0"/>
              </a:rPr>
              <a:t>Язву в желудке сразу найдёшь.</a:t>
            </a:r>
          </a:p>
        </p:txBody>
      </p:sp>
      <p:pic>
        <p:nvPicPr>
          <p:cNvPr id="7172" name="Рисунок 3" descr="C:\Users\школа№11\Desktop\пик\IMG_20161122_1330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938" y="2032000"/>
            <a:ext cx="5580062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5" name="AutoShape 13"/>
          <p:cNvSpPr>
            <a:spLocks noChangeArrowheads="1"/>
          </p:cNvSpPr>
          <p:nvPr/>
        </p:nvSpPr>
        <p:spPr bwMode="auto">
          <a:xfrm>
            <a:off x="684213" y="1989138"/>
            <a:ext cx="2374900" cy="13684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979613" y="260350"/>
            <a:ext cx="5832475" cy="865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 flipH="1">
            <a:off x="4859338" y="1196975"/>
            <a:ext cx="936625" cy="79216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3492500" y="2060575"/>
            <a:ext cx="5472113" cy="13684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0" y="4221163"/>
            <a:ext cx="2089150" cy="2232025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3600"/>
              <a:t>БЕЛКИ </a:t>
            </a:r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2268538" y="4338638"/>
            <a:ext cx="2376487" cy="2519362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3200" b="1"/>
              <a:t>ЖИРЫ</a:t>
            </a:r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4716463" y="4265613"/>
            <a:ext cx="2160587" cy="2592387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/>
              <a:t>УГЛЕВОДЫ</a:t>
            </a:r>
          </a:p>
          <a:p>
            <a:pPr algn="ctr"/>
            <a:r>
              <a:rPr lang="ru-RU" altLang="ru-RU" b="1"/>
              <a:t>Сахар  крахмал</a:t>
            </a:r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>
            <a:off x="6948488" y="3789363"/>
            <a:ext cx="1944687" cy="2808287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/>
              <a:t>ВИТАМИНЫ</a:t>
            </a:r>
          </a:p>
        </p:txBody>
      </p:sp>
      <p:sp>
        <p:nvSpPr>
          <p:cNvPr id="8202" name="Text Box 12"/>
          <p:cNvSpPr txBox="1">
            <a:spLocks noChangeArrowheads="1"/>
          </p:cNvSpPr>
          <p:nvPr/>
        </p:nvSpPr>
        <p:spPr bwMode="auto">
          <a:xfrm>
            <a:off x="827088" y="2133600"/>
            <a:ext cx="1944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 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3059113" y="2349500"/>
            <a:ext cx="4333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200" b="1"/>
              <a:t>и</a:t>
            </a:r>
          </a:p>
        </p:txBody>
      </p:sp>
      <p:sp>
        <p:nvSpPr>
          <p:cNvPr id="18449" name="Line 17"/>
          <p:cNvSpPr>
            <a:spLocks noChangeShapeType="1"/>
          </p:cNvSpPr>
          <p:nvPr/>
        </p:nvSpPr>
        <p:spPr bwMode="auto">
          <a:xfrm flipH="1">
            <a:off x="1476375" y="3429000"/>
            <a:ext cx="4176713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50" name="Line 18"/>
          <p:cNvSpPr>
            <a:spLocks noChangeShapeType="1"/>
          </p:cNvSpPr>
          <p:nvPr/>
        </p:nvSpPr>
        <p:spPr bwMode="auto">
          <a:xfrm flipH="1">
            <a:off x="4067175" y="3429000"/>
            <a:ext cx="1584325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51" name="Line 19"/>
          <p:cNvSpPr>
            <a:spLocks noChangeShapeType="1"/>
          </p:cNvSpPr>
          <p:nvPr/>
        </p:nvSpPr>
        <p:spPr bwMode="auto">
          <a:xfrm>
            <a:off x="5651500" y="3429000"/>
            <a:ext cx="144463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52" name="Line 20"/>
          <p:cNvSpPr>
            <a:spLocks noChangeShapeType="1"/>
          </p:cNvSpPr>
          <p:nvPr/>
        </p:nvSpPr>
        <p:spPr bwMode="auto">
          <a:xfrm>
            <a:off x="5580063" y="3429000"/>
            <a:ext cx="187325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54" name="WordArt 22"/>
          <p:cNvSpPr>
            <a:spLocks noChangeArrowheads="1" noChangeShapeType="1" noTextEdit="1"/>
          </p:cNvSpPr>
          <p:nvPr/>
        </p:nvSpPr>
        <p:spPr bwMode="auto">
          <a:xfrm>
            <a:off x="2124075" y="333375"/>
            <a:ext cx="5616575" cy="7921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РАЗНООБРАЗНАЯ ПИЩА</a:t>
            </a:r>
          </a:p>
        </p:txBody>
      </p:sp>
      <p:sp>
        <p:nvSpPr>
          <p:cNvPr id="18455" name="WordArt 23"/>
          <p:cNvSpPr>
            <a:spLocks noChangeArrowheads="1" noChangeShapeType="1" noTextEdit="1"/>
          </p:cNvSpPr>
          <p:nvPr/>
        </p:nvSpPr>
        <p:spPr bwMode="auto">
          <a:xfrm>
            <a:off x="3851275" y="2205038"/>
            <a:ext cx="5041900" cy="11525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ПИТАТЕЛЬНЫЕ ВЕЩЕСТВА</a:t>
            </a:r>
          </a:p>
        </p:txBody>
      </p:sp>
      <p:sp>
        <p:nvSpPr>
          <p:cNvPr id="18456" name="WordArt 24"/>
          <p:cNvSpPr>
            <a:spLocks noChangeArrowheads="1" noChangeShapeType="1" noTextEdit="1"/>
          </p:cNvSpPr>
          <p:nvPr/>
        </p:nvSpPr>
        <p:spPr bwMode="auto">
          <a:xfrm>
            <a:off x="755650" y="1989138"/>
            <a:ext cx="2232025" cy="13684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6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8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2" dur="1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5" grpId="0" animBg="1"/>
      <p:bldP spid="18436" grpId="0" animBg="1"/>
      <p:bldP spid="18437" grpId="0" animBg="1"/>
      <p:bldP spid="18438" grpId="0" animBg="1"/>
      <p:bldP spid="18440" grpId="0" animBg="1"/>
      <p:bldP spid="18441" grpId="0" animBg="1"/>
      <p:bldP spid="18442" grpId="0" animBg="1"/>
      <p:bldP spid="18443" grpId="0" animBg="1"/>
      <p:bldP spid="18446" grpId="0"/>
      <p:bldP spid="18449" grpId="0" animBg="1"/>
      <p:bldP spid="18450" grpId="0" animBg="1"/>
      <p:bldP spid="18451" grpId="0" animBg="1"/>
      <p:bldP spid="18452" grpId="0" animBg="1"/>
      <p:bldP spid="18454" grpId="0" animBg="1"/>
      <p:bldP spid="18455" grpId="0" animBg="1"/>
      <p:bldP spid="1845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3851275" y="260350"/>
            <a:ext cx="5843588" cy="1143000"/>
          </a:xfrm>
        </p:spPr>
        <p:txBody>
          <a:bodyPr/>
          <a:lstStyle/>
          <a:p>
            <a:r>
              <a:rPr lang="ru-RU" altLang="ru-RU" smtClean="0"/>
              <a:t> 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4284663" y="1268413"/>
            <a:ext cx="4527550" cy="1609725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altLang="ru-RU" sz="2800" b="1" smtClean="0">
                <a:solidFill>
                  <a:schemeClr val="accent2"/>
                </a:solidFill>
              </a:rPr>
              <a:t>В ПЕРЕВОДЕ С ГРЕЧЕСКОГО </a:t>
            </a:r>
          </a:p>
          <a:p>
            <a:pPr marL="0" indent="0" algn="ctr">
              <a:buFontTx/>
              <a:buNone/>
            </a:pPr>
            <a:r>
              <a:rPr lang="ru-RU" altLang="ru-RU" sz="2800" b="1" smtClean="0">
                <a:solidFill>
                  <a:schemeClr val="accent2"/>
                </a:solidFill>
              </a:rPr>
              <a:t>«НОСИТЕЛИ ЖИЗНИ»</a:t>
            </a:r>
            <a:r>
              <a:rPr lang="ru-RU" altLang="ru-RU" sz="2800" b="1" smtClean="0"/>
              <a:t> </a:t>
            </a:r>
          </a:p>
        </p:txBody>
      </p:sp>
      <p:sp>
        <p:nvSpPr>
          <p:cNvPr id="38918" name="Oval 6"/>
          <p:cNvSpPr>
            <a:spLocks noChangeArrowheads="1"/>
          </p:cNvSpPr>
          <p:nvPr/>
        </p:nvSpPr>
        <p:spPr bwMode="auto">
          <a:xfrm>
            <a:off x="323850" y="260350"/>
            <a:ext cx="3887788" cy="21605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b="1"/>
              <a:t>ХОРОШО </a:t>
            </a:r>
          </a:p>
          <a:p>
            <a:pPr algn="ctr"/>
            <a:endParaRPr lang="ru-RU" altLang="ru-RU" b="1"/>
          </a:p>
          <a:p>
            <a:pPr algn="ctr"/>
            <a:endParaRPr lang="ru-RU" altLang="ru-RU"/>
          </a:p>
          <a:p>
            <a:pPr algn="ctr"/>
            <a:r>
              <a:rPr lang="ru-RU" altLang="ru-RU" b="1"/>
              <a:t>НЕОБХОДИМЫ ДЛЯ УКРЕП- </a:t>
            </a:r>
          </a:p>
          <a:p>
            <a:pPr algn="ctr"/>
            <a:r>
              <a:rPr lang="ru-RU" altLang="ru-RU" b="1"/>
              <a:t>ЛЕНИЯ ЗДОРОВЬЯ</a:t>
            </a:r>
          </a:p>
        </p:txBody>
      </p:sp>
      <p:sp>
        <p:nvSpPr>
          <p:cNvPr id="38920" name="Oval 8"/>
          <p:cNvSpPr>
            <a:spLocks noChangeArrowheads="1"/>
          </p:cNvSpPr>
          <p:nvPr/>
        </p:nvSpPr>
        <p:spPr bwMode="auto">
          <a:xfrm>
            <a:off x="5435600" y="3429000"/>
            <a:ext cx="3457575" cy="28813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2800" b="1"/>
              <a:t>МАЛО </a:t>
            </a:r>
          </a:p>
          <a:p>
            <a:pPr algn="ctr"/>
            <a:endParaRPr lang="ru-RU" altLang="ru-RU" sz="2800"/>
          </a:p>
          <a:p>
            <a:pPr algn="ctr"/>
            <a:r>
              <a:rPr lang="ru-RU" altLang="ru-RU" b="1"/>
              <a:t>ЛЮДИ </a:t>
            </a:r>
          </a:p>
          <a:p>
            <a:pPr algn="ctr"/>
            <a:r>
              <a:rPr lang="ru-RU" altLang="ru-RU" b="1"/>
              <a:t>ЗАБОЛЕВАЮТ</a:t>
            </a:r>
          </a:p>
        </p:txBody>
      </p:sp>
      <p:sp>
        <p:nvSpPr>
          <p:cNvPr id="38922" name="AutoShape 10"/>
          <p:cNvSpPr>
            <a:spLocks noChangeArrowheads="1"/>
          </p:cNvSpPr>
          <p:nvPr/>
        </p:nvSpPr>
        <p:spPr bwMode="auto">
          <a:xfrm>
            <a:off x="1979613" y="1052513"/>
            <a:ext cx="647700" cy="4318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8923" name="AutoShape 11"/>
          <p:cNvSpPr>
            <a:spLocks noChangeArrowheads="1"/>
          </p:cNvSpPr>
          <p:nvPr/>
        </p:nvSpPr>
        <p:spPr bwMode="auto">
          <a:xfrm>
            <a:off x="6588125" y="4508500"/>
            <a:ext cx="1008063" cy="36195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pic>
        <p:nvPicPr>
          <p:cNvPr id="38924" name="Picture 12" descr="EXPO1236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213" y="2492375"/>
            <a:ext cx="35528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5" name="Picture 13" descr="J0223773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550" y="5084763"/>
            <a:ext cx="381635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6" name="WordArt 1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4572000" y="188913"/>
            <a:ext cx="4068763" cy="105251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ВИТАМИНЫ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389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000"/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000"/>
                                        <p:tgtEl>
                                          <p:spTgt spid="389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89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89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89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8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8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8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89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89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89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89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89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89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0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20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build="p"/>
      <p:bldP spid="38918" grpId="0" build="allAtOnce" animBg="1"/>
      <p:bldP spid="38920" grpId="0" build="allAtOnce" animBg="1"/>
      <p:bldP spid="38922" grpId="0" animBg="1"/>
      <p:bldP spid="38923" grpId="0" animBg="1"/>
      <p:bldP spid="389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99"/>
            </a:gs>
            <a:gs pos="50000">
              <a:schemeClr val="folHlink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84213" y="620713"/>
            <a:ext cx="727233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ВИТАМИНЫ</a:t>
            </a:r>
          </a:p>
        </p:txBody>
      </p:sp>
      <p:pic>
        <p:nvPicPr>
          <p:cNvPr id="4101" name="Picture 5" descr="сканирование000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825" y="1628775"/>
            <a:ext cx="3529013" cy="2981325"/>
          </a:xfrm>
          <a:prstGeom prst="rect">
            <a:avLst/>
          </a:prstGeom>
          <a:noFill/>
          <a:ln w="57150">
            <a:solidFill>
              <a:srgbClr val="339966"/>
            </a:solidFill>
            <a:miter lim="800000"/>
            <a:headEnd/>
            <a:tailEnd/>
          </a:ln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356100" y="4581525"/>
            <a:ext cx="47879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 sz="3200" b="1">
              <a:solidFill>
                <a:srgbClr val="0033CC"/>
              </a:solidFill>
              <a:latin typeface="Monotype Corsiva" pitchFamily="66" charset="0"/>
            </a:endParaRPr>
          </a:p>
          <a:p>
            <a:r>
              <a:rPr lang="ru-RU" altLang="ru-RU" sz="4000" b="1">
                <a:solidFill>
                  <a:srgbClr val="0033CC"/>
                </a:solidFill>
                <a:latin typeface="Monotype Corsiva" pitchFamily="66" charset="0"/>
              </a:rPr>
              <a:t>   Улучшает зрение и здоровье кожи.</a:t>
            </a:r>
          </a:p>
        </p:txBody>
      </p:sp>
      <p:sp>
        <p:nvSpPr>
          <p:cNvPr id="10245" name="Text Box 8"/>
          <p:cNvSpPr txBox="1">
            <a:spLocks noChangeArrowheads="1"/>
          </p:cNvSpPr>
          <p:nvPr/>
        </p:nvSpPr>
        <p:spPr bwMode="auto">
          <a:xfrm>
            <a:off x="5632450" y="1504950"/>
            <a:ext cx="124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1187450" y="1628775"/>
            <a:ext cx="2016125" cy="409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ЯЙЦА</a:t>
            </a:r>
          </a:p>
        </p:txBody>
      </p:sp>
      <p:sp>
        <p:nvSpPr>
          <p:cNvPr id="4108" name="WordArt 12"/>
          <p:cNvSpPr>
            <a:spLocks noChangeArrowheads="1" noChangeShapeType="1" noTextEdit="1"/>
          </p:cNvSpPr>
          <p:nvPr/>
        </p:nvSpPr>
        <p:spPr bwMode="auto">
          <a:xfrm>
            <a:off x="611188" y="2349500"/>
            <a:ext cx="3438525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ЖИРНАЯ РЫБА</a:t>
            </a:r>
          </a:p>
        </p:txBody>
      </p:sp>
      <p:sp>
        <p:nvSpPr>
          <p:cNvPr id="4109" name="WordArt 13"/>
          <p:cNvSpPr>
            <a:spLocks noChangeArrowheads="1" noChangeShapeType="1" noTextEdit="1"/>
          </p:cNvSpPr>
          <p:nvPr/>
        </p:nvSpPr>
        <p:spPr bwMode="auto">
          <a:xfrm>
            <a:off x="396875" y="3019425"/>
            <a:ext cx="3959225" cy="625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СВЕЖИЕ ЗЕЛЁНЫЕ ОВОЩИ</a:t>
            </a:r>
          </a:p>
        </p:txBody>
      </p:sp>
      <p:sp>
        <p:nvSpPr>
          <p:cNvPr id="4114" name="WordArt 18"/>
          <p:cNvSpPr>
            <a:spLocks noChangeArrowheads="1" noChangeShapeType="1" noTextEdit="1"/>
          </p:cNvSpPr>
          <p:nvPr/>
        </p:nvSpPr>
        <p:spPr bwMode="auto">
          <a:xfrm>
            <a:off x="900113" y="4292600"/>
            <a:ext cx="1295400" cy="2087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2" grpId="0"/>
      <p:bldP spid="4107" grpId="0" animBg="1"/>
      <p:bldP spid="4108" grpId="0" animBg="1"/>
      <p:bldP spid="4109" grpId="0" animBg="1"/>
      <p:bldP spid="4114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</TotalTime>
  <Words>323</Words>
  <Application>Microsoft Office PowerPoint</Application>
  <PresentationFormat>Экран (4:3)</PresentationFormat>
  <Paragraphs>104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Monotype Corsiva</vt:lpstr>
      <vt:lpstr>Wingdings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Правила, которые обеспечивают хорошее состояние здоровья </vt:lpstr>
      <vt:lpstr>Слайд 17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здоровьесберегающих технологий на уроках и во внеурочной деятельности</dc:title>
  <dc:creator>1</dc:creator>
  <cp:lastModifiedBy>alex</cp:lastModifiedBy>
  <cp:revision>59</cp:revision>
  <dcterms:created xsi:type="dcterms:W3CDTF">2007-11-21T16:39:23Z</dcterms:created>
  <dcterms:modified xsi:type="dcterms:W3CDTF">2023-10-28T10:48:52Z</dcterms:modified>
</cp:coreProperties>
</file>