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9" r:id="rId3"/>
    <p:sldId id="308" r:id="rId4"/>
    <p:sldId id="285" r:id="rId5"/>
    <p:sldId id="294" r:id="rId6"/>
    <p:sldId id="277" r:id="rId7"/>
    <p:sldId id="304" r:id="rId8"/>
    <p:sldId id="305" r:id="rId9"/>
    <p:sldId id="306" r:id="rId10"/>
    <p:sldId id="281" r:id="rId11"/>
    <p:sldId id="299" r:id="rId12"/>
    <p:sldId id="307" r:id="rId13"/>
    <p:sldId id="303" r:id="rId14"/>
    <p:sldId id="284" r:id="rId15"/>
    <p:sldId id="302" r:id="rId16"/>
    <p:sldId id="30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7F9FB"/>
    <a:srgbClr val="FFD757"/>
    <a:srgbClr val="FFFF66"/>
    <a:srgbClr val="F6DFD4"/>
    <a:srgbClr val="F6E6D4"/>
    <a:srgbClr val="F7F6D3"/>
    <a:srgbClr val="FF5050"/>
    <a:srgbClr val="BEE395"/>
    <a:srgbClr val="DDECD8"/>
    <a:srgbClr val="F7EB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07" autoAdjust="0"/>
  </p:normalViewPr>
  <p:slideViewPr>
    <p:cSldViewPr>
      <p:cViewPr>
        <p:scale>
          <a:sx n="60" d="100"/>
          <a:sy n="60" d="100"/>
        </p:scale>
        <p:origin x="-165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C0ACDC-49E7-4ACA-9311-9999A305675B}" type="doc">
      <dgm:prSet loTypeId="urn:microsoft.com/office/officeart/2005/8/layout/radial2" loCatId="relationship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F0F7394-3BA5-47EA-8584-80E7A36AB240}">
      <dgm:prSet phldrT="[Текст]" custT="1"/>
      <dgm:spPr>
        <a:scene3d>
          <a:camera prst="orthographicFront">
            <a:rot lat="0" lon="0" rev="0"/>
          </a:camera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Развивать физические качества детей (быстроту, силу, ловкость, координацию движений)</a:t>
          </a:r>
          <a:endParaRPr lang="ru-RU" sz="20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0FB4DB-DCC0-4438-8007-F91C2E3973FB}" type="parTrans" cxnId="{45705474-3EE0-439A-A00A-5D4FC4D2BB3E}">
      <dgm:prSet/>
      <dgm:spPr/>
      <dgm:t>
        <a:bodyPr/>
        <a:lstStyle/>
        <a:p>
          <a:endParaRPr lang="ru-RU"/>
        </a:p>
      </dgm:t>
    </dgm:pt>
    <dgm:pt modelId="{970A619E-8246-4AB4-8F28-D774C99225F2}" type="sibTrans" cxnId="{45705474-3EE0-439A-A00A-5D4FC4D2BB3E}">
      <dgm:prSet/>
      <dgm:spPr/>
      <dgm:t>
        <a:bodyPr/>
        <a:lstStyle/>
        <a:p>
          <a:endParaRPr lang="ru-RU"/>
        </a:p>
      </dgm:t>
    </dgm:pt>
    <dgm:pt modelId="{AB1D844E-49D7-48CE-A5AB-0F915C660750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Накопить и обогатить двигательный опыт детей</a:t>
          </a:r>
          <a:endParaRPr lang="ru-RU" sz="20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9492C9-3358-4C6C-B29E-4B35D51F5D94}" type="sibTrans" cxnId="{A89FC4FB-A6E2-4055-A8DC-6C29E561E213}">
      <dgm:prSet/>
      <dgm:spPr/>
      <dgm:t>
        <a:bodyPr/>
        <a:lstStyle/>
        <a:p>
          <a:endParaRPr lang="ru-RU"/>
        </a:p>
      </dgm:t>
    </dgm:pt>
    <dgm:pt modelId="{AD5EF01E-ED0E-4D1C-8180-BC2C4C1C32FC}" type="parTrans" cxnId="{A89FC4FB-A6E2-4055-A8DC-6C29E561E213}">
      <dgm:prSet/>
      <dgm:spPr/>
      <dgm:t>
        <a:bodyPr/>
        <a:lstStyle/>
        <a:p>
          <a:endParaRPr lang="ru-RU"/>
        </a:p>
      </dgm:t>
    </dgm:pt>
    <dgm:pt modelId="{019E2E91-776F-43D2-9AA9-443A21A8BBB7}">
      <dgm:prSet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Формировать интерес к физкультурным занятиям</a:t>
          </a:r>
          <a:endParaRPr lang="ru-RU" sz="20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35A981-0110-43B7-9CDB-344E031318F0}" type="sibTrans" cxnId="{B40AB21E-BA38-4E53-90AE-2414683BD9EA}">
      <dgm:prSet/>
      <dgm:spPr/>
      <dgm:t>
        <a:bodyPr/>
        <a:lstStyle/>
        <a:p>
          <a:endParaRPr lang="ru-RU"/>
        </a:p>
      </dgm:t>
    </dgm:pt>
    <dgm:pt modelId="{F7B9497D-03D6-4E4D-A8D5-EB053BFFD757}" type="parTrans" cxnId="{B40AB21E-BA38-4E53-90AE-2414683BD9EA}">
      <dgm:prSet/>
      <dgm:spPr/>
      <dgm:t>
        <a:bodyPr/>
        <a:lstStyle/>
        <a:p>
          <a:endParaRPr lang="ru-RU"/>
        </a:p>
      </dgm:t>
    </dgm:pt>
    <dgm:pt modelId="{39D71287-6BAC-4731-A42E-4A7090D70476}">
      <dgm:prSet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Формировать навык ритмически согласованно выполнять простые упражнения</a:t>
          </a:r>
          <a:endParaRPr lang="ru-RU" sz="20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6BB1EB-F609-46FD-9211-5B44BED2A853}" type="sibTrans" cxnId="{0271FDC6-ED6C-4A53-8B7E-2E39628066F4}">
      <dgm:prSet/>
      <dgm:spPr/>
      <dgm:t>
        <a:bodyPr/>
        <a:lstStyle/>
        <a:p>
          <a:endParaRPr lang="ru-RU"/>
        </a:p>
      </dgm:t>
    </dgm:pt>
    <dgm:pt modelId="{74D53B90-0E03-4497-A8D8-DF28DD8CC800}" type="parTrans" cxnId="{0271FDC6-ED6C-4A53-8B7E-2E39628066F4}">
      <dgm:prSet/>
      <dgm:spPr/>
      <dgm:t>
        <a:bodyPr/>
        <a:lstStyle/>
        <a:p>
          <a:endParaRPr lang="ru-RU"/>
        </a:p>
      </dgm:t>
    </dgm:pt>
    <dgm:pt modelId="{D9741C34-0DE9-4BC8-8B70-51BDA8A1CAFB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Формировать устойчивое равновесие и правильную осанку у детей</a:t>
          </a:r>
          <a:endParaRPr lang="ru-RU" sz="2000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D61C8E-6443-44CF-8BCC-68AEC9A9DFF8}" type="sibTrans" cxnId="{84404DDE-8041-4DC4-922D-F406EE90FE40}">
      <dgm:prSet/>
      <dgm:spPr/>
      <dgm:t>
        <a:bodyPr/>
        <a:lstStyle/>
        <a:p>
          <a:endParaRPr lang="ru-RU"/>
        </a:p>
      </dgm:t>
    </dgm:pt>
    <dgm:pt modelId="{71DF0127-9719-45EA-876D-6ECA41187A0A}" type="parTrans" cxnId="{84404DDE-8041-4DC4-922D-F406EE90FE40}">
      <dgm:prSet/>
      <dgm:spPr/>
      <dgm:t>
        <a:bodyPr/>
        <a:lstStyle/>
        <a:p>
          <a:endParaRPr lang="ru-RU"/>
        </a:p>
      </dgm:t>
    </dgm:pt>
    <dgm:pt modelId="{7B46F663-6016-4D02-9DA9-9B35446F2AB8}" type="pres">
      <dgm:prSet presAssocID="{30C0ACDC-49E7-4ACA-9311-9999A305675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3FF9EC-8BC3-4887-8D77-044DA3D1B104}" type="pres">
      <dgm:prSet presAssocID="{30C0ACDC-49E7-4ACA-9311-9999A305675B}" presName="cycle" presStyleCnt="0"/>
      <dgm:spPr/>
    </dgm:pt>
    <dgm:pt modelId="{89EC29B5-73D3-4F7A-8870-6D94FDDFFBFE}" type="pres">
      <dgm:prSet presAssocID="{30C0ACDC-49E7-4ACA-9311-9999A305675B}" presName="centerShape" presStyleCnt="0"/>
      <dgm:spPr/>
    </dgm:pt>
    <dgm:pt modelId="{965C6C07-5EC1-48F9-8080-00F19935EF6F}" type="pres">
      <dgm:prSet presAssocID="{30C0ACDC-49E7-4ACA-9311-9999A305675B}" presName="connSite" presStyleLbl="node1" presStyleIdx="0" presStyleCnt="6"/>
      <dgm:spPr/>
    </dgm:pt>
    <dgm:pt modelId="{30881551-A1E1-4E6F-B493-662D3951963E}" type="pres">
      <dgm:prSet presAssocID="{30C0ACDC-49E7-4ACA-9311-9999A305675B}" presName="visible" presStyleLbl="node1" presStyleIdx="0" presStyleCnt="6" custScaleX="194019" custScaleY="188292" custLinFactNeighborX="-12336" custLinFactNeighborY="-15781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4419F13D-93E0-484A-98DA-C75E7A3E2A98}" type="pres">
      <dgm:prSet presAssocID="{D80FB4DB-DCC0-4438-8007-F91C2E3973FB}" presName="Name25" presStyleLbl="parChTrans1D1" presStyleIdx="0" presStyleCnt="5"/>
      <dgm:spPr/>
      <dgm:t>
        <a:bodyPr/>
        <a:lstStyle/>
        <a:p>
          <a:endParaRPr lang="ru-RU"/>
        </a:p>
      </dgm:t>
    </dgm:pt>
    <dgm:pt modelId="{16D58B8F-E992-4CEF-90B5-6851FC9E876A}" type="pres">
      <dgm:prSet presAssocID="{6F0F7394-3BA5-47EA-8584-80E7A36AB240}" presName="node" presStyleCnt="0"/>
      <dgm:spPr/>
    </dgm:pt>
    <dgm:pt modelId="{8F025A9A-D966-414A-811C-3929CBFA4B5B}" type="pres">
      <dgm:prSet presAssocID="{6F0F7394-3BA5-47EA-8584-80E7A36AB240}" presName="parentNode" presStyleLbl="node1" presStyleIdx="1" presStyleCnt="6" custScaleX="547630" custLinFactX="175865" custLinFactNeighborX="200000" custLinFactNeighborY="-8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9E6C1-B3A5-47A2-A723-96B586DC9EE0}" type="pres">
      <dgm:prSet presAssocID="{6F0F7394-3BA5-47EA-8584-80E7A36AB24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C06F3-24CC-46D5-B434-94C9F4DB52F2}" type="pres">
      <dgm:prSet presAssocID="{AD5EF01E-ED0E-4D1C-8180-BC2C4C1C32FC}" presName="Name25" presStyleLbl="parChTrans1D1" presStyleIdx="1" presStyleCnt="5"/>
      <dgm:spPr/>
      <dgm:t>
        <a:bodyPr/>
        <a:lstStyle/>
        <a:p>
          <a:endParaRPr lang="ru-RU"/>
        </a:p>
      </dgm:t>
    </dgm:pt>
    <dgm:pt modelId="{1D498E1B-6540-401D-86DB-5E7A1F1C9E4D}" type="pres">
      <dgm:prSet presAssocID="{AB1D844E-49D7-48CE-A5AB-0F915C660750}" presName="node" presStyleCnt="0"/>
      <dgm:spPr/>
    </dgm:pt>
    <dgm:pt modelId="{DA131503-3F85-4AE1-8E53-EA70512DACD8}" type="pres">
      <dgm:prSet presAssocID="{AB1D844E-49D7-48CE-A5AB-0F915C660750}" presName="parentNode" presStyleLbl="node1" presStyleIdx="2" presStyleCnt="6" custScaleX="531579" custLinFactX="100000" custLinFactNeighborX="199958" custLinFactNeighborY="30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A3D37-610C-4425-89C7-BF444214DAC1}" type="pres">
      <dgm:prSet presAssocID="{AB1D844E-49D7-48CE-A5AB-0F915C66075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122E3-226C-49BF-B192-8C1D66809170}" type="pres">
      <dgm:prSet presAssocID="{71DF0127-9719-45EA-876D-6ECA41187A0A}" presName="Name25" presStyleLbl="parChTrans1D1" presStyleIdx="2" presStyleCnt="5"/>
      <dgm:spPr/>
      <dgm:t>
        <a:bodyPr/>
        <a:lstStyle/>
        <a:p>
          <a:endParaRPr lang="ru-RU"/>
        </a:p>
      </dgm:t>
    </dgm:pt>
    <dgm:pt modelId="{EFA6106A-F13B-4D9A-9460-C39A7156D263}" type="pres">
      <dgm:prSet presAssocID="{D9741C34-0DE9-4BC8-8B70-51BDA8A1CAFB}" presName="node" presStyleCnt="0"/>
      <dgm:spPr/>
    </dgm:pt>
    <dgm:pt modelId="{A028BD1F-C8E0-40E2-9079-6CAAE3F888A5}" type="pres">
      <dgm:prSet presAssocID="{D9741C34-0DE9-4BC8-8B70-51BDA8A1CAFB}" presName="parentNode" presStyleLbl="node1" presStyleIdx="3" presStyleCnt="6" custScaleX="514815" custLinFactX="100000" custLinFactNeighborX="167934" custLinFactNeighborY="-138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4F6C3-1193-48CF-A216-400CD1F4EB0C}" type="pres">
      <dgm:prSet presAssocID="{D9741C34-0DE9-4BC8-8B70-51BDA8A1CAFB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A0C70-6B6A-4AC4-91DA-3ECA1BB49290}" type="pres">
      <dgm:prSet presAssocID="{74D53B90-0E03-4497-A8D8-DF28DD8CC800}" presName="Name25" presStyleLbl="parChTrans1D1" presStyleIdx="3" presStyleCnt="5"/>
      <dgm:spPr/>
      <dgm:t>
        <a:bodyPr/>
        <a:lstStyle/>
        <a:p>
          <a:endParaRPr lang="ru-RU"/>
        </a:p>
      </dgm:t>
    </dgm:pt>
    <dgm:pt modelId="{7A8D02EC-9A20-42A8-83E8-524FB2CF7D01}" type="pres">
      <dgm:prSet presAssocID="{39D71287-6BAC-4731-A42E-4A7090D70476}" presName="node" presStyleCnt="0"/>
      <dgm:spPr/>
    </dgm:pt>
    <dgm:pt modelId="{8633FEB0-B9D1-4E2F-B0D6-8F0D25F7565F}" type="pres">
      <dgm:prSet presAssocID="{39D71287-6BAC-4731-A42E-4A7090D70476}" presName="parentNode" presStyleLbl="node1" presStyleIdx="4" presStyleCnt="6" custScaleX="541322" custLinFactX="122927" custLinFactNeighborX="200000" custLinFactNeighborY="-306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03DD1-732B-44C2-8511-30EC59606BD8}" type="pres">
      <dgm:prSet presAssocID="{39D71287-6BAC-4731-A42E-4A7090D70476}" presName="childNode" presStyleLbl="revTx" presStyleIdx="0" presStyleCnt="0">
        <dgm:presLayoutVars>
          <dgm:bulletEnabled val="1"/>
        </dgm:presLayoutVars>
      </dgm:prSet>
      <dgm:spPr/>
    </dgm:pt>
    <dgm:pt modelId="{1673F480-735D-45D6-9A5D-B50EA1274361}" type="pres">
      <dgm:prSet presAssocID="{F7B9497D-03D6-4E4D-A8D5-EB053BFFD757}" presName="Name25" presStyleLbl="parChTrans1D1" presStyleIdx="4" presStyleCnt="5"/>
      <dgm:spPr/>
      <dgm:t>
        <a:bodyPr/>
        <a:lstStyle/>
        <a:p>
          <a:endParaRPr lang="ru-RU"/>
        </a:p>
      </dgm:t>
    </dgm:pt>
    <dgm:pt modelId="{34BB20B1-FFAF-4072-8651-3BFD26A44479}" type="pres">
      <dgm:prSet presAssocID="{019E2E91-776F-43D2-9AA9-443A21A8BBB7}" presName="node" presStyleCnt="0"/>
      <dgm:spPr/>
    </dgm:pt>
    <dgm:pt modelId="{7CA3A658-9C0D-4437-9354-70FBDEA3AA10}" type="pres">
      <dgm:prSet presAssocID="{019E2E91-776F-43D2-9AA9-443A21A8BBB7}" presName="parentNode" presStyleLbl="node1" presStyleIdx="5" presStyleCnt="6" custScaleX="524532" custLinFactX="195109" custLinFactNeighborX="200000" custLinFactNeighborY="-274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AA3B6-AFB1-4CE4-9D61-70DA18E45890}" type="pres">
      <dgm:prSet presAssocID="{019E2E91-776F-43D2-9AA9-443A21A8BBB7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427EBD5-BC95-4BA9-BFBF-485324CE900E}" type="presOf" srcId="{D80FB4DB-DCC0-4438-8007-F91C2E3973FB}" destId="{4419F13D-93E0-484A-98DA-C75E7A3E2A98}" srcOrd="0" destOrd="0" presId="urn:microsoft.com/office/officeart/2005/8/layout/radial2"/>
    <dgm:cxn modelId="{748AE9E2-C135-4776-9723-5D12041FE9B4}" type="presOf" srcId="{39D71287-6BAC-4731-A42E-4A7090D70476}" destId="{8633FEB0-B9D1-4E2F-B0D6-8F0D25F7565F}" srcOrd="0" destOrd="0" presId="urn:microsoft.com/office/officeart/2005/8/layout/radial2"/>
    <dgm:cxn modelId="{39038466-05F7-49C8-A98D-104C0E49C16E}" type="presOf" srcId="{74D53B90-0E03-4497-A8D8-DF28DD8CC800}" destId="{A0DA0C70-6B6A-4AC4-91DA-3ECA1BB49290}" srcOrd="0" destOrd="0" presId="urn:microsoft.com/office/officeart/2005/8/layout/radial2"/>
    <dgm:cxn modelId="{A89FC4FB-A6E2-4055-A8DC-6C29E561E213}" srcId="{30C0ACDC-49E7-4ACA-9311-9999A305675B}" destId="{AB1D844E-49D7-48CE-A5AB-0F915C660750}" srcOrd="1" destOrd="0" parTransId="{AD5EF01E-ED0E-4D1C-8180-BC2C4C1C32FC}" sibTransId="{439492C9-3358-4C6C-B29E-4B35D51F5D94}"/>
    <dgm:cxn modelId="{B74D3E02-2900-4554-BB9B-3485EE5E7EB9}" type="presOf" srcId="{6F0F7394-3BA5-47EA-8584-80E7A36AB240}" destId="{8F025A9A-D966-414A-811C-3929CBFA4B5B}" srcOrd="0" destOrd="0" presId="urn:microsoft.com/office/officeart/2005/8/layout/radial2"/>
    <dgm:cxn modelId="{ABEF38D0-9D02-415A-AA27-19CDECFA64D2}" type="presOf" srcId="{71DF0127-9719-45EA-876D-6ECA41187A0A}" destId="{021122E3-226C-49BF-B192-8C1D66809170}" srcOrd="0" destOrd="0" presId="urn:microsoft.com/office/officeart/2005/8/layout/radial2"/>
    <dgm:cxn modelId="{45705474-3EE0-439A-A00A-5D4FC4D2BB3E}" srcId="{30C0ACDC-49E7-4ACA-9311-9999A305675B}" destId="{6F0F7394-3BA5-47EA-8584-80E7A36AB240}" srcOrd="0" destOrd="0" parTransId="{D80FB4DB-DCC0-4438-8007-F91C2E3973FB}" sibTransId="{970A619E-8246-4AB4-8F28-D774C99225F2}"/>
    <dgm:cxn modelId="{9379ED2F-CD3E-404F-9226-5EE364D621FC}" type="presOf" srcId="{30C0ACDC-49E7-4ACA-9311-9999A305675B}" destId="{7B46F663-6016-4D02-9DA9-9B35446F2AB8}" srcOrd="0" destOrd="0" presId="urn:microsoft.com/office/officeart/2005/8/layout/radial2"/>
    <dgm:cxn modelId="{CAA733CC-2ED7-4C77-88EC-FB245060861B}" type="presOf" srcId="{D9741C34-0DE9-4BC8-8B70-51BDA8A1CAFB}" destId="{A028BD1F-C8E0-40E2-9079-6CAAE3F888A5}" srcOrd="0" destOrd="0" presId="urn:microsoft.com/office/officeart/2005/8/layout/radial2"/>
    <dgm:cxn modelId="{0AF315F1-46EF-456E-AA8D-0EC3DE595C50}" type="presOf" srcId="{019E2E91-776F-43D2-9AA9-443A21A8BBB7}" destId="{7CA3A658-9C0D-4437-9354-70FBDEA3AA10}" srcOrd="0" destOrd="0" presId="urn:microsoft.com/office/officeart/2005/8/layout/radial2"/>
    <dgm:cxn modelId="{CE5D4758-232B-41B9-BC87-02C736BFAAA3}" type="presOf" srcId="{AB1D844E-49D7-48CE-A5AB-0F915C660750}" destId="{DA131503-3F85-4AE1-8E53-EA70512DACD8}" srcOrd="0" destOrd="0" presId="urn:microsoft.com/office/officeart/2005/8/layout/radial2"/>
    <dgm:cxn modelId="{B40AB21E-BA38-4E53-90AE-2414683BD9EA}" srcId="{30C0ACDC-49E7-4ACA-9311-9999A305675B}" destId="{019E2E91-776F-43D2-9AA9-443A21A8BBB7}" srcOrd="4" destOrd="0" parTransId="{F7B9497D-03D6-4E4D-A8D5-EB053BFFD757}" sibTransId="{6C35A981-0110-43B7-9CDB-344E031318F0}"/>
    <dgm:cxn modelId="{39E79EBD-8D25-4E11-8BDA-525EB89DBE08}" type="presOf" srcId="{F7B9497D-03D6-4E4D-A8D5-EB053BFFD757}" destId="{1673F480-735D-45D6-9A5D-B50EA1274361}" srcOrd="0" destOrd="0" presId="urn:microsoft.com/office/officeart/2005/8/layout/radial2"/>
    <dgm:cxn modelId="{84404DDE-8041-4DC4-922D-F406EE90FE40}" srcId="{30C0ACDC-49E7-4ACA-9311-9999A305675B}" destId="{D9741C34-0DE9-4BC8-8B70-51BDA8A1CAFB}" srcOrd="2" destOrd="0" parTransId="{71DF0127-9719-45EA-876D-6ECA41187A0A}" sibTransId="{13D61C8E-6443-44CF-8BCC-68AEC9A9DFF8}"/>
    <dgm:cxn modelId="{6AF54106-F17D-4556-8D1D-20B146DF9BA9}" type="presOf" srcId="{AD5EF01E-ED0E-4D1C-8180-BC2C4C1C32FC}" destId="{197C06F3-24CC-46D5-B434-94C9F4DB52F2}" srcOrd="0" destOrd="0" presId="urn:microsoft.com/office/officeart/2005/8/layout/radial2"/>
    <dgm:cxn modelId="{0271FDC6-ED6C-4A53-8B7E-2E39628066F4}" srcId="{30C0ACDC-49E7-4ACA-9311-9999A305675B}" destId="{39D71287-6BAC-4731-A42E-4A7090D70476}" srcOrd="3" destOrd="0" parTransId="{74D53B90-0E03-4497-A8D8-DF28DD8CC800}" sibTransId="{1D6BB1EB-F609-46FD-9211-5B44BED2A853}"/>
    <dgm:cxn modelId="{B9D2E0E4-5610-474A-A874-8FF52BD0928F}" type="presParOf" srcId="{7B46F663-6016-4D02-9DA9-9B35446F2AB8}" destId="{FD3FF9EC-8BC3-4887-8D77-044DA3D1B104}" srcOrd="0" destOrd="0" presId="urn:microsoft.com/office/officeart/2005/8/layout/radial2"/>
    <dgm:cxn modelId="{7C536661-1BF6-4BAA-AFEA-8FC2487CE6E8}" type="presParOf" srcId="{FD3FF9EC-8BC3-4887-8D77-044DA3D1B104}" destId="{89EC29B5-73D3-4F7A-8870-6D94FDDFFBFE}" srcOrd="0" destOrd="0" presId="urn:microsoft.com/office/officeart/2005/8/layout/radial2"/>
    <dgm:cxn modelId="{DABD330C-58A4-4BA2-8308-2517F5972278}" type="presParOf" srcId="{89EC29B5-73D3-4F7A-8870-6D94FDDFFBFE}" destId="{965C6C07-5EC1-48F9-8080-00F19935EF6F}" srcOrd="0" destOrd="0" presId="urn:microsoft.com/office/officeart/2005/8/layout/radial2"/>
    <dgm:cxn modelId="{BA9D9AC8-5BF8-4C89-9A43-DC8267EEDAC4}" type="presParOf" srcId="{89EC29B5-73D3-4F7A-8870-6D94FDDFFBFE}" destId="{30881551-A1E1-4E6F-B493-662D3951963E}" srcOrd="1" destOrd="0" presId="urn:microsoft.com/office/officeart/2005/8/layout/radial2"/>
    <dgm:cxn modelId="{228FBCE1-A84A-46F1-AD1D-9B4B201E0E96}" type="presParOf" srcId="{FD3FF9EC-8BC3-4887-8D77-044DA3D1B104}" destId="{4419F13D-93E0-484A-98DA-C75E7A3E2A98}" srcOrd="1" destOrd="0" presId="urn:microsoft.com/office/officeart/2005/8/layout/radial2"/>
    <dgm:cxn modelId="{E364314D-28DF-498B-8006-83E5A12988CC}" type="presParOf" srcId="{FD3FF9EC-8BC3-4887-8D77-044DA3D1B104}" destId="{16D58B8F-E992-4CEF-90B5-6851FC9E876A}" srcOrd="2" destOrd="0" presId="urn:microsoft.com/office/officeart/2005/8/layout/radial2"/>
    <dgm:cxn modelId="{32ECF390-BE7A-4238-B151-06517F7D87F8}" type="presParOf" srcId="{16D58B8F-E992-4CEF-90B5-6851FC9E876A}" destId="{8F025A9A-D966-414A-811C-3929CBFA4B5B}" srcOrd="0" destOrd="0" presId="urn:microsoft.com/office/officeart/2005/8/layout/radial2"/>
    <dgm:cxn modelId="{2297E42E-8A12-48C5-B65B-955F79547831}" type="presParOf" srcId="{16D58B8F-E992-4CEF-90B5-6851FC9E876A}" destId="{8829E6C1-B3A5-47A2-A723-96B586DC9EE0}" srcOrd="1" destOrd="0" presId="urn:microsoft.com/office/officeart/2005/8/layout/radial2"/>
    <dgm:cxn modelId="{9F104B50-FE10-458F-8855-707EC95D3077}" type="presParOf" srcId="{FD3FF9EC-8BC3-4887-8D77-044DA3D1B104}" destId="{197C06F3-24CC-46D5-B434-94C9F4DB52F2}" srcOrd="3" destOrd="0" presId="urn:microsoft.com/office/officeart/2005/8/layout/radial2"/>
    <dgm:cxn modelId="{601F35E2-28B7-47E7-9E42-E856FE26390F}" type="presParOf" srcId="{FD3FF9EC-8BC3-4887-8D77-044DA3D1B104}" destId="{1D498E1B-6540-401D-86DB-5E7A1F1C9E4D}" srcOrd="4" destOrd="0" presId="urn:microsoft.com/office/officeart/2005/8/layout/radial2"/>
    <dgm:cxn modelId="{E0050E9B-4219-4D17-9729-54C81C71EC47}" type="presParOf" srcId="{1D498E1B-6540-401D-86DB-5E7A1F1C9E4D}" destId="{DA131503-3F85-4AE1-8E53-EA70512DACD8}" srcOrd="0" destOrd="0" presId="urn:microsoft.com/office/officeart/2005/8/layout/radial2"/>
    <dgm:cxn modelId="{0AEBED04-FF12-4410-9C65-B38BD06A3F34}" type="presParOf" srcId="{1D498E1B-6540-401D-86DB-5E7A1F1C9E4D}" destId="{A8FA3D37-610C-4425-89C7-BF444214DAC1}" srcOrd="1" destOrd="0" presId="urn:microsoft.com/office/officeart/2005/8/layout/radial2"/>
    <dgm:cxn modelId="{8DCF0A29-EB78-452D-B21C-99EB52556161}" type="presParOf" srcId="{FD3FF9EC-8BC3-4887-8D77-044DA3D1B104}" destId="{021122E3-226C-49BF-B192-8C1D66809170}" srcOrd="5" destOrd="0" presId="urn:microsoft.com/office/officeart/2005/8/layout/radial2"/>
    <dgm:cxn modelId="{1A89FB1E-0537-494F-B0B7-CB0A42961969}" type="presParOf" srcId="{FD3FF9EC-8BC3-4887-8D77-044DA3D1B104}" destId="{EFA6106A-F13B-4D9A-9460-C39A7156D263}" srcOrd="6" destOrd="0" presId="urn:microsoft.com/office/officeart/2005/8/layout/radial2"/>
    <dgm:cxn modelId="{7FE8972E-B8BF-4239-A8C7-4603F5301CDD}" type="presParOf" srcId="{EFA6106A-F13B-4D9A-9460-C39A7156D263}" destId="{A028BD1F-C8E0-40E2-9079-6CAAE3F888A5}" srcOrd="0" destOrd="0" presId="urn:microsoft.com/office/officeart/2005/8/layout/radial2"/>
    <dgm:cxn modelId="{87B20833-1429-4CC9-93D8-6BF48AF2F6AC}" type="presParOf" srcId="{EFA6106A-F13B-4D9A-9460-C39A7156D263}" destId="{CEA4F6C3-1193-48CF-A216-400CD1F4EB0C}" srcOrd="1" destOrd="0" presId="urn:microsoft.com/office/officeart/2005/8/layout/radial2"/>
    <dgm:cxn modelId="{D6E5B2C8-B1B1-493F-80D2-C9655A9BEA66}" type="presParOf" srcId="{FD3FF9EC-8BC3-4887-8D77-044DA3D1B104}" destId="{A0DA0C70-6B6A-4AC4-91DA-3ECA1BB49290}" srcOrd="7" destOrd="0" presId="urn:microsoft.com/office/officeart/2005/8/layout/radial2"/>
    <dgm:cxn modelId="{4210ECA0-9BE1-4917-90D9-B473E6A86912}" type="presParOf" srcId="{FD3FF9EC-8BC3-4887-8D77-044DA3D1B104}" destId="{7A8D02EC-9A20-42A8-83E8-524FB2CF7D01}" srcOrd="8" destOrd="0" presId="urn:microsoft.com/office/officeart/2005/8/layout/radial2"/>
    <dgm:cxn modelId="{890E8508-556C-4C82-BA9D-86B190032B5F}" type="presParOf" srcId="{7A8D02EC-9A20-42A8-83E8-524FB2CF7D01}" destId="{8633FEB0-B9D1-4E2F-B0D6-8F0D25F7565F}" srcOrd="0" destOrd="0" presId="urn:microsoft.com/office/officeart/2005/8/layout/radial2"/>
    <dgm:cxn modelId="{5E4E6204-267F-4FDA-A5E9-7CB3BE4B5334}" type="presParOf" srcId="{7A8D02EC-9A20-42A8-83E8-524FB2CF7D01}" destId="{56803DD1-732B-44C2-8511-30EC59606BD8}" srcOrd="1" destOrd="0" presId="urn:microsoft.com/office/officeart/2005/8/layout/radial2"/>
    <dgm:cxn modelId="{F80F433B-BDAC-4354-86B8-ADA89E8DE4C6}" type="presParOf" srcId="{FD3FF9EC-8BC3-4887-8D77-044DA3D1B104}" destId="{1673F480-735D-45D6-9A5D-B50EA1274361}" srcOrd="9" destOrd="0" presId="urn:microsoft.com/office/officeart/2005/8/layout/radial2"/>
    <dgm:cxn modelId="{CB0A244B-0AC2-44DD-88D7-A62FB5B488D4}" type="presParOf" srcId="{FD3FF9EC-8BC3-4887-8D77-044DA3D1B104}" destId="{34BB20B1-FFAF-4072-8651-3BFD26A44479}" srcOrd="10" destOrd="0" presId="urn:microsoft.com/office/officeart/2005/8/layout/radial2"/>
    <dgm:cxn modelId="{FCB2717E-F677-47AD-BEF8-B0B619589B01}" type="presParOf" srcId="{34BB20B1-FFAF-4072-8651-3BFD26A44479}" destId="{7CA3A658-9C0D-4437-9354-70FBDEA3AA10}" srcOrd="0" destOrd="0" presId="urn:microsoft.com/office/officeart/2005/8/layout/radial2"/>
    <dgm:cxn modelId="{81103D83-3BBE-45D7-98D9-56F9B47C41D5}" type="presParOf" srcId="{34BB20B1-FFAF-4072-8651-3BFD26A44479}" destId="{A70AA3B6-AFB1-4CE4-9D61-70DA18E4589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73F480-735D-45D6-9A5D-B50EA1274361}">
      <dsp:nvSpPr>
        <dsp:cNvPr id="0" name=""/>
        <dsp:cNvSpPr/>
      </dsp:nvSpPr>
      <dsp:spPr>
        <a:xfrm rot="1390096">
          <a:off x="2214784" y="3419147"/>
          <a:ext cx="3233118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3233118" y="154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0C70-6B6A-4AC4-91DA-3ECA1BB49290}">
      <dsp:nvSpPr>
        <dsp:cNvPr id="0" name=""/>
        <dsp:cNvSpPr/>
      </dsp:nvSpPr>
      <dsp:spPr>
        <a:xfrm rot="690547">
          <a:off x="2322210" y="2895509"/>
          <a:ext cx="2282200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2282200" y="154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122E3-226C-49BF-B192-8C1D66809170}">
      <dsp:nvSpPr>
        <dsp:cNvPr id="0" name=""/>
        <dsp:cNvSpPr/>
      </dsp:nvSpPr>
      <dsp:spPr>
        <a:xfrm rot="21500838">
          <a:off x="2344850" y="2527229"/>
          <a:ext cx="1463942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1463942" y="154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C06F3-24CC-46D5-B434-94C9F4DB52F2}">
      <dsp:nvSpPr>
        <dsp:cNvPr id="0" name=""/>
        <dsp:cNvSpPr/>
      </dsp:nvSpPr>
      <dsp:spPr>
        <a:xfrm rot="20707628">
          <a:off x="2303786" y="2109725"/>
          <a:ext cx="2469568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2469568" y="154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19F13D-93E0-484A-98DA-C75E7A3E2A98}">
      <dsp:nvSpPr>
        <dsp:cNvPr id="0" name=""/>
        <dsp:cNvSpPr/>
      </dsp:nvSpPr>
      <dsp:spPr>
        <a:xfrm rot="20000652">
          <a:off x="2171606" y="1572580"/>
          <a:ext cx="3265793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3265793" y="1542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81551-A1E1-4E6F-B493-662D3951963E}">
      <dsp:nvSpPr>
        <dsp:cNvPr id="0" name=""/>
        <dsp:cNvSpPr/>
      </dsp:nvSpPr>
      <dsp:spPr>
        <a:xfrm>
          <a:off x="72011" y="1008114"/>
          <a:ext cx="2849371" cy="2765264"/>
        </a:xfrm>
        <a:prstGeom prst="ellipse">
          <a:avLst/>
        </a:prstGeom>
        <a:solidFill>
          <a:srgbClr val="FFFF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025A9A-D966-414A-811C-3929CBFA4B5B}">
      <dsp:nvSpPr>
        <dsp:cNvPr id="0" name=""/>
        <dsp:cNvSpPr/>
      </dsp:nvSpPr>
      <dsp:spPr>
        <a:xfrm>
          <a:off x="3635704" y="0"/>
          <a:ext cx="4909177" cy="8811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Развивать физические качества детей</a:t>
          </a:r>
          <a:endParaRPr lang="ru-RU" sz="2000" i="1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4636" y="129043"/>
        <a:ext cx="3471313" cy="623076"/>
      </dsp:txXfrm>
    </dsp:sp>
    <dsp:sp modelId="{DA131503-3F85-4AE1-8E53-EA70512DACD8}">
      <dsp:nvSpPr>
        <dsp:cNvPr id="0" name=""/>
        <dsp:cNvSpPr/>
      </dsp:nvSpPr>
      <dsp:spPr>
        <a:xfrm>
          <a:off x="3743710" y="1008108"/>
          <a:ext cx="4684076" cy="8811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Накопить и обогатить двигательный опыт детей</a:t>
          </a:r>
          <a:endParaRPr lang="ru-RU" sz="2000" i="1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29677" y="1137151"/>
        <a:ext cx="3312142" cy="623076"/>
      </dsp:txXfrm>
    </dsp:sp>
    <dsp:sp modelId="{A028BD1F-C8E0-40E2-9079-6CAAE3F888A5}">
      <dsp:nvSpPr>
        <dsp:cNvPr id="0" name=""/>
        <dsp:cNvSpPr/>
      </dsp:nvSpPr>
      <dsp:spPr>
        <a:xfrm>
          <a:off x="3783872" y="2016229"/>
          <a:ext cx="4536357" cy="8811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Развивать психические качества</a:t>
          </a:r>
          <a:endParaRPr lang="ru-RU" sz="2000" i="1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48206" y="2145272"/>
        <a:ext cx="3207689" cy="623076"/>
      </dsp:txXfrm>
    </dsp:sp>
    <dsp:sp modelId="{8633FEB0-B9D1-4E2F-B0D6-8F0D25F7565F}">
      <dsp:nvSpPr>
        <dsp:cNvPr id="0" name=""/>
        <dsp:cNvSpPr/>
      </dsp:nvSpPr>
      <dsp:spPr>
        <a:xfrm>
          <a:off x="3799024" y="3024332"/>
          <a:ext cx="4769927" cy="8811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Учить ритмически согласованно выполнять простые упражнения</a:t>
          </a:r>
          <a:endParaRPr lang="ru-RU" sz="2000" b="1" i="1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97564" y="3153375"/>
        <a:ext cx="3372847" cy="623076"/>
      </dsp:txXfrm>
    </dsp:sp>
    <dsp:sp modelId="{7CA3A658-9C0D-4437-9354-70FBDEA3AA10}">
      <dsp:nvSpPr>
        <dsp:cNvPr id="0" name=""/>
        <dsp:cNvSpPr/>
      </dsp:nvSpPr>
      <dsp:spPr>
        <a:xfrm>
          <a:off x="3946971" y="4032449"/>
          <a:ext cx="4621980" cy="8811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Формировать интерес к физкультурным занятиям</a:t>
          </a:r>
          <a:endParaRPr lang="ru-RU" sz="2000" b="1" i="1" kern="1200" dirty="0">
            <a:solidFill>
              <a:schemeClr val="bg1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23844" y="4161492"/>
        <a:ext cx="3268234" cy="6230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4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332657"/>
            <a:ext cx="8316416" cy="792088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«Солнышко» д. Константиновка муниципального района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Кармаскалинский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r>
              <a:rPr lang="ru-RU" sz="1200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86182" y="1484784"/>
            <a:ext cx="5072098" cy="4515984"/>
          </a:xfrm>
        </p:spPr>
        <p:txBody>
          <a:bodyPr/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Багаутдинова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Надежда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Сергеевна</a:t>
            </a:r>
          </a:p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инструктор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физической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культуре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/с «Солнышко»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д. Константиновка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800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1800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69443_html_m5cb2812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12360" y="1052736"/>
            <a:ext cx="1002515" cy="8904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08104" y="4721662"/>
            <a:ext cx="1988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190805-WA0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2143116"/>
            <a:ext cx="3357586" cy="335758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1043608" y="0"/>
            <a:ext cx="6192688" cy="1046084"/>
          </a:xfrm>
          <a:prstGeom prst="wave">
            <a:avLst>
              <a:gd name="adj1" fmla="val 7943"/>
              <a:gd name="adj2" fmla="val -1492"/>
            </a:avLst>
          </a:prstGeom>
          <a:solidFill>
            <a:srgbClr val="C7F9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040560" cy="56207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варианты построений </a:t>
            </a:r>
            <a:endParaRPr lang="ru-RU" sz="2400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8084" y="1124744"/>
            <a:ext cx="861591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F:\69443_html_m5cb2812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4368" y="188640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Рисунок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3275228" cy="4525963"/>
          </a:xfrm>
        </p:spPr>
      </p:pic>
      <p:sp>
        <p:nvSpPr>
          <p:cNvPr id="4" name="TextBox 3"/>
          <p:cNvSpPr txBox="1"/>
          <p:nvPr/>
        </p:nvSpPr>
        <p:spPr>
          <a:xfrm>
            <a:off x="4143372" y="1500174"/>
            <a:ext cx="39837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Мои воспитанники награждены Дипломом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степени за участие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муниципальном конкурсе «Маленькие звездочки» за спортивный танец на степах (2019 г.)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709882043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4357694"/>
            <a:ext cx="3895157" cy="1928826"/>
          </a:xfrm>
          <a:prstGeom prst="rect">
            <a:avLst/>
          </a:prstGeom>
        </p:spPr>
      </p:pic>
      <p:pic>
        <p:nvPicPr>
          <p:cNvPr id="7" name="Picture 2" descr="F:\69443_html_m5cb2812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Считаю, что в ходе проделанной мной работы по включению степ – аэробики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оздоровительную работу, были достигнуты положительные результаты. В процессе двигательной деятельности на степах дети познали себя, изучили перемещения в пространственной среде. Ребята стали более самостоятельны, у них появилась уверенность в себе и чувство удовлетворения достигнутым результатом в процессе преодоления трудностей, а также появился стимул для занятий степ - аэробикой.</a:t>
            </a:r>
          </a:p>
          <a:p>
            <a:endParaRPr lang="ru-RU" dirty="0"/>
          </a:p>
        </p:txBody>
      </p:sp>
      <p:pic>
        <p:nvPicPr>
          <p:cNvPr id="5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7385" y="2967335"/>
            <a:ext cx="209674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chemeClr val="bg1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cap="none" spc="0" dirty="0" smtClean="0">
                <a:ln w="1905"/>
                <a:solidFill>
                  <a:schemeClr val="bg1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ети 4-5 лет</a:t>
            </a:r>
            <a:endParaRPr lang="ru-RU" sz="2400" b="1" cap="none" spc="0" dirty="0">
              <a:ln w="1905"/>
              <a:solidFill>
                <a:schemeClr val="bg1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93426" y="260648"/>
            <a:ext cx="1002515" cy="890497"/>
          </a:xfrm>
          <a:prstGeom prst="rect">
            <a:avLst/>
          </a:prstGeom>
          <a:noFill/>
        </p:spPr>
      </p:pic>
      <p:pic>
        <p:nvPicPr>
          <p:cNvPr id="1026" name="Picture 2" descr="C:\Users\User\Desktop\Новая папка\20180315_0859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087600" y="-11315700"/>
            <a:ext cx="5760000" cy="4320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286116" y="2857496"/>
            <a:ext cx="3018762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3143248"/>
            <a:ext cx="24288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bg1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Дети 4-5 лет</a:t>
            </a:r>
            <a:endParaRPr lang="ru-RU" sz="2400" b="1" cap="none" spc="0" dirty="0">
              <a:ln w="1905"/>
              <a:solidFill>
                <a:schemeClr val="bg1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167100039715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034" y="285728"/>
            <a:ext cx="3571900" cy="267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167100039716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321446"/>
            <a:ext cx="3595680" cy="269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16710003971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3714752"/>
            <a:ext cx="3714744" cy="2786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167100039717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7198" y="3429000"/>
            <a:ext cx="2411015" cy="3214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051716" y="274638"/>
            <a:ext cx="4896547" cy="562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00392" y="260648"/>
            <a:ext cx="840383" cy="746481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786050" y="3000372"/>
            <a:ext cx="3214710" cy="1058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5-7 лет</a:t>
            </a:r>
            <a:endParaRPr lang="ru-RU" sz="2400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167100039715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755629"/>
            <a:ext cx="3469244" cy="2601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16710003971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785794"/>
            <a:ext cx="3476651" cy="2607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16710003971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786190"/>
            <a:ext cx="3571900" cy="267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167100039714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76718" y="3804050"/>
            <a:ext cx="3595744" cy="2696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hello_html_m265f99d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467544" y="0"/>
            <a:ext cx="7848872" cy="1714488"/>
          </a:xfrm>
          <a:prstGeom prst="horizontalScroll">
            <a:avLst/>
          </a:prstGeom>
          <a:solidFill>
            <a:srgbClr val="F6DFD4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270576" cy="107157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«Здоровый и развитый ребёнок-главная ценность общества»</a:t>
            </a:r>
            <a:endParaRPr lang="ru-RU" sz="2400" b="1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руглая лента лицом вверх 7" hidden="1"/>
          <p:cNvSpPr/>
          <p:nvPr/>
        </p:nvSpPr>
        <p:spPr>
          <a:xfrm>
            <a:off x="0" y="332656"/>
            <a:ext cx="8100392" cy="1296144"/>
          </a:xfrm>
          <a:prstGeom prst="ellipseRibbon2">
            <a:avLst>
              <a:gd name="adj1" fmla="val 0"/>
              <a:gd name="adj2" fmla="val 50000"/>
              <a:gd name="adj3" fmla="val 12500"/>
            </a:avLst>
          </a:prstGeom>
          <a:gradFill flip="none" rotWithShape="1">
            <a:gsLst>
              <a:gs pos="0">
                <a:srgbClr val="FF5050">
                  <a:tint val="66000"/>
                  <a:satMod val="160000"/>
                </a:srgbClr>
              </a:gs>
              <a:gs pos="50000">
                <a:srgbClr val="FF5050">
                  <a:tint val="44500"/>
                  <a:satMod val="160000"/>
                </a:srgbClr>
              </a:gs>
              <a:gs pos="100000">
                <a:srgbClr val="FF5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857760"/>
            <a:ext cx="5843606" cy="15716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4368" y="332656"/>
            <a:ext cx="1083581" cy="962505"/>
          </a:xfrm>
          <a:prstGeom prst="rect">
            <a:avLst/>
          </a:prstGeom>
          <a:noFill/>
        </p:spPr>
      </p:pic>
      <p:pic>
        <p:nvPicPr>
          <p:cNvPr id="15" name="Рисунок 14" descr="16661966425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643050"/>
            <a:ext cx="2000264" cy="2667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16661966425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1643050"/>
            <a:ext cx="2053843" cy="2738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20190822_1540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4643446"/>
            <a:ext cx="2667018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16661966427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1619236"/>
            <a:ext cx="2000265" cy="2667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IMG-20211025-WA002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14942" y="4643446"/>
            <a:ext cx="2690831" cy="2018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 anchor="ctr"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 Самый драгоценный дар, который человек получил от природы – это здоровье. Какой совершенной ни была бы медицина, она не может избавить каждого от болезней.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Не секрет, что в век компьютерных технологий всё труднее становиться отвлечь детей от компьютера. Мы, взрослые, зачастую сами не прочь «посидеть в сетях». У  многих насесть еще не совершеннолетние дети, а как известно, примером для ребёнка в первую очередь являются мама и папа. В итоге в таких семьях, как у детей, так и у родителей возникает гиподинамия — недостаток движения, что может способствовать развитию хронических заболеваний.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467544" y="0"/>
            <a:ext cx="8352928" cy="914400"/>
          </a:xfrm>
          <a:prstGeom prst="wave">
            <a:avLst>
              <a:gd name="adj1" fmla="val 20000"/>
              <a:gd name="adj2" fmla="val 0"/>
            </a:avLst>
          </a:prstGeom>
          <a:solidFill>
            <a:srgbClr val="FFD7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260648"/>
            <a:ext cx="60486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ИИИннн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120680" cy="881766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технология</a:t>
            </a:r>
            <a:br>
              <a:rPr lang="ru-RU" sz="2400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«Степ – аэробика»</a:t>
            </a:r>
            <a:endParaRPr lang="ru-RU" sz="2400" dirty="0">
              <a:solidFill>
                <a:schemeClr val="bg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28384" y="188640"/>
            <a:ext cx="939565" cy="834581"/>
          </a:xfrm>
          <a:prstGeom prst="rect">
            <a:avLst/>
          </a:prstGeom>
          <a:noFill/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Поэтому, интересной находкой для меня и моих воспитанников стала степ-аэробика, которая постепенно становится популярной в дошкольной физической культуре. Использование степ – платформ – одно из новых направлений оздоровительной работы, которое я не первый год успешно применяю в своей работе.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переводе с английского языка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степ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означает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«шаг»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Степ-аэробика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для детей – это целый комплекс различных упражнений, различные по темпу и интенсивности; идет работа всех мышц и суставов, в основе которой ритмические подъемы и спуски. Ее выполняют под ритмическую музыку и сочетают с движениями различными частями тела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(руками, головой)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Привлекая эмоциональностью и созвучием современным танцам,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теп-аэробика позволяет исключить монотонность в выполнении движений, поддерживает хорошее самочувствие ребенка, его жизненный тонус.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-2951339"/>
            <a:ext cx="9143999" cy="1221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 smtClean="0">
              <a:solidFill>
                <a:srgbClr val="FF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 smtClean="0">
              <a:solidFill>
                <a:srgbClr val="FF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 smtClean="0">
              <a:solidFill>
                <a:srgbClr val="FF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539552" y="188640"/>
            <a:ext cx="8064896" cy="1240096"/>
          </a:xfrm>
          <a:prstGeom prst="flowChartPunchedTape">
            <a:avLst/>
          </a:prstGeom>
          <a:solidFill>
            <a:srgbClr val="FFFF66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i="1" u="sng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sz="2800" b="1" i="1" u="sng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sz="2800" b="1" i="1" u="sng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b="1" i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степ- аэробики :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здоровья детей через выполнение музыкально-ритмических движений на 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степ-платформе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 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</a:rPr>
              <a:t> </a:t>
            </a:r>
          </a:p>
          <a:p>
            <a:pPr algn="ctr"/>
            <a:r>
              <a:rPr lang="ru-RU" sz="2800" b="1" i="1" u="sng" dirty="0" smtClean="0">
                <a:solidFill>
                  <a:schemeClr val="tx1"/>
                </a:solidFill>
                <a:latin typeface="Monotype Corsiva" pitchFamily="66" charset="0"/>
              </a:rPr>
              <a:t>  </a:t>
            </a:r>
            <a:endParaRPr lang="ru-RU" sz="2800" b="1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graphicFrame>
        <p:nvGraphicFramePr>
          <p:cNvPr id="16" name="Схема 15"/>
          <p:cNvGraphicFramePr/>
          <p:nvPr/>
        </p:nvGraphicFramePr>
        <p:xfrm>
          <a:off x="251520" y="1500174"/>
          <a:ext cx="8568952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11560" y="2276872"/>
            <a:ext cx="223224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>
                    <a:lumMod val="25000"/>
                  </a:schemeClr>
                </a:solidFill>
                <a:latin typeface="Monotype Corsiva" pitchFamily="66" charset="0"/>
              </a:rPr>
              <a:t>   </a:t>
            </a:r>
          </a:p>
          <a:p>
            <a:pPr algn="ctr"/>
            <a:endParaRPr lang="ru-RU" sz="4400" b="1" i="1" dirty="0" smtClean="0">
              <a:solidFill>
                <a:schemeClr val="bg1">
                  <a:lumMod val="2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endParaRPr lang="ru-RU" sz="3500" b="1" i="1" dirty="0" smtClean="0">
              <a:solidFill>
                <a:schemeClr val="bg1">
                  <a:lumMod val="25000"/>
                </a:schemeClr>
              </a:solidFill>
              <a:latin typeface="Monotype Corsiva" pitchFamily="66" charset="0"/>
            </a:endParaRPr>
          </a:p>
          <a:p>
            <a:endParaRPr lang="ru-RU" sz="3500" b="1" i="1" dirty="0">
              <a:solidFill>
                <a:schemeClr val="bg1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2" descr="F:\69443_html_m5cb2812b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260648"/>
            <a:ext cx="939565" cy="834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Graphic spid="16" grpId="0">
        <p:bldAsOne/>
      </p:bldGraphic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 работы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8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44334"/>
            <a:ext cx="739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0" y="548680"/>
            <a:ext cx="5148064" cy="583264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2348880"/>
            <a:ext cx="4176464" cy="720080"/>
          </a:xfrm>
          <a:prstGeom prst="rect">
            <a:avLst/>
          </a:prstGeom>
          <a:solidFill>
            <a:srgbClr val="FFD75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интеграции образовательных областей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43174" y="3500438"/>
            <a:ext cx="4176464" cy="864096"/>
          </a:xfrm>
          <a:prstGeom prst="rect">
            <a:avLst/>
          </a:prstGeom>
          <a:solidFill>
            <a:srgbClr val="89E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оздоровительной направленности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4581128"/>
            <a:ext cx="4248472" cy="792088"/>
          </a:xfrm>
          <a:prstGeom prst="rect">
            <a:avLst/>
          </a:prstGeom>
          <a:solidFill>
            <a:srgbClr val="BEE3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развивающего образования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1268760"/>
            <a:ext cx="4104456" cy="792088"/>
          </a:xfrm>
          <a:prstGeom prst="rect">
            <a:avLst/>
          </a:prstGeom>
          <a:solidFill>
            <a:srgbClr val="EEDE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учёта возрастных  и индивидуальных особенностей  детей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5589240"/>
            <a:ext cx="4392488" cy="648072"/>
          </a:xfrm>
          <a:prstGeom prst="rect">
            <a:avLst/>
          </a:prstGeom>
          <a:solidFill>
            <a:srgbClr val="C8CA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последовательности и систематичности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	В своей практике я выделяю три этапа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Этап ознакомления основных движений степ – аэробики;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Этап разучивания основных движений;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Этап совершенствования.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этапе ознакомления я вырабатываю умение правильно вставать на степ. Для этого мы проговариваем и закрепляем с детьми основные правила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степ-аэробики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Подъем на степ происходит с правой ноги – стопа должна полностью встать на степ, ребенок должен почувствовать ногой опору.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Таким же образом поднимаем левую ногу.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Сходим со степа тоже поочередно : сначала опускаем одну ногу, затем вторую.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Ходьба на степе должна быть ровной, чтобы ноги не уходили в сторону, сопровождаем ходьбу движением рук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340369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7"/>
            <a:ext cx="835824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этапе разучивания знакомлю детей с комплексом степ -  аэробики,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который состоит из базовых шагов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Обычная ходьба на месте.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Ходьба на степе.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Basi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(бейсик)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степ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степ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Шаг – колено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этапе совершенствования добиваюсь выразительности движений и сформированные умения и навыки довожу до автоматизма.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того, чтоб не нарушать ритмическую согласованность выполняемых двигательных действий, на занятиях степ – аэробикой применяю визуальные команды - показ упражнений с правильной техникой выполнения. Помогает также и мимика – кивок головой, улыбка, что в свою очередь подбадривает ребят и способствует правильному выполнению упражнений.</a:t>
            </a: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	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Степ-аэробикой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я занимаюсь с детьми в различных вариантах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в форме полных занятий оздоровительно-тренирующего характера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как часть занятия в виде ОРУ;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в показательных выступлениях детей на праздниках;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в форме активной двигательной деятельности.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Степ-платформа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используется разнообразно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в качестве оборудования для формирования основных видов движений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бег, ходьба, прыжки, ползание;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для подвижных игр;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для проведения эстафет;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для выполнения ритмических композиций;</a:t>
            </a:r>
          </a:p>
          <a:p>
            <a:endParaRPr lang="ru-RU" dirty="0"/>
          </a:p>
        </p:txBody>
      </p:sp>
      <p:pic>
        <p:nvPicPr>
          <p:cNvPr id="4" name="Picture 2" descr="F:\69443_html_m5cb281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83581" cy="96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2074</TotalTime>
  <Words>176</Words>
  <Application>Microsoft Office PowerPoint</Application>
  <PresentationFormat>Экран (4:3)</PresentationFormat>
  <Paragraphs>143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зеленый</vt:lpstr>
      <vt:lpstr>Муниципальное автономное дошкольное образовательное учреждение детский сад «Солнышко» д. Константиновка муниципального района Кармаскалинский район Республики Башкортостан </vt:lpstr>
      <vt:lpstr> «Здоровый и развитый ребёнок-главная ценность общества»</vt:lpstr>
      <vt:lpstr>Слайд 3</vt:lpstr>
      <vt:lpstr>Здоровьесберегающая  технология «Степ – аэробика»</vt:lpstr>
      <vt:lpstr>Слайд 5</vt:lpstr>
      <vt:lpstr>Принципы  работы</vt:lpstr>
      <vt:lpstr>Слайд 7</vt:lpstr>
      <vt:lpstr>Слайд 8</vt:lpstr>
      <vt:lpstr>Слайд 9</vt:lpstr>
      <vt:lpstr>Основные варианты построений 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Админ</cp:lastModifiedBy>
  <cp:revision>173</cp:revision>
  <dcterms:created xsi:type="dcterms:W3CDTF">2013-08-01T10:17:40Z</dcterms:created>
  <dcterms:modified xsi:type="dcterms:W3CDTF">2022-12-19T03:20:28Z</dcterms:modified>
</cp:coreProperties>
</file>