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7" autoAdjust="0"/>
    <p:restoredTop sz="94660"/>
  </p:normalViewPr>
  <p:slideViewPr>
    <p:cSldViewPr>
      <p:cViewPr varScale="1">
        <p:scale>
          <a:sx n="69" d="100"/>
          <a:sy n="69" d="100"/>
        </p:scale>
        <p:origin x="1124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8EB9614-905E-43C3-9D2F-22676B5DACA6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7B92D0-64A3-45B1-9897-E7CAB1F52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EFA3D0-E4C7-4C41-8B7E-6C657B840416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4812E-F376-40CC-A6ED-BD7265BF2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FFD3-E645-43EC-BD3A-E6A491D09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6F9BE-52D8-48F7-8228-3940A8629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4E767-0E89-4F6E-8C64-84663BE1D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C3C03-5C17-43B9-A711-52D34B5E9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07FE4-588D-41A7-A7A9-29BE72F2C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588BA-61F4-4856-9F64-DD765FABD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E8268-83A5-4911-BC0A-31904883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5342E-E415-4C58-BCC5-E2DD5CC6C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5BEA8-177C-4598-9F10-846EA9A08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B575F-F868-4B05-BE5B-B2EB1A1D4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063F00E-1050-446D-832E-9EB8D641E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4.gif"/><Relationship Id="rId7" Type="http://schemas.openxmlformats.org/officeDocument/2006/relationships/image" Target="../media/image13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11" Type="http://schemas.openxmlformats.org/officeDocument/2006/relationships/image" Target="../media/image20.gif"/><Relationship Id="rId5" Type="http://schemas.openxmlformats.org/officeDocument/2006/relationships/image" Target="../media/image12.gif"/><Relationship Id="rId10" Type="http://schemas.openxmlformats.org/officeDocument/2006/relationships/image" Target="../media/image21.png"/><Relationship Id="rId4" Type="http://schemas.openxmlformats.org/officeDocument/2006/relationships/image" Target="../media/image35.gif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24.gif"/><Relationship Id="rId7" Type="http://schemas.openxmlformats.org/officeDocument/2006/relationships/image" Target="../media/image7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gif"/><Relationship Id="rId5" Type="http://schemas.openxmlformats.org/officeDocument/2006/relationships/image" Target="../media/image38.gif"/><Relationship Id="rId10" Type="http://schemas.openxmlformats.org/officeDocument/2006/relationships/image" Target="../media/image41.gif"/><Relationship Id="rId4" Type="http://schemas.openxmlformats.org/officeDocument/2006/relationships/image" Target="../media/image25.gif"/><Relationship Id="rId9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gif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23.gif"/><Relationship Id="rId7" Type="http://schemas.openxmlformats.org/officeDocument/2006/relationships/image" Target="../media/image27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4" Type="http://schemas.openxmlformats.org/officeDocument/2006/relationships/image" Target="../media/image24.gif"/><Relationship Id="rId9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gif"/><Relationship Id="rId7" Type="http://schemas.openxmlformats.org/officeDocument/2006/relationships/image" Target="../media/image16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29.gif"/><Relationship Id="rId4" Type="http://schemas.openxmlformats.org/officeDocument/2006/relationships/image" Target="../media/image13.gif"/><Relationship Id="rId9" Type="http://schemas.openxmlformats.org/officeDocument/2006/relationships/audio" Target="../media/audio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bin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9738" y="1628800"/>
            <a:ext cx="788893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rgbClr val="0070C0"/>
                </a:solidFill>
                <a:latin typeface="Segoe Script" pitchFamily="34" charset="0"/>
              </a:rPr>
              <a:t>   « М</a:t>
            </a:r>
            <a:r>
              <a:rPr lang="ru-RU" sz="5400" b="1" dirty="0">
                <a:solidFill>
                  <a:srgbClr val="FFC000"/>
                </a:solidFill>
                <a:latin typeface="Segoe Script" pitchFamily="34" charset="0"/>
              </a:rPr>
              <a:t>о</a:t>
            </a:r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</a:rPr>
              <a:t>и </a:t>
            </a:r>
            <a:r>
              <a:rPr lang="ru-RU" sz="5400" b="1" dirty="0">
                <a:solidFill>
                  <a:srgbClr val="FF0000"/>
                </a:solidFill>
                <a:latin typeface="Segoe Script" pitchFamily="34" charset="0"/>
              </a:rPr>
              <a:t>п</a:t>
            </a:r>
            <a:r>
              <a:rPr lang="ru-RU" sz="5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Segoe Script" pitchFamily="34" charset="0"/>
              </a:rPr>
              <a:t>е</a:t>
            </a:r>
            <a:r>
              <a:rPr lang="ru-RU" sz="5400" b="1" dirty="0">
                <a:solidFill>
                  <a:schemeClr val="bg2">
                    <a:lumMod val="90000"/>
                  </a:schemeClr>
                </a:solidFill>
                <a:latin typeface="Segoe Script" pitchFamily="34" charset="0"/>
              </a:rPr>
              <a:t>р</a:t>
            </a:r>
            <a:r>
              <a:rPr lang="ru-RU" sz="5400" b="1" dirty="0">
                <a:solidFill>
                  <a:srgbClr val="92D050"/>
                </a:solidFill>
                <a:latin typeface="Segoe Script" pitchFamily="34" charset="0"/>
              </a:rPr>
              <a:t>в</a:t>
            </a:r>
            <a:r>
              <a:rPr lang="ru-RU" sz="5400" b="1" dirty="0">
                <a:solidFill>
                  <a:srgbClr val="FFC000"/>
                </a:solidFill>
                <a:latin typeface="Segoe Script" pitchFamily="34" charset="0"/>
              </a:rPr>
              <a:t>ы</a:t>
            </a:r>
            <a:r>
              <a:rPr lang="ru-RU" sz="54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Segoe Script" pitchFamily="34" charset="0"/>
              </a:rPr>
              <a:t>е</a:t>
            </a:r>
          </a:p>
          <a:p>
            <a:pPr>
              <a:defRPr/>
            </a:pPr>
            <a:r>
              <a:rPr lang="ru-RU" sz="5400" b="1" dirty="0">
                <a:solidFill>
                  <a:schemeClr val="bg2">
                    <a:lumMod val="90000"/>
                  </a:schemeClr>
                </a:solidFill>
                <a:latin typeface="Segoe Script" pitchFamily="34" charset="0"/>
              </a:rPr>
              <a:t>з</a:t>
            </a:r>
            <a:r>
              <a:rPr lang="ru-RU" sz="5400" b="1" dirty="0">
                <a:solidFill>
                  <a:srgbClr val="FFC000"/>
                </a:solidFill>
                <a:latin typeface="Segoe Script" pitchFamily="34" charset="0"/>
              </a:rPr>
              <a:t>н</a:t>
            </a:r>
            <a:r>
              <a:rPr lang="ru-RU" sz="5400" b="1" dirty="0">
                <a:solidFill>
                  <a:srgbClr val="FF0000"/>
                </a:solidFill>
                <a:latin typeface="Segoe Script" pitchFamily="34" charset="0"/>
              </a:rPr>
              <a:t>а</a:t>
            </a:r>
            <a:r>
              <a:rPr lang="ru-RU" sz="5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Segoe Script" pitchFamily="34" charset="0"/>
              </a:rPr>
              <a:t>н</a:t>
            </a:r>
            <a:r>
              <a:rPr lang="ru-RU" sz="5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Segoe Script" pitchFamily="34" charset="0"/>
              </a:rPr>
              <a:t>и</a:t>
            </a:r>
            <a:r>
              <a:rPr lang="ru-RU" sz="5400" b="1" dirty="0">
                <a:solidFill>
                  <a:srgbClr val="7030A0"/>
                </a:solidFill>
                <a:latin typeface="Segoe Script" pitchFamily="34" charset="0"/>
              </a:rPr>
              <a:t>я </a:t>
            </a:r>
            <a:r>
              <a:rPr lang="ru-RU" sz="5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Segoe Script" pitchFamily="34" charset="0"/>
              </a:rPr>
              <a:t>о </a:t>
            </a:r>
            <a:r>
              <a:rPr lang="ru-RU" sz="5400" b="1" dirty="0">
                <a:solidFill>
                  <a:srgbClr val="00B050"/>
                </a:solidFill>
                <a:latin typeface="Segoe Script" pitchFamily="34" charset="0"/>
              </a:rPr>
              <a:t>м</a:t>
            </a:r>
            <a:r>
              <a:rPr lang="ru-RU" sz="5400" b="1" dirty="0">
                <a:solidFill>
                  <a:srgbClr val="FFC000"/>
                </a:solidFill>
                <a:latin typeface="Segoe Script" pitchFamily="34" charset="0"/>
              </a:rPr>
              <a:t>у</a:t>
            </a:r>
            <a:r>
              <a:rPr lang="ru-RU" sz="5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Segoe Script" pitchFamily="34" charset="0"/>
              </a:rPr>
              <a:t>з</a:t>
            </a:r>
            <a:r>
              <a:rPr lang="ru-RU" sz="5400" b="1" dirty="0">
                <a:solidFill>
                  <a:srgbClr val="00B0F0"/>
                </a:solidFill>
                <a:latin typeface="Segoe Script" pitchFamily="34" charset="0"/>
              </a:rPr>
              <a:t>ы</a:t>
            </a:r>
            <a:r>
              <a:rPr lang="ru-RU" sz="5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Segoe Script" pitchFamily="34" charset="0"/>
              </a:rPr>
              <a:t>к</a:t>
            </a:r>
            <a:r>
              <a:rPr lang="ru-RU" sz="5400" b="1" dirty="0">
                <a:solidFill>
                  <a:srgbClr val="FFC000"/>
                </a:solidFill>
                <a:latin typeface="Segoe Script" pitchFamily="34" charset="0"/>
              </a:rPr>
              <a:t>е</a:t>
            </a:r>
            <a:r>
              <a:rPr lang="ru-RU" sz="5400" b="1" dirty="0">
                <a:solidFill>
                  <a:srgbClr val="7030A0"/>
                </a:solidFill>
                <a:latin typeface="Segoe Script" pitchFamily="34" charset="0"/>
              </a:rPr>
              <a:t> </a:t>
            </a:r>
            <a:r>
              <a:rPr lang="ru-RU" sz="5400" b="1" dirty="0">
                <a:solidFill>
                  <a:srgbClr val="FF0000"/>
                </a:solidFill>
                <a:latin typeface="Segoe Script" pitchFamily="34" charset="0"/>
              </a:rPr>
              <a:t>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0232" y="4149080"/>
            <a:ext cx="230425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ru-RU" sz="20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0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pPr>
              <a:defRPr/>
            </a:pP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узыкальный руководитель</a:t>
            </a:r>
          </a:p>
          <a:p>
            <a:pPr>
              <a:defRPr/>
            </a:pPr>
            <a:r>
              <a:rPr lang="ru-RU" sz="20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Чепрасова</a:t>
            </a:r>
            <a:r>
              <a:rPr lang="ru-RU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 А.</a:t>
            </a: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84984"/>
            <a:ext cx="5872652" cy="330336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188640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комбинированного вида № 15 «Пчелка» станицы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Пшехской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образования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Белореченский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(МАДОУ Д/С 15)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ертикальный свиток 2"/>
          <p:cNvSpPr/>
          <p:nvPr/>
        </p:nvSpPr>
        <p:spPr>
          <a:xfrm>
            <a:off x="971550" y="104775"/>
            <a:ext cx="6408738" cy="295275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Расселись музыканты на поляне,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–то все они про ноты знают.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концерт по нотам бойко исполняют.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оркестре музыканты  дружно играют,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один артист всех за собою увлекает,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называется………..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499992" y="2214563"/>
            <a:ext cx="20607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солист</a:t>
            </a:r>
          </a:p>
        </p:txBody>
      </p:sp>
      <p:pic>
        <p:nvPicPr>
          <p:cNvPr id="11269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153025"/>
            <a:ext cx="13350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4013" y="5407025"/>
            <a:ext cx="1692275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1513" y="5292725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62663" y="4873625"/>
            <a:ext cx="781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56550" y="4778375"/>
            <a:ext cx="12287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5" y="4702175"/>
            <a:ext cx="8572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Рисунок 11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8350" y="4476750"/>
            <a:ext cx="13525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Рисунок 1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54138" y="3517900"/>
            <a:ext cx="1949450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Рисунок 13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4441017">
            <a:off x="2206625" y="3713163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2555776" y="116632"/>
            <a:ext cx="4140200" cy="180022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звери  наши загрустили,</a:t>
            </a:r>
          </a:p>
          <a:p>
            <a:pPr algn="ctr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инструменты положили.</a:t>
            </a:r>
          </a:p>
          <a:p>
            <a:pPr algn="ctr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Стоят, гадают: как же так!!!</a:t>
            </a:r>
          </a:p>
          <a:p>
            <a:pPr algn="ctr"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зазвучит оркестр никак!!!</a:t>
            </a:r>
          </a:p>
        </p:txBody>
      </p:sp>
      <p:sp>
        <p:nvSpPr>
          <p:cNvPr id="3" name="Управляющая кнопка: справка 2">
            <a:hlinkClick r:id="" action="ppaction://noaction" highlightClick="1">
              <a:snd r:embed="rId2" name="drumroll.wav"/>
            </a:hlinkClick>
          </p:cNvPr>
          <p:cNvSpPr/>
          <p:nvPr/>
        </p:nvSpPr>
        <p:spPr>
          <a:xfrm>
            <a:off x="460375" y="2276475"/>
            <a:ext cx="1042988" cy="104298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835150" y="2276475"/>
            <a:ext cx="562763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слаженно играть,</a:t>
            </a:r>
          </a:p>
          <a:p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Кого же надо им позвать</a:t>
            </a:r>
            <a:r>
              <a:rPr lang="en-US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975" y="3757613"/>
            <a:ext cx="2085975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27325" y="4572000"/>
            <a:ext cx="550028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оркестром управляет,</a:t>
            </a:r>
          </a:p>
          <a:p>
            <a:pPr>
              <a:defRPr/>
            </a:pPr>
            <a:r>
              <a:rPr lang="ru-RU" sz="36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Хотя сам и не играет.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9525" y="134938"/>
            <a:ext cx="4500563" cy="243046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Наконец-то, наконец-то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Заиграл оркестр как надо!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звери  все довольны,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Музыкантов ждет награда!</a:t>
            </a:r>
          </a:p>
          <a:p>
            <a:pPr algn="ctr">
              <a:defRPr/>
            </a:pPr>
            <a:endParaRPr lang="ru-RU" sz="2300" dirty="0"/>
          </a:p>
        </p:txBody>
      </p:sp>
      <p:sp>
        <p:nvSpPr>
          <p:cNvPr id="3" name="Управляющая кнопка: справка 2">
            <a:hlinkClick r:id="" action="ppaction://noaction" highlightClick="1"/>
          </p:cNvPr>
          <p:cNvSpPr/>
          <p:nvPr/>
        </p:nvSpPr>
        <p:spPr>
          <a:xfrm>
            <a:off x="288925" y="3051175"/>
            <a:ext cx="1042988" cy="104298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8113" y="3022600"/>
            <a:ext cx="686829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награда ждет артистов</a:t>
            </a:r>
            <a:r>
              <a:rPr lang="en-US" sz="3600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i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3781425"/>
            <a:ext cx="1539875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844675" y="5414963"/>
            <a:ext cx="475142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аплодисменты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29656"/>
            <a:ext cx="834509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ru-RU" sz="4400" b="1" i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44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4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44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  </a:t>
            </a:r>
            <a:endParaRPr lang="ru-RU" sz="4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340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5271698"/>
            <a:ext cx="11620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3821" y="3899891"/>
            <a:ext cx="1512887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 flipV="1">
            <a:off x="1172080" y="4490415"/>
            <a:ext cx="223996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97738" y="3342150"/>
            <a:ext cx="2028825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86740" y="4663990"/>
            <a:ext cx="13557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Рисунок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1185" y="1583929"/>
            <a:ext cx="1228725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1232" y="2503982"/>
            <a:ext cx="21209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Рисунок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71242" y="1432446"/>
            <a:ext cx="33337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Picture 6" descr="5661579ba1e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3563"/>
            <a:ext cx="2928938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749675"/>
            <a:ext cx="2660650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4205288"/>
            <a:ext cx="15335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38" y="4386263"/>
            <a:ext cx="13525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51350" y="2725738"/>
            <a:ext cx="930275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Рисунок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62675" y="1838325"/>
            <a:ext cx="10572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9950" y="4543425"/>
            <a:ext cx="10287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Вертикальный свиток 11"/>
          <p:cNvSpPr/>
          <p:nvPr/>
        </p:nvSpPr>
        <p:spPr>
          <a:xfrm>
            <a:off x="-166688" y="84138"/>
            <a:ext cx="3608388" cy="3508375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Веселый праздник у зверей!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Эй, собирайтесь поскорей!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 в лесу концерт большой,</a:t>
            </a:r>
          </a:p>
          <a:p>
            <a:pPr algn="ctr">
              <a:defRPr/>
            </a:pP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Поторопись, народ лесной!</a:t>
            </a:r>
          </a:p>
          <a:p>
            <a:pPr algn="ctr">
              <a:defRPr/>
            </a:pPr>
            <a:endParaRPr lang="ru-RU" sz="2000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pic>
        <p:nvPicPr>
          <p:cNvPr id="3084" name="Рисунок 12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8225" y="1430338"/>
            <a:ext cx="12382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5661579ba1e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322763"/>
            <a:ext cx="2987675" cy="2535237"/>
          </a:xfrm>
          <a:noFill/>
        </p:spPr>
      </p:pic>
      <p:sp>
        <p:nvSpPr>
          <p:cNvPr id="3" name="Вертикальный свиток 2"/>
          <p:cNvSpPr/>
          <p:nvPr/>
        </p:nvSpPr>
        <p:spPr>
          <a:xfrm>
            <a:off x="4845050" y="0"/>
            <a:ext cx="4283075" cy="554513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00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33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5343525" y="1162050"/>
            <a:ext cx="31440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двое музыкантов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в руки взяли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всем зрителям на радость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Вдвоем спели иль сыграли,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вот спели и сыграли,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доволен целый свет,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такое выступление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Называется……..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24563" y="3746500"/>
            <a:ext cx="2095500" cy="11255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720" b="1" dirty="0">
                <a:solidFill>
                  <a:schemeClr val="bg1"/>
                </a:solidFill>
              </a:rPr>
              <a:t>дуэт</a:t>
            </a:r>
          </a:p>
        </p:txBody>
      </p:sp>
      <p:pic>
        <p:nvPicPr>
          <p:cNvPr id="4103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2351" y="2408368"/>
            <a:ext cx="2613025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3384" y="3484085"/>
            <a:ext cx="3140075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528" y="116632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Picture 4" descr="5661579ba1e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017963"/>
            <a:ext cx="3348038" cy="2840037"/>
          </a:xfrm>
          <a:noFill/>
        </p:spPr>
      </p:pic>
      <p:pic>
        <p:nvPicPr>
          <p:cNvPr id="512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225"/>
            <a:ext cx="9144000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-396875" y="39688"/>
            <a:ext cx="4592638" cy="511175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музыканты сели</a:t>
            </a:r>
          </a:p>
          <a:p>
            <a:pPr algn="ctr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втроем играть взялись,</a:t>
            </a:r>
          </a:p>
          <a:p>
            <a:pPr algn="ctr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все им кричали:</a:t>
            </a:r>
          </a:p>
          <a:p>
            <a:pPr algn="ctr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«Замечательно!» и «Бис!»,</a:t>
            </a:r>
          </a:p>
          <a:p>
            <a:pPr algn="ctr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такое исполненье,</a:t>
            </a:r>
          </a:p>
          <a:p>
            <a:pPr algn="ctr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трое выступают,</a:t>
            </a:r>
          </a:p>
          <a:p>
            <a:pPr algn="ctr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Музыканты во всем мире</a:t>
            </a:r>
          </a:p>
          <a:p>
            <a:pPr algn="ctr">
              <a:defRPr/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Словом………………называют. </a:t>
            </a:r>
          </a:p>
          <a:p>
            <a:pPr algn="ctr">
              <a:defRPr/>
            </a:pP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60463" y="3814763"/>
            <a:ext cx="1477962" cy="7604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340" b="1" dirty="0">
                <a:solidFill>
                  <a:srgbClr val="FF0000"/>
                </a:solidFill>
              </a:rPr>
              <a:t>трио</a:t>
            </a:r>
          </a:p>
        </p:txBody>
      </p:sp>
      <p:pic>
        <p:nvPicPr>
          <p:cNvPr id="5127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8113" y="4173538"/>
            <a:ext cx="19081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32088" y="3636963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Рисунок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02200" y="2600325"/>
            <a:ext cx="262096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Рисунок 1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1040" y="4173538"/>
            <a:ext cx="1555750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Рисунок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39101" y="3910012"/>
            <a:ext cx="1198562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Рисунок 12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19611" y="4041920"/>
            <a:ext cx="2674938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ертикальный свиток 2"/>
          <p:cNvSpPr/>
          <p:nvPr/>
        </p:nvSpPr>
        <p:spPr>
          <a:xfrm>
            <a:off x="5140325" y="2998788"/>
            <a:ext cx="4202113" cy="3621087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четыре музыканта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Замечательно играют.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маленький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оркестрик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«……» называют.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21388" y="5589588"/>
            <a:ext cx="23161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chemeClr val="bg1"/>
                </a:solidFill>
              </a:rPr>
              <a:t>квартет</a:t>
            </a:r>
          </a:p>
        </p:txBody>
      </p:sp>
      <p:pic>
        <p:nvPicPr>
          <p:cNvPr id="614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30375"/>
            <a:ext cx="2108200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4963" y="4030663"/>
            <a:ext cx="2078037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84675" y="641350"/>
            <a:ext cx="1498600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08200" y="914400"/>
            <a:ext cx="1725613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1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7888" y="1546225"/>
            <a:ext cx="16859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Рисунок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4513" y="1330325"/>
            <a:ext cx="1528762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Рисунок 13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31850" y="1790700"/>
            <a:ext cx="1581150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3" y="-60325"/>
            <a:ext cx="9144000" cy="697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Вертикальный свиток 2"/>
          <p:cNvSpPr/>
          <p:nvPr/>
        </p:nvSpPr>
        <p:spPr>
          <a:xfrm>
            <a:off x="-61913" y="-60325"/>
            <a:ext cx="3514726" cy="4217988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музыканты собрались,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вместе все играть взялись.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дудят, бренчат, стараются,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музыки …не получается!</a:t>
            </a:r>
          </a:p>
          <a:p>
            <a:pPr algn="ctr">
              <a:defRPr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pic>
        <p:nvPicPr>
          <p:cNvPr id="7172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2176463"/>
            <a:ext cx="178435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2375" y="2590800"/>
            <a:ext cx="236696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4038" y="4365625"/>
            <a:ext cx="1603375" cy="218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41613" y="4365625"/>
            <a:ext cx="16160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Рисунок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43550" y="4497388"/>
            <a:ext cx="15176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Рисунок 8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3848100"/>
            <a:ext cx="2706688" cy="27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справка 10">
            <a:hlinkClick r:id="" action="ppaction://noaction" highlightClick="1">
              <a:snd r:embed="rId9" name="drumroll.wav"/>
            </a:hlinkClick>
          </p:cNvPr>
          <p:cNvSpPr/>
          <p:nvPr/>
        </p:nvSpPr>
        <p:spPr>
          <a:xfrm>
            <a:off x="331788" y="3013075"/>
            <a:ext cx="738187" cy="67468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31788" y="3695700"/>
            <a:ext cx="2682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Что надо знать</a:t>
            </a:r>
            <a:r>
              <a:rPr lang="en-US" sz="2400" b="1"/>
              <a:t>?</a:t>
            </a:r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0313" y="1647825"/>
            <a:ext cx="66833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ертикальный свиток 4"/>
          <p:cNvSpPr/>
          <p:nvPr/>
        </p:nvSpPr>
        <p:spPr>
          <a:xfrm>
            <a:off x="0" y="25400"/>
            <a:ext cx="4154488" cy="219075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нот всего, запоминай,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позабудешь – вновь спроси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Вслух за мною повторяй</a:t>
            </a:r>
            <a:r>
              <a:rPr lang="ru-RU" sz="2340" dirty="0"/>
              <a:t> 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4965700" y="36488"/>
            <a:ext cx="3989388" cy="219075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ноты легче записать,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Придумали линеек пять.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Расселись нотки по местам,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ласточки по проводам.</a:t>
            </a:r>
          </a:p>
        </p:txBody>
      </p:sp>
      <p:sp>
        <p:nvSpPr>
          <p:cNvPr id="8" name="Управляющая кнопка: справка 7">
            <a:hlinkClick r:id="" action="ppaction://noaction" highlightClick="1">
              <a:snd r:embed="rId5" name="drumroll.wav"/>
            </a:hlinkClick>
          </p:cNvPr>
          <p:cNvSpPr/>
          <p:nvPr/>
        </p:nvSpPr>
        <p:spPr>
          <a:xfrm>
            <a:off x="188913" y="4095750"/>
            <a:ext cx="1041400" cy="104298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76375" y="4095750"/>
            <a:ext cx="55198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 называются эти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линеечки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493963" y="4619625"/>
            <a:ext cx="31341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Нотный стан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1849438" y="0"/>
            <a:ext cx="4824412" cy="292417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каждой нотки – голос свой .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Зовется голос -  …………….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тоньше ноты голосок,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 она выше, мой дружок.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57713" y="1093788"/>
            <a:ext cx="13783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высотой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62225" y="3194050"/>
            <a:ext cx="4019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B050"/>
                </a:solidFill>
              </a:rPr>
              <a:t>Какая нота выше </a:t>
            </a:r>
            <a:r>
              <a:rPr lang="en-US" sz="3200" b="1">
                <a:solidFill>
                  <a:srgbClr val="00B050"/>
                </a:solidFill>
              </a:rPr>
              <a:t>?</a:t>
            </a:r>
            <a:endParaRPr lang="ru-RU" sz="3200" b="1">
              <a:solidFill>
                <a:srgbClr val="00B050"/>
              </a:solidFill>
            </a:endParaRPr>
          </a:p>
        </p:txBody>
      </p:sp>
      <p:sp>
        <p:nvSpPr>
          <p:cNvPr id="8" name="Управляющая кнопка: справка 7">
            <a:hlinkClick r:id="" action="ppaction://noaction" highlightClick="1">
              <a:snd r:embed="rId2" name="drumroll.wav"/>
            </a:hlinkClick>
          </p:cNvPr>
          <p:cNvSpPr/>
          <p:nvPr/>
        </p:nvSpPr>
        <p:spPr>
          <a:xfrm>
            <a:off x="684213" y="2903538"/>
            <a:ext cx="825500" cy="87471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222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7563" y="3778250"/>
            <a:ext cx="294481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Box 9"/>
          <p:cNvSpPr txBox="1">
            <a:spLocks noChangeArrowheads="1"/>
          </p:cNvSpPr>
          <p:nvPr/>
        </p:nvSpPr>
        <p:spPr bwMode="auto">
          <a:xfrm>
            <a:off x="1589088" y="5988050"/>
            <a:ext cx="701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i="1">
                <a:solidFill>
                  <a:srgbClr val="0070C0"/>
                </a:solidFill>
              </a:rPr>
              <a:t>До</a:t>
            </a:r>
          </a:p>
        </p:txBody>
      </p:sp>
      <p:sp>
        <p:nvSpPr>
          <p:cNvPr id="9224" name="TextBox 11"/>
          <p:cNvSpPr txBox="1">
            <a:spLocks noChangeArrowheads="1"/>
          </p:cNvSpPr>
          <p:nvPr/>
        </p:nvSpPr>
        <p:spPr bwMode="auto">
          <a:xfrm>
            <a:off x="7053263" y="6016625"/>
            <a:ext cx="731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B050"/>
                </a:solidFill>
              </a:rPr>
              <a:t>Си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37238" y="3616325"/>
            <a:ext cx="31623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0" y="0"/>
            <a:ext cx="4464050" cy="1916113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музыкантам  знать,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правильно играть,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ключи специальные,</a:t>
            </a:r>
          </a:p>
          <a:p>
            <a:pPr algn="ctr"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Чудо-музыкальные!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8407" y="44624"/>
            <a:ext cx="954087" cy="27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52190" y="773918"/>
            <a:ext cx="15652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0" y="1941513"/>
            <a:ext cx="471526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Скрипичный ключ красив на вид,</a:t>
            </a:r>
          </a:p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высоко звучать велит.</a:t>
            </a:r>
          </a:p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Предупреждает, чтоб играли</a:t>
            </a:r>
          </a:p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правых клавишах рояля.</a:t>
            </a:r>
          </a:p>
        </p:txBody>
      </p:sp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-9525" y="3676650"/>
            <a:ext cx="436183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Басовый ключ согнут, сердит.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низко вам играть велит.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вы мелодию  сыграли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левых клавишах рояля.</a:t>
            </a:r>
          </a:p>
        </p:txBody>
      </p:sp>
      <p:sp>
        <p:nvSpPr>
          <p:cNvPr id="9" name="Управляющая кнопка: справка 8">
            <a:hlinkClick r:id="" action="ppaction://noaction" highlightClick="1">
              <a:snd r:embed="rId4" name="drumroll.wav"/>
            </a:hlinkClick>
          </p:cNvPr>
          <p:cNvSpPr/>
          <p:nvPr/>
        </p:nvSpPr>
        <p:spPr>
          <a:xfrm>
            <a:off x="2020888" y="5734050"/>
            <a:ext cx="1042987" cy="104298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35896" y="5962650"/>
            <a:ext cx="35237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ключи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2222E-6 L -0.20104 0.2060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37 0.17268 L 0.03055 0.5402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415</Words>
  <Application>Microsoft Office PowerPoint</Application>
  <PresentationFormat>Экран (4:3)</PresentationFormat>
  <Paragraphs>97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Segoe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alex</cp:lastModifiedBy>
  <cp:revision>33</cp:revision>
  <dcterms:created xsi:type="dcterms:W3CDTF">2011-07-27T09:17:37Z</dcterms:created>
  <dcterms:modified xsi:type="dcterms:W3CDTF">2023-05-17T06:15:18Z</dcterms:modified>
  <cp:contentStatus/>
</cp:coreProperties>
</file>