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sldIdLst>
    <p:sldId id="256" r:id="rId2"/>
    <p:sldId id="264" r:id="rId3"/>
    <p:sldId id="265" r:id="rId4"/>
    <p:sldId id="266" r:id="rId5"/>
    <p:sldId id="267" r:id="rId6"/>
    <p:sldId id="268" r:id="rId7"/>
    <p:sldId id="270" r:id="rId8"/>
    <p:sldId id="271" r:id="rId9"/>
    <p:sldId id="269" r:id="rId10"/>
    <p:sldId id="272" r:id="rId11"/>
    <p:sldId id="273" r:id="rId1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9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Imagen" descr="Dibujo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>
              <a:defRPr b="1" cap="none" spc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s-E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34E15-75B7-488C-AB8C-804741D0C1BF}" type="datetimeFigureOut">
              <a:rPr lang="ru-RU" smtClean="0"/>
              <a:t>04.11.2023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EE9B7-686A-4F03-ADDB-B946EB65B8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19398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34E15-75B7-488C-AB8C-804741D0C1BF}" type="datetimeFigureOut">
              <a:rPr lang="ru-RU" smtClean="0"/>
              <a:t>04.11.2023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EE9B7-686A-4F03-ADDB-B946EB65B8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41381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34E15-75B7-488C-AB8C-804741D0C1BF}" type="datetimeFigureOut">
              <a:rPr lang="ru-RU" smtClean="0"/>
              <a:t>04.11.2023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EE9B7-686A-4F03-ADDB-B946EB65B8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2386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spc="0">
                <a:ln w="18415" cmpd="sng">
                  <a:solidFill>
                    <a:srgbClr val="0066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>
                <a:ln>
                  <a:noFill/>
                </a:ln>
                <a:solidFill>
                  <a:srgbClr val="0000CC"/>
                </a:solidFill>
              </a:defRPr>
            </a:lvl1pPr>
            <a:lvl2pPr>
              <a:defRPr>
                <a:ln>
                  <a:noFill/>
                </a:ln>
                <a:solidFill>
                  <a:srgbClr val="0000CC"/>
                </a:solidFill>
              </a:defRPr>
            </a:lvl2pPr>
            <a:lvl3pPr>
              <a:defRPr>
                <a:ln>
                  <a:noFill/>
                </a:ln>
                <a:solidFill>
                  <a:srgbClr val="0000CC"/>
                </a:solidFill>
              </a:defRPr>
            </a:lvl3pPr>
            <a:lvl4pPr>
              <a:defRPr>
                <a:ln>
                  <a:noFill/>
                </a:ln>
                <a:solidFill>
                  <a:srgbClr val="0000CC"/>
                </a:solidFill>
              </a:defRPr>
            </a:lvl4pPr>
            <a:lvl5pPr>
              <a:defRPr>
                <a:ln>
                  <a:noFill/>
                </a:ln>
                <a:solidFill>
                  <a:srgbClr val="0000CC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34E15-75B7-488C-AB8C-804741D0C1BF}" type="datetimeFigureOut">
              <a:rPr lang="ru-RU" smtClean="0"/>
              <a:t>04.11.2023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EE9B7-686A-4F03-ADDB-B946EB65B8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68075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34E15-75B7-488C-AB8C-804741D0C1BF}" type="datetimeFigureOut">
              <a:rPr lang="ru-RU" smtClean="0"/>
              <a:t>04.11.2023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EE9B7-686A-4F03-ADDB-B946EB65B8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933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34E15-75B7-488C-AB8C-804741D0C1BF}" type="datetimeFigureOut">
              <a:rPr lang="ru-RU" smtClean="0"/>
              <a:t>04.11.2023</a:t>
            </a:fld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EE9B7-686A-4F03-ADDB-B946EB65B8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67743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34E15-75B7-488C-AB8C-804741D0C1BF}" type="datetimeFigureOut">
              <a:rPr lang="ru-RU" smtClean="0"/>
              <a:t>04.11.2023</a:t>
            </a:fld>
            <a:endParaRPr lang="ru-RU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EE9B7-686A-4F03-ADDB-B946EB65B8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8841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34E15-75B7-488C-AB8C-804741D0C1BF}" type="datetimeFigureOut">
              <a:rPr lang="ru-RU" smtClean="0"/>
              <a:t>04.11.2023</a:t>
            </a:fld>
            <a:endParaRPr lang="ru-RU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EE9B7-686A-4F03-ADDB-B946EB65B8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40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34E15-75B7-488C-AB8C-804741D0C1BF}" type="datetimeFigureOut">
              <a:rPr lang="ru-RU" smtClean="0"/>
              <a:t>04.11.2023</a:t>
            </a:fld>
            <a:endParaRPr lang="ru-RU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EE9B7-686A-4F03-ADDB-B946EB65B8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6665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34E15-75B7-488C-AB8C-804741D0C1BF}" type="datetimeFigureOut">
              <a:rPr lang="ru-RU" smtClean="0"/>
              <a:t>04.11.2023</a:t>
            </a:fld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EE9B7-686A-4F03-ADDB-B946EB65B8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41484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34E15-75B7-488C-AB8C-804741D0C1BF}" type="datetimeFigureOut">
              <a:rPr lang="ru-RU" smtClean="0"/>
              <a:t>04.11.2023</a:t>
            </a:fld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EE9B7-686A-4F03-ADDB-B946EB65B8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8636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934E15-75B7-488C-AB8C-804741D0C1BF}" type="datetimeFigureOut">
              <a:rPr lang="ru-RU" smtClean="0"/>
              <a:t>04.11.2023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BEE9B7-686A-4F03-ADDB-B946EB65B858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6 Imagen" descr="Dibujo.bmp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0" y="0"/>
            <a:ext cx="12192000" cy="7010400"/>
          </a:xfrm>
          <a:prstGeom prst="rect">
            <a:avLst/>
          </a:prstGeom>
          <a:gradFill flip="none" rotWithShape="1">
            <a:gsLst>
              <a:gs pos="100000">
                <a:srgbClr val="03D4A8">
                  <a:alpha val="18000"/>
                </a:srgbClr>
              </a:gs>
              <a:gs pos="25000">
                <a:srgbClr val="21D6E0">
                  <a:alpha val="23000"/>
                </a:srgbClr>
              </a:gs>
              <a:gs pos="75000">
                <a:srgbClr val="0087E6">
                  <a:alpha val="25000"/>
                </a:srgbClr>
              </a:gs>
              <a:gs pos="100000">
                <a:srgbClr val="005CBF">
                  <a:alpha val="25999"/>
                </a:srgbClr>
              </a:gs>
            </a:gsLst>
            <a:lin ang="27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 sz="1800"/>
          </a:p>
        </p:txBody>
      </p:sp>
    </p:spTree>
    <p:extLst>
      <p:ext uri="{BB962C8B-B14F-4D97-AF65-F5344CB8AC3E}">
        <p14:creationId xmlns:p14="http://schemas.microsoft.com/office/powerpoint/2010/main" val="2208551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21408" y="749809"/>
            <a:ext cx="8577072" cy="2221992"/>
          </a:xfrm>
        </p:spPr>
        <p:txBody>
          <a:bodyPr>
            <a:normAutofit/>
          </a:bodyPr>
          <a:lstStyle/>
          <a:p>
            <a:r>
              <a:rPr lang="ru-RU" dirty="0" smtClean="0"/>
              <a:t>Психологическая готовность ребенка к школьному обучению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89213" y="4142233"/>
            <a:ext cx="4076763" cy="1033271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Приготовила: Науменко Виктория Алексеевна, </a:t>
            </a:r>
            <a:r>
              <a:rPr lang="ru-RU" dirty="0" smtClean="0"/>
              <a:t>педагог-психолог МБДОУ ЦРР-д/с №16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520" t="30161" b="7149"/>
          <a:stretch/>
        </p:blipFill>
        <p:spPr>
          <a:xfrm>
            <a:off x="7973568" y="3186323"/>
            <a:ext cx="3291840" cy="3310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4042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u="sng" dirty="0"/>
              <a:t>Ребенок должен усвоить:</a:t>
            </a:r>
            <a:endParaRPr lang="ru-RU" dirty="0"/>
          </a:p>
          <a:p>
            <a:r>
              <a:rPr lang="ru-RU" b="1" dirty="0"/>
              <a:t>ШКОЛА – ЭТО НУЖНО!</a:t>
            </a:r>
            <a:endParaRPr lang="ru-RU" dirty="0"/>
          </a:p>
          <a:p>
            <a:r>
              <a:rPr lang="ru-RU" b="1" dirty="0"/>
              <a:t>ШКОЛА – ЭТО ТРУДНО!</a:t>
            </a:r>
            <a:endParaRPr lang="ru-RU" dirty="0"/>
          </a:p>
          <a:p>
            <a:r>
              <a:rPr lang="ru-RU" b="1" dirty="0"/>
              <a:t>ШКОЛА – ЭТО ИНТЕРЕСНО!</a:t>
            </a:r>
            <a:endParaRPr lang="ru-RU" dirty="0"/>
          </a:p>
          <a:p>
            <a:r>
              <a:rPr lang="ru-RU" b="1" dirty="0"/>
              <a:t>И У НЕГО ВСЕ ПОЛУЧИТСЯ!</a:t>
            </a:r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596896"/>
            <a:ext cx="3337560" cy="2916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2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/>
              <a:t>Успехов в школе! И 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04789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1" y="945556"/>
            <a:ext cx="9601196" cy="130386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1152144"/>
            <a:ext cx="9601196" cy="4723724"/>
          </a:xfrm>
        </p:spPr>
        <p:txBody>
          <a:bodyPr>
            <a:normAutofit fontScale="92500" lnSpcReduction="20000"/>
          </a:bodyPr>
          <a:lstStyle/>
          <a:p>
            <a:r>
              <a:rPr lang="ru-RU" i="1" dirty="0"/>
              <a:t>Быть готовым к школе — не значит уметь читать, писать, считать. Быть готовым к школе — значит быть готовым всему этому научиться. Часто под готовностью к обучению подразумевают только определенный уровень знаний, умений, навыков ребенка. Но для успешной учебы этого недостаточно. Надо не обучать ребенка тому, чему его будут учить в школе, а развивать предпосылки к обучению. Детские психологи выделяют  психологическую готовность – как одну из важнейших критериев готовности детей к обучению в школе.</a:t>
            </a:r>
          </a:p>
          <a:p>
            <a:r>
              <a:rPr lang="ru-RU" dirty="0"/>
              <a:t>Психологическая готовность к школе – такой уровень психологического развития ребенка, который позволяет ему эффективно преодолевать трудности адаптации в период первоначального обучения в школе.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3224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448056"/>
            <a:ext cx="10972800" cy="969582"/>
          </a:xfrm>
        </p:spPr>
        <p:txBody>
          <a:bodyPr>
            <a:normAutofit fontScale="90000"/>
          </a:bodyPr>
          <a:lstStyle/>
          <a:p>
            <a:r>
              <a:rPr lang="ru-RU" dirty="0"/>
              <a:t>Компоненты школьной готовности: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1490472"/>
            <a:ext cx="9601196" cy="4385396"/>
          </a:xfrm>
        </p:spPr>
        <p:txBody>
          <a:bodyPr>
            <a:normAutofit fontScale="85000" lnSpcReduction="20000"/>
          </a:bodyPr>
          <a:lstStyle/>
          <a:p>
            <a:r>
              <a:rPr lang="ru-RU" sz="4800" dirty="0" smtClean="0"/>
              <a:t>Интеллектуальная </a:t>
            </a:r>
            <a:r>
              <a:rPr lang="ru-RU" sz="4800" dirty="0"/>
              <a:t>готовность.</a:t>
            </a:r>
          </a:p>
          <a:p>
            <a:r>
              <a:rPr lang="ru-RU" sz="4800" dirty="0"/>
              <a:t>Личностная </a:t>
            </a:r>
            <a:r>
              <a:rPr lang="ru-RU" sz="4800" dirty="0" smtClean="0"/>
              <a:t>готовность:</a:t>
            </a:r>
          </a:p>
          <a:p>
            <a:pPr marL="0" indent="0">
              <a:buNone/>
            </a:pPr>
            <a:r>
              <a:rPr lang="ru-RU" sz="4800" dirty="0"/>
              <a:t> </a:t>
            </a:r>
            <a:r>
              <a:rPr lang="ru-RU" sz="4800" dirty="0" smtClean="0"/>
              <a:t>                 - Мотивация</a:t>
            </a:r>
            <a:endParaRPr lang="ru-RU" sz="4800" dirty="0"/>
          </a:p>
          <a:p>
            <a:pPr marL="0" indent="0">
              <a:buNone/>
            </a:pPr>
            <a:r>
              <a:rPr lang="ru-RU" sz="4800" dirty="0" smtClean="0"/>
              <a:t>                  - Эмоциональная сфера</a:t>
            </a:r>
          </a:p>
          <a:p>
            <a:pPr marL="0" indent="0">
              <a:buNone/>
            </a:pPr>
            <a:r>
              <a:rPr lang="ru-RU" sz="4800" dirty="0" smtClean="0"/>
              <a:t>                   - Произвольность</a:t>
            </a:r>
            <a:endParaRPr lang="ru-RU" sz="4800" dirty="0"/>
          </a:p>
          <a:p>
            <a:r>
              <a:rPr lang="ru-RU" sz="4800" dirty="0"/>
              <a:t>Социально-психологическая (коммуникативная) готовность.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6510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2194560"/>
            <a:ext cx="9601196" cy="3681308"/>
          </a:xfrm>
        </p:spPr>
        <p:txBody>
          <a:bodyPr/>
          <a:lstStyle/>
          <a:p>
            <a:r>
              <a:rPr lang="ru-RU" b="1" dirty="0"/>
              <a:t> Интеллектуальная готовность </a:t>
            </a:r>
            <a:r>
              <a:rPr lang="ru-RU" dirty="0"/>
              <a:t>включает в себя индивидуальный уровень развития психических функций – развитие памяти, мышления, внимания, воображения, восприятия</a:t>
            </a:r>
            <a:r>
              <a:rPr lang="ru-RU" dirty="0" smtClean="0"/>
              <a:t>.</a:t>
            </a:r>
          </a:p>
          <a:p>
            <a:r>
              <a:rPr lang="ru-RU" dirty="0" smtClean="0"/>
              <a:t>Ориентировка ребенка в окружающем мире, желание узнавать новое, любознательность, развитое воображение, наблюдательность, развитие речи и мышления, мелкой моторики, хорошая память.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4307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Личностная готовность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61" y="1554479"/>
            <a:ext cx="8339328" cy="4809743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/>
              <a:t> </a:t>
            </a:r>
            <a:r>
              <a:rPr lang="ru-RU" dirty="0"/>
              <a:t>выражается в отношении ребенка к школе и к учению, к педагогу и к себе как к ученику. Она предполагает формирование «внутренней позиции школьника» – ребенок начинает мечтать о школе и выражать желание учиться. При этом дошкольника привлекают не только внешние атрибуты школьной жизни (ранцы, отметки), но и сам процесс учения (решение задач, написание букв, обучение чтению). Это все «воспринимается ребенком как серьезная содержательная деятельность, приводящая к определенному результату, важному для самого ребенка и окружающих взрослых».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2110" y="4345304"/>
            <a:ext cx="2628900" cy="2018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3123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59537" y="982132"/>
            <a:ext cx="8055864" cy="541866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/>
              <a:t>Мотивация дошкольника.</a:t>
            </a:r>
            <a:endParaRPr lang="ru-RU" dirty="0"/>
          </a:p>
          <a:p>
            <a:r>
              <a:rPr lang="ru-RU" dirty="0"/>
              <a:t>Определяющую роль в личностной составляющей играет мотивация дошкольника. Чаще всего встречаются:</a:t>
            </a:r>
          </a:p>
          <a:p>
            <a:r>
              <a:rPr lang="ru-RU" dirty="0"/>
              <a:t>Широкие социальные мотивы, связанные с потребностями ребенка в общении с другими людьми, в их оценке и одобрении; с желанием ребенка занять определенное место в классе.</a:t>
            </a:r>
          </a:p>
          <a:p>
            <a:r>
              <a:rPr lang="ru-RU" dirty="0"/>
              <a:t>Мотивы, связанные с учебной деятельностью - познавательные интересы детей, потребность в интеллектуальной активности и в овладении новыми умениями, </a:t>
            </a:r>
            <a:r>
              <a:rPr lang="ru-RU" dirty="0" smtClean="0"/>
              <a:t>навыками.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25" t="21359" r="56808" b="4854"/>
          <a:stretch/>
        </p:blipFill>
        <p:spPr>
          <a:xfrm>
            <a:off x="9032748" y="3154680"/>
            <a:ext cx="2276856" cy="3127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063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1161287"/>
            <a:ext cx="8269224" cy="5266945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Эмоциональная сфера.</a:t>
            </a:r>
            <a:endParaRPr lang="ru-RU" dirty="0"/>
          </a:p>
          <a:p>
            <a:r>
              <a:rPr lang="ru-RU" dirty="0"/>
              <a:t>Развитие эмоциональной сферы дошкольника является важной составляющей личностной готовности. Хорошая эмоциональная устойчивость, адекватность поведения, умение понимать свои чувства и настроения, умение конструктивно говорить о них, «выплескивать» плохое настроение – все это помогает ребенку справляться с новой для него ситуацией, адаптироваться к ней.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559" t="14639" r="7001" b="37041"/>
          <a:stretch/>
        </p:blipFill>
        <p:spPr>
          <a:xfrm>
            <a:off x="9144000" y="3863182"/>
            <a:ext cx="2624328" cy="2761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3656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/>
              <a:t> Произвольность.</a:t>
            </a:r>
            <a:endParaRPr lang="ru-RU" dirty="0"/>
          </a:p>
          <a:p>
            <a:r>
              <a:rPr lang="ru-RU" dirty="0"/>
              <a:t>Развитие произвольности - способность сознательно регулировать свою деятельность. Если произвольность не сформирована, то у дошкольников не возникнет желания дальнейшего школьного обучения, дети не могут соблюдать школьные правила, они отвлекаемы, рассеяны, им сложно сконцентрироваться, усидеть на месте.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6055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32689" y="1664209"/>
            <a:ext cx="8485632" cy="4211660"/>
          </a:xfrm>
        </p:spPr>
        <p:txBody>
          <a:bodyPr>
            <a:normAutofit/>
          </a:bodyPr>
          <a:lstStyle/>
          <a:p>
            <a:r>
              <a:rPr lang="ru-RU" b="1" dirty="0"/>
              <a:t>Социально-психологическая (коммуникативная) готовность – </a:t>
            </a:r>
            <a:r>
              <a:rPr lang="ru-RU" dirty="0"/>
              <a:t>это такие качества дошкольника, благодаря которым он может общаться с другими детьми в школе, с учителями, с другими взрослыми. Насколько хорошо он умеет договариваться, находить новых друзей, действовать вместе с другими, уметь уступать и защищаться – все это будет способствовать успешной адаптации в школе.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6880" y="3922776"/>
            <a:ext cx="2444115" cy="2101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4254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 ment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TM02474572[[fn=Медицинский шаблон оформления]]</Template>
  <TotalTime>69</TotalTime>
  <Words>325</Words>
  <Application>Microsoft Office PowerPoint</Application>
  <PresentationFormat>Широкоэкранный</PresentationFormat>
  <Paragraphs>30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Arial</vt:lpstr>
      <vt:lpstr>Calibri</vt:lpstr>
      <vt:lpstr>La mente</vt:lpstr>
      <vt:lpstr>Психологическая готовность ребенка к школьному обучению</vt:lpstr>
      <vt:lpstr>Презентация PowerPoint</vt:lpstr>
      <vt:lpstr>Компоненты школьной готовности: </vt:lpstr>
      <vt:lpstr>Презентация PowerPoint</vt:lpstr>
      <vt:lpstr>Личностная готовность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Психологическая готовность ребенка к школьному обучению</dc:title>
  <dc:creator>dgin1989</dc:creator>
  <cp:lastModifiedBy>dgin1989</cp:lastModifiedBy>
  <cp:revision>9</cp:revision>
  <dcterms:created xsi:type="dcterms:W3CDTF">2023-03-29T10:30:29Z</dcterms:created>
  <dcterms:modified xsi:type="dcterms:W3CDTF">2023-11-04T03:53:11Z</dcterms:modified>
</cp:coreProperties>
</file>