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7" r:id="rId10"/>
    <p:sldId id="266" r:id="rId11"/>
    <p:sldId id="265" r:id="rId12"/>
    <p:sldId id="264" r:id="rId13"/>
    <p:sldId id="263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20FF5C-D5F9-4F91-AD0C-2AD5436BE7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B2DD9C5-154C-43FF-857C-0468F79517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E7007F-5CF0-4DB8-A33A-132691FF4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7F4A30-BCAB-4F14-A751-C80ADD6B9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08AC30-E4C9-47F8-AD9C-3D10BEBF5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77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7EC722-ED9F-4471-BF01-7DCC86CCB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ADF4C5-9C60-4BA6-8FCB-5B938DD2DC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C4B893-D9E2-4391-8776-7A1F27482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6A53AF-AA1D-4855-A82E-26CCE604D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54C391-18B5-49FC-8112-666BA820F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506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94C43F5-F639-447E-A0B4-D5FB6ED0C2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6ADE4C-4C94-4D6B-BEF5-E0052716F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853843-A6E8-4549-A6C3-E48138584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D94DAB-2F33-4284-845F-B2D3D8D42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6E12F3-77E6-44DD-A16D-9E0AB5A92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059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099485-2C49-4D1A-9D6A-CD9E6FDF4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AEB1C2-0873-44CE-BD6C-6CA909C29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C7E996-13E0-4714-B3A9-028F7D16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D36034-F4D9-43DA-B16C-6629B8956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DB69C5-2457-4BE9-8E8E-FD6CD60F3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115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49983E-8F09-44E9-9363-7C2A9C5B6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4D7E88-287B-4C30-BE61-D5C58EA95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744E1A-2D0B-481D-AC91-DC8082474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7C1FD2-962D-4F3B-B7FB-E7F5318BA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84DD61-E1CE-4BAA-9C23-DE2A6AA57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703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70C9FA-BD9B-4289-8134-49A8076E8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35867B-6A96-4A77-A0E9-CA37FD627B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40E164-1F8F-4954-9DD3-665E6D7B11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3A2CB3-E13D-4FFD-B3DB-2625DA65D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3860C7-82C0-44CB-BA7D-04DDA4631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5A7821-92D2-40D4-8D23-3D1A7E196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731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B26B4-B0AD-44A2-AAA2-553BB2075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81F179-51F7-4164-81F3-67497612F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3523BCB-F181-4B7E-BB3D-EA25166E85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BBD35DB-8E9F-4370-AEE3-5DB14EA82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50E866-B7B3-43A5-8FE7-7A7948606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9E4A6C2-3630-4B40-ACA4-19E591DFC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0CC6574-BCB6-49F5-9F46-10872C0C0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3B6B56D-5565-450B-AF95-3F82ED37B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263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B7A4CD-AFCC-4DA2-B052-CCA4D1A6B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1533227-FB18-4A06-ACC1-9E096F4E9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BC76F16-E7A5-465C-82BF-DE98B2DE6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775B039-C3BC-437E-B5A8-6F85AFEB5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431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B4CCFE4-94A0-4B54-89BB-9DDA4819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EDA837D-E4C5-469C-A544-0B4600D74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B45F7BB-3279-4ABD-9053-23E12A63E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527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1C14C-5989-4089-B27D-989D6DA52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36543C-CEB9-4A18-B470-9AEBF081E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C9A2F66-6225-41BE-AC64-3B8B13FE44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691756-3A78-4FBF-9B87-E7F968495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105785E-EB72-43DF-9BE3-B7A1BB944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C20A36-BAF9-420A-A2B2-A0CFDFD08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74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A126BC-8854-424B-9C9B-8565E1DF9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7FDC541-7D68-429A-B4E6-DAD2A23697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2CC749-6B22-4936-9DE9-F3CC7EABB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E6432C-D97F-4D53-81DA-5E756368E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3BE855-5A46-4D8C-B23F-9BE86B7E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42E1BD-C041-402C-B5AF-EE138A691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45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1AFC5B-A5C1-4F67-9A1F-098581562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A824F1-6A8F-4801-A681-932D694A0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AF1146-196A-408C-ACF5-14B0A640FD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CD739-1708-4968-B8D1-7909CBFD9AE8}" type="datetimeFigureOut">
              <a:rPr lang="ru-RU" smtClean="0"/>
              <a:t>05.11.2023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4C2C58-1F3E-4BBB-ADCD-F8EA11512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5EE92B-A3E1-4AEF-8A54-CD02C986BB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99390-D68D-4D95-8337-7862380E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1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5F26C5-5703-4646-9C7D-266A41BA43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фонематического слуха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1CC33A1-951E-494B-8E7F-0DE6E1B0BA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57407" y="4606179"/>
            <a:ext cx="6390149" cy="1678079"/>
          </a:xfrm>
        </p:spPr>
        <p:txBody>
          <a:bodyPr/>
          <a:lstStyle/>
          <a:p>
            <a:pPr algn="r"/>
            <a:r>
              <a:rPr lang="ru-RU" b="1" dirty="0"/>
              <a:t>Подготовили</a:t>
            </a:r>
            <a:r>
              <a:rPr lang="en-US" b="1" dirty="0"/>
              <a:t>: </a:t>
            </a:r>
            <a:r>
              <a:rPr lang="ru-RU" b="1" dirty="0"/>
              <a:t>учителя-логопеды </a:t>
            </a:r>
            <a:endParaRPr lang="en-US" b="1" dirty="0"/>
          </a:p>
          <a:p>
            <a:pPr algn="r"/>
            <a:r>
              <a:rPr lang="ru-RU" b="1" dirty="0" err="1"/>
              <a:t>Куделина</a:t>
            </a:r>
            <a:r>
              <a:rPr lang="ru-RU" b="1" dirty="0"/>
              <a:t> И</a:t>
            </a:r>
            <a:r>
              <a:rPr lang="en-US" b="1" dirty="0"/>
              <a:t>.</a:t>
            </a:r>
            <a:r>
              <a:rPr lang="ru-RU" b="1" dirty="0"/>
              <a:t>В</a:t>
            </a:r>
            <a:r>
              <a:rPr lang="en-US" b="1" dirty="0"/>
              <a:t>. </a:t>
            </a:r>
            <a:r>
              <a:rPr lang="ru-RU" b="1" dirty="0"/>
              <a:t>и </a:t>
            </a:r>
            <a:r>
              <a:rPr lang="ru-RU" b="1" dirty="0" err="1"/>
              <a:t>Упаханова</a:t>
            </a:r>
            <a:r>
              <a:rPr lang="ru-RU" b="1" dirty="0"/>
              <a:t> А</a:t>
            </a:r>
            <a:r>
              <a:rPr lang="en-US" b="1" dirty="0"/>
              <a:t>.</a:t>
            </a:r>
            <a:r>
              <a:rPr lang="ru-RU" b="1" dirty="0"/>
              <a:t>В</a:t>
            </a:r>
            <a:r>
              <a:rPr lang="en-US" b="1" dirty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79005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B9BBD3-C911-495F-92DC-62D245C8B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993"/>
            <a:ext cx="10515600" cy="1325563"/>
          </a:xfrm>
        </p:spPr>
        <p:txBody>
          <a:bodyPr/>
          <a:lstStyle/>
          <a:p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Различение слогов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E4FDAD-C8B5-455D-B6E7-1552E9FA5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935" y="1221875"/>
            <a:ext cx="10515600" cy="216904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«посчитай сколько слогов произнес учитель (прямые и обратные);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Придумывание слога к схеме;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лишнего слога.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EAFD65-7AE0-471F-8420-6ED5DF61030F}"/>
              </a:ext>
            </a:extLst>
          </p:cNvPr>
          <p:cNvSpPr txBox="1"/>
          <p:nvPr/>
        </p:nvSpPr>
        <p:spPr>
          <a:xfrm>
            <a:off x="838200" y="3429000"/>
            <a:ext cx="1034715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Различение звуков</a:t>
            </a:r>
          </a:p>
          <a:p>
            <a:pPr algn="ctr"/>
            <a:endParaRPr lang="ru-RU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A8200E1C-42A9-41D8-B307-274B06B60D90}"/>
              </a:ext>
            </a:extLst>
          </p:cNvPr>
          <p:cNvSpPr txBox="1">
            <a:spLocks/>
          </p:cNvSpPr>
          <p:nvPr/>
        </p:nvSpPr>
        <p:spPr>
          <a:xfrm>
            <a:off x="279935" y="4323841"/>
            <a:ext cx="10515600" cy="2169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на звукоподражание (комар звенит «з-з-з»; жук жужжит «ж-ж-ж»)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«Поймай звук» («Хлопушка»)</a:t>
            </a:r>
          </a:p>
        </p:txBody>
      </p:sp>
    </p:spTree>
    <p:extLst>
      <p:ext uri="{BB962C8B-B14F-4D97-AF65-F5344CB8AC3E}">
        <p14:creationId xmlns:p14="http://schemas.microsoft.com/office/powerpoint/2010/main" val="1169576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9F6DAB-4E66-44B0-949B-DBEAC6F3D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Освоение навыков звукового анализа и синтеза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46362B-7819-4249-B246-2B8E87CC7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693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первого и последнего звука;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в разрезной азбуке букву, соответствующую первому звуку в слове;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к картинке букву, соответствующую первому звуку в слове;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слова, которые начинаются с определенного звука;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только те предметные картинки, названия которых начинаются с заданного звука;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первый звук в слове так, чтобы получилось новое слово (гость – кость, карта – парта).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752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D2714E-3691-44C5-8DE1-BC1D12DB2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</a:t>
            </a:r>
            <a:b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(закрепление навыка фонематического анализа и синтеза)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9A04C3-9236-4FC8-820E-4DFFA707D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316" y="1972669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места звука в слове;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слов, в которых заданный звук будет стоять в начале (в середине, в конце) слова;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игрушки, овощи, животных и т.д. с заданным местом звука в слове;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с пособием «Полоска».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B385C6-1535-45DF-9F14-6294B95C06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827" y="4148338"/>
            <a:ext cx="4166207" cy="270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284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335FC8-AE42-4FE2-ACDD-B97641C0C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 </a:t>
            </a:r>
            <a:br>
              <a:rPr lang="ru-RU" sz="36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(формирование действия фонематического анализа в умственном плане)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D790BE-DD5B-4BEE-8187-8418D0AA4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7381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количества звуков;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последовательности звуков;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места звуков;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Преобразование слов путем добавления звука (мех – смех, рот – крот);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Переставление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звуков (пила – липа);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последующих и предыдущих звуков в названии предмета на картинке;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количества звуков в названии предмета на картинке и обозначение соответствующей цифрой.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2843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3BBE6A-F223-4D95-856C-CF18D0B20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429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Развивая фонематический слух мы облегчаем ребенку процесс освоения чтения и письма!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2C527D1-7498-48BD-AC3E-0C891176B6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3844" y="2468214"/>
            <a:ext cx="6824312" cy="4692834"/>
          </a:xfrm>
        </p:spPr>
      </p:pic>
    </p:spTree>
    <p:extLst>
      <p:ext uri="{BB962C8B-B14F-4D97-AF65-F5344CB8AC3E}">
        <p14:creationId xmlns:p14="http://schemas.microsoft.com/office/powerpoint/2010/main" val="1234923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27218E84-A988-4805-888E-9F2256B0E1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2323" y="390826"/>
            <a:ext cx="5181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Фонематический слух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тонкий систематизированный слух, обладающий способностью осуществлять операции различения и узнавания фонем, составляющих языковую оболочку слова.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(И. А. Зимняя)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1AFF3DF-900A-40EC-BDEE-043435012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20576" y="1591528"/>
            <a:ext cx="4839101" cy="31506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Фонематический слух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– различение (анализ и синтез) звуков (фонем) частей речи, которое является необходимой основой для понимания смысла сказанного.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(Д.Б. Эльконин)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841980-E845-4561-AFAE-6FFE8814F40F}"/>
              </a:ext>
            </a:extLst>
          </p:cNvPr>
          <p:cNvSpPr txBox="1"/>
          <p:nvPr/>
        </p:nvSpPr>
        <p:spPr>
          <a:xfrm>
            <a:off x="1033914" y="4743617"/>
            <a:ext cx="97600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несформированности речевого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звукоразличения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воспринимает не то, что ему сказали, а то что он услышал.</a:t>
            </a:r>
          </a:p>
        </p:txBody>
      </p:sp>
    </p:spTree>
    <p:extLst>
      <p:ext uri="{BB962C8B-B14F-4D97-AF65-F5344CB8AC3E}">
        <p14:creationId xmlns:p14="http://schemas.microsoft.com/office/powerpoint/2010/main" val="1627364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408F326-4DA8-493A-A955-0C762BA2F4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4195" y="484538"/>
            <a:ext cx="11039375" cy="15047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Фонематический слух является частью физиологического слуха и выполняет смыслоразличительную функцию.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DE0E8F-799C-4D76-A005-A398457809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4195" y="1989254"/>
            <a:ext cx="10699282" cy="51526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Фонематической слух позволяет: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выделять и дифференцировать фонемы родного языка;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узнавать наличие данного звука в слове;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различать между собой слова, состоящие из одних и тех же фонем (банка-кабан, нос-сон);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различать слова, отличающиеся только одной фонемой (сыр-сор, бочка-почка).</a:t>
            </a:r>
          </a:p>
        </p:txBody>
      </p:sp>
    </p:spTree>
    <p:extLst>
      <p:ext uri="{BB962C8B-B14F-4D97-AF65-F5344CB8AC3E}">
        <p14:creationId xmlns:p14="http://schemas.microsoft.com/office/powerpoint/2010/main" val="413561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CBFAA5-9330-4868-AA59-D86AB3B8D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Фонематическое восприятие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BC073E-F3EA-4A67-8249-A42D63EF3F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82761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Умственные действия (умения), позволяющие определять наличие или отсутствие звуков в слове, его позицию, последовательность и количество звуков в слове. </a:t>
            </a:r>
          </a:p>
        </p:txBody>
      </p:sp>
    </p:spTree>
    <p:extLst>
      <p:ext uri="{BB962C8B-B14F-4D97-AF65-F5344CB8AC3E}">
        <p14:creationId xmlns:p14="http://schemas.microsoft.com/office/powerpoint/2010/main" val="1262035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39D68-CD97-4A3C-B75D-237715682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Аспекты, на которые оказывает влияние фонематический слух: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100F22-7AE1-4DF2-A580-E0ECFC439B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Общеречевое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ребенка, усвоение грамматического строя речи, словаря, артикуляции;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орфографических навыков;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чтением;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операциями звукового анализа и синтеза;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Успешность обучения грамоте.</a:t>
            </a:r>
          </a:p>
        </p:txBody>
      </p:sp>
    </p:spTree>
    <p:extLst>
      <p:ext uri="{BB962C8B-B14F-4D97-AF65-F5344CB8AC3E}">
        <p14:creationId xmlns:p14="http://schemas.microsoft.com/office/powerpoint/2010/main" val="575626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0D82DD7-0268-4327-B086-589CDAEEC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04621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Ошибки, возникающие из-за несформированности фонематического слуха: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9F2D05A-BCC3-4178-A3B3-998303E6F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8543"/>
            <a:ext cx="10515600" cy="459842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Смешение звуков:</a:t>
            </a:r>
          </a:p>
          <a:p>
            <a:pPr>
              <a:buFont typeface="Calibri" panose="020F0502020204030204" pitchFamily="34" charset="0"/>
              <a:buChar char="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Звонкие – глухие (плакала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блакала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Calibri" panose="020F0502020204030204" pitchFamily="34" charset="0"/>
              <a:buChar char="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Свистящие – шипящие (чаши – часы);</a:t>
            </a:r>
          </a:p>
          <a:p>
            <a:pPr>
              <a:buFont typeface="Calibri" panose="020F0502020204030204" pitchFamily="34" charset="0"/>
              <a:buChar char="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Твердые – мягкие (ягоды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ягоди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Calibri" panose="020F0502020204030204" pitchFamily="34" charset="0"/>
              <a:buChar char="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Сонорные (три – тли).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Перестановка и включение отдельных звуков (наушники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наушиники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 звуков (ласточка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латочка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 слогов (подметает – метает);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звуков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сабака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табака);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Недописывание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слов;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при чтении (пропуски, замены, перестановки букв, слов,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недочитывание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окончаний слов)</a:t>
            </a:r>
          </a:p>
        </p:txBody>
      </p:sp>
    </p:spTree>
    <p:extLst>
      <p:ext uri="{BB962C8B-B14F-4D97-AF65-F5344CB8AC3E}">
        <p14:creationId xmlns:p14="http://schemas.microsoft.com/office/powerpoint/2010/main" val="3702568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D4B609-FA46-4CEC-ABB5-4816FCCC4C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8308" y="3429000"/>
            <a:ext cx="7453800" cy="3515493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808FFAC-C102-4092-81D7-98ECC73D7F59}"/>
              </a:ext>
            </a:extLst>
          </p:cNvPr>
          <p:cNvSpPr/>
          <p:nvPr/>
        </p:nvSpPr>
        <p:spPr>
          <a:xfrm>
            <a:off x="2046131" y="1305677"/>
            <a:ext cx="809973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Уровни формирования 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фонематического слуха</a:t>
            </a:r>
          </a:p>
        </p:txBody>
      </p:sp>
    </p:spTree>
    <p:extLst>
      <p:ext uri="{BB962C8B-B14F-4D97-AF65-F5344CB8AC3E}">
        <p14:creationId xmlns:p14="http://schemas.microsoft.com/office/powerpoint/2010/main" val="149499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F8B77E-0BD0-4AFC-A0F0-27DB0D712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567" y="143744"/>
            <a:ext cx="10515600" cy="1325563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Узнавание неречевых звуков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F19F21-C5D8-4615-91C0-118D502AE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7749" y="1469307"/>
            <a:ext cx="8110087" cy="338809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«Угадай что звучало?»;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«Чудесный мешочек»;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Отстукивание ладонями по столу;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Отхлопывание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ладоши.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F4ADE1-EA40-469C-88F6-0DCF395D98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056" y="2821438"/>
            <a:ext cx="5470080" cy="389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13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6EFA2A-5BE9-404A-BE01-2EE5D82A7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Различение звуков речи по тембру, силе, высоте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72766D-66C9-4FCA-85D6-AB8F4F824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068" y="1561336"/>
            <a:ext cx="10515600" cy="168295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звукоподражание;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«тихо – громко».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F7643C-6859-4BB2-A740-9FB8C4F8197F}"/>
              </a:ext>
            </a:extLst>
          </p:cNvPr>
          <p:cNvSpPr txBox="1"/>
          <p:nvPr/>
        </p:nvSpPr>
        <p:spPr>
          <a:xfrm>
            <a:off x="838200" y="3553835"/>
            <a:ext cx="1034715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Различение сходных по звучанию слов</a:t>
            </a:r>
          </a:p>
          <a:p>
            <a:pPr algn="ctr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7B1A3C-C0D2-44AA-902E-4864E085E0FC}"/>
              </a:ext>
            </a:extLst>
          </p:cNvPr>
          <p:cNvSpPr txBox="1"/>
          <p:nvPr/>
        </p:nvSpPr>
        <p:spPr>
          <a:xfrm>
            <a:off x="698634" y="4420086"/>
            <a:ext cx="10794731" cy="165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«Слушай и выбирай»;</a:t>
            </a:r>
          </a:p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«Верно – неверно»</a:t>
            </a:r>
          </a:p>
        </p:txBody>
      </p:sp>
    </p:spTree>
    <p:extLst>
      <p:ext uri="{BB962C8B-B14F-4D97-AF65-F5344CB8AC3E}">
        <p14:creationId xmlns:p14="http://schemas.microsoft.com/office/powerpoint/2010/main" val="24629146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668</Words>
  <Application>Microsoft Office PowerPoint</Application>
  <PresentationFormat>Широкоэкранный</PresentationFormat>
  <Paragraphs>77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Тема Office</vt:lpstr>
      <vt:lpstr>Развитие фонематического слуха</vt:lpstr>
      <vt:lpstr>Презентация PowerPoint</vt:lpstr>
      <vt:lpstr>Презентация PowerPoint</vt:lpstr>
      <vt:lpstr>Фонематическое восприятие</vt:lpstr>
      <vt:lpstr>Аспекты, на которые оказывает влияние фонематический слух:</vt:lpstr>
      <vt:lpstr>Ошибки, возникающие из-за несформированности фонематического слуха:</vt:lpstr>
      <vt:lpstr>Презентация PowerPoint</vt:lpstr>
      <vt:lpstr>1. Узнавание неречевых звуков</vt:lpstr>
      <vt:lpstr>2. Различение звуков речи по тембру, силе, высоте</vt:lpstr>
      <vt:lpstr>4. Различение слогов</vt:lpstr>
      <vt:lpstr>6. Освоение навыков звукового анализа и синтеза</vt:lpstr>
      <vt:lpstr>Второй этап  (закрепление навыка фонематического анализа и синтеза)</vt:lpstr>
      <vt:lpstr>Третий этап  (формирование действия фонематического анализа в умственном плане)</vt:lpstr>
      <vt:lpstr>Развивая фонематический слух мы облегчаем ребенку процесс освоения чтения и письма!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фонематического слуха</dc:title>
  <dc:creator>Анастасия Упаханова</dc:creator>
  <cp:lastModifiedBy>Ирина Куделина</cp:lastModifiedBy>
  <cp:revision>13</cp:revision>
  <dcterms:created xsi:type="dcterms:W3CDTF">2021-11-30T10:58:21Z</dcterms:created>
  <dcterms:modified xsi:type="dcterms:W3CDTF">2023-11-05T06:26:05Z</dcterms:modified>
</cp:coreProperties>
</file>