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4"/>
  </p:notesMasterIdLst>
  <p:sldIdLst>
    <p:sldId id="256" r:id="rId2"/>
    <p:sldId id="257" r:id="rId3"/>
    <p:sldId id="265" r:id="rId4"/>
    <p:sldId id="269" r:id="rId5"/>
    <p:sldId id="263" r:id="rId6"/>
    <p:sldId id="258" r:id="rId7"/>
    <p:sldId id="270" r:id="rId8"/>
    <p:sldId id="260" r:id="rId9"/>
    <p:sldId id="273" r:id="rId10"/>
    <p:sldId id="262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8D"/>
    <a:srgbClr val="7A0069"/>
    <a:srgbClr val="009900"/>
    <a:srgbClr val="D200B4"/>
    <a:srgbClr val="FFFFC5"/>
    <a:srgbClr val="FF3300"/>
    <a:srgbClr val="33CC33"/>
    <a:srgbClr val="B2C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2" autoAdjust="0"/>
    <p:restoredTop sz="90395" autoAdjust="0"/>
  </p:normalViewPr>
  <p:slideViewPr>
    <p:cSldViewPr>
      <p:cViewPr varScale="1">
        <p:scale>
          <a:sx n="77" d="100"/>
          <a:sy n="77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36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A0E374B-7C1B-490E-821D-0770902EC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406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22F4A93-3548-43BA-BE2B-64FBB2ADE77B}" type="slidenum">
              <a:rPr lang="ru-RU"/>
              <a:pPr/>
              <a:t>2</a:t>
            </a:fld>
            <a:endParaRPr lang="ru-RU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Царское Село.</a:t>
            </a:r>
          </a:p>
          <a:p>
            <a:pPr eaLnBrk="1" hangingPunct="1"/>
            <a:r>
              <a:rPr lang="ru-RU" smtClean="0"/>
              <a:t>Детские годы Анны Горенко ( псевдоним Ахматова)</a:t>
            </a:r>
          </a:p>
          <a:p>
            <a:pPr eaLnBrk="1" hangingPunct="1"/>
            <a:r>
              <a:rPr lang="ru-RU" smtClean="0"/>
              <a:t>Прошли под Петербургом в Царском Селе. Здесь она прошила до шестнадцати лет. Царское Село осталось в ее жизни навсегда. И автобиографии  Ахматовой: « мои первые воспоминания – царскосельские : зеленое великолепие парков, выгон, ипподром, старый вокзал. »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46FC171-97FB-4AE5-ADFE-0A3F1AC8FD6C}" type="slidenum">
              <a:rPr lang="ru-RU"/>
              <a:pPr/>
              <a:t>3</a:t>
            </a:fld>
            <a:endParaRPr lang="ru-RU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  Мариинская гимназия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804922-3DFA-441C-8C83-F0D0E1BBB358}" type="slidenum">
              <a:rPr lang="ru-RU"/>
              <a:pPr/>
              <a:t>4</a:t>
            </a:fld>
            <a:endParaRPr lang="ru-RU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Анна Ахматова - студентка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E037A3F-D297-4056-B5FA-1C652F9D5CEE}" type="slidenum">
              <a:rPr lang="ru-RU"/>
              <a:pPr/>
              <a:t>8</a:t>
            </a:fld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А.А .Ахматова с сыном –Л. Н .Гумилев.                               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9CE5B1-AF18-4A18-AAB3-06E29F00EF23}" type="slidenum">
              <a:rPr lang="ru-RU"/>
              <a:pPr/>
              <a:t>10</a:t>
            </a:fld>
            <a:endParaRPr lang="ru-RU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Реквием. А. А. Ахматовой.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3338EB-5AEA-413C-89ED-9DB3C77AFED7}" type="slidenum">
              <a:rPr lang="ru-RU"/>
              <a:pPr/>
              <a:t>12</a:t>
            </a:fld>
            <a:endParaRPr 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Петров – Водкин . Портрет Ахматовой. А .А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808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808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D3A86F-347D-4BDB-8D6B-A69FCA1CC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8C923-D5B3-4275-B4DF-226A81C0A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B4D97-F08B-4A20-B82C-624B50D5C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6CF9F-97CE-481E-87DD-0AD2E3362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FBBD0-5ECB-499D-B7FA-4C16D7F50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6A43C-B93E-4B97-9E60-7BA144104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22C2C-B2F1-427E-9268-027644F5D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0F981-10EA-4C2D-8DE8-E59B5DFE0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16A8E-76F5-4C6A-B9F8-AAC5527FE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1F6B0-1E1E-4C26-B784-EDFE4CFC7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84B0D-778F-4D14-8197-5AE999829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6264A-130A-4440-8055-166EEBB6F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68957-4F60-4341-BEEB-E2F9999A1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704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7 w 2123"/>
                <a:gd name="T1" fmla="*/ 986 h 1696"/>
                <a:gd name="T2" fmla="*/ 541 w 2123"/>
                <a:gd name="T3" fmla="*/ 646 h 1696"/>
                <a:gd name="T4" fmla="*/ 667 w 2123"/>
                <a:gd name="T5" fmla="*/ 374 h 1696"/>
                <a:gd name="T6" fmla="*/ 922 w 2123"/>
                <a:gd name="T7" fmla="*/ 555 h 1696"/>
                <a:gd name="T8" fmla="*/ 1208 w 2123"/>
                <a:gd name="T9" fmla="*/ 822 h 1696"/>
                <a:gd name="T10" fmla="*/ 1475 w 2123"/>
                <a:gd name="T11" fmla="*/ 1049 h 1696"/>
                <a:gd name="T12" fmla="*/ 1791 w 2123"/>
                <a:gd name="T13" fmla="*/ 1286 h 1696"/>
                <a:gd name="T14" fmla="*/ 1873 w 2123"/>
                <a:gd name="T15" fmla="*/ 1337 h 1696"/>
                <a:gd name="T16" fmla="*/ 1826 w 2123"/>
                <a:gd name="T17" fmla="*/ 1281 h 1696"/>
                <a:gd name="T18" fmla="*/ 1404 w 2123"/>
                <a:gd name="T19" fmla="*/ 947 h 1696"/>
                <a:gd name="T20" fmla="*/ 1082 w 2123"/>
                <a:gd name="T21" fmla="*/ 646 h 1696"/>
                <a:gd name="T22" fmla="*/ 719 w 2123"/>
                <a:gd name="T23" fmla="*/ 311 h 1696"/>
                <a:gd name="T24" fmla="*/ 994 w 2123"/>
                <a:gd name="T25" fmla="*/ 294 h 1696"/>
                <a:gd name="T26" fmla="*/ 1279 w 2123"/>
                <a:gd name="T27" fmla="*/ 300 h 1696"/>
                <a:gd name="T28" fmla="*/ 1606 w 2123"/>
                <a:gd name="T29" fmla="*/ 254 h 1696"/>
                <a:gd name="T30" fmla="*/ 2112 w 2123"/>
                <a:gd name="T31" fmla="*/ 186 h 1696"/>
                <a:gd name="T32" fmla="*/ 2064 w 2123"/>
                <a:gd name="T33" fmla="*/ 164 h 1696"/>
                <a:gd name="T34" fmla="*/ 1535 w 2123"/>
                <a:gd name="T35" fmla="*/ 243 h 1696"/>
                <a:gd name="T36" fmla="*/ 1202 w 2123"/>
                <a:gd name="T37" fmla="*/ 260 h 1696"/>
                <a:gd name="T38" fmla="*/ 755 w 2123"/>
                <a:gd name="T39" fmla="*/ 243 h 1696"/>
                <a:gd name="T40" fmla="*/ 815 w 2123"/>
                <a:gd name="T41" fmla="*/ 215 h 1696"/>
                <a:gd name="T42" fmla="*/ 1136 w 2123"/>
                <a:gd name="T43" fmla="*/ 0 h 1696"/>
                <a:gd name="T44" fmla="*/ 1082 w 2123"/>
                <a:gd name="T45" fmla="*/ 28 h 1696"/>
                <a:gd name="T46" fmla="*/ 1005 w 2123"/>
                <a:gd name="T47" fmla="*/ 79 h 1696"/>
                <a:gd name="T48" fmla="*/ 851 w 2123"/>
                <a:gd name="T49" fmla="*/ 181 h 1696"/>
                <a:gd name="T50" fmla="*/ 667 w 2123"/>
                <a:gd name="T51" fmla="*/ 266 h 1696"/>
                <a:gd name="T52" fmla="*/ 631 w 2123"/>
                <a:gd name="T53" fmla="*/ 340 h 1696"/>
                <a:gd name="T54" fmla="*/ 303 w 2123"/>
                <a:gd name="T55" fmla="*/ 555 h 1696"/>
                <a:gd name="T56" fmla="*/ 0 w 2123"/>
                <a:gd name="T57" fmla="*/ 686 h 1696"/>
                <a:gd name="T58" fmla="*/ 0 w 2123"/>
                <a:gd name="T59" fmla="*/ 691 h 1696"/>
                <a:gd name="T60" fmla="*/ 0 w 2123"/>
                <a:gd name="T61" fmla="*/ 725 h 1696"/>
                <a:gd name="T62" fmla="*/ 297 w 2123"/>
                <a:gd name="T63" fmla="*/ 601 h 1696"/>
                <a:gd name="T64" fmla="*/ 589 w 2123"/>
                <a:gd name="T65" fmla="*/ 408 h 1696"/>
                <a:gd name="T66" fmla="*/ 505 w 2123"/>
                <a:gd name="T67" fmla="*/ 635 h 1696"/>
                <a:gd name="T68" fmla="*/ 523 w 2123"/>
                <a:gd name="T69" fmla="*/ 941 h 1696"/>
                <a:gd name="T70" fmla="*/ 458 w 2123"/>
                <a:gd name="T71" fmla="*/ 1105 h 1696"/>
                <a:gd name="T72" fmla="*/ 327 w 2123"/>
                <a:gd name="T73" fmla="*/ 1400 h 1696"/>
                <a:gd name="T74" fmla="*/ 321 w 2123"/>
                <a:gd name="T75" fmla="*/ 1604 h 1696"/>
                <a:gd name="T76" fmla="*/ 327 w 2123"/>
                <a:gd name="T77" fmla="*/ 1604 h 1696"/>
                <a:gd name="T78" fmla="*/ 345 w 2123"/>
                <a:gd name="T79" fmla="*/ 1468 h 1696"/>
                <a:gd name="T80" fmla="*/ 577 w 2123"/>
                <a:gd name="T81" fmla="*/ 986 h 1696"/>
                <a:gd name="T82" fmla="*/ 577 w 2123"/>
                <a:gd name="T83" fmla="*/ 986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4 w 969"/>
                <a:gd name="T1" fmla="*/ 1189 h 1192"/>
                <a:gd name="T2" fmla="*/ 492 w 969"/>
                <a:gd name="T3" fmla="*/ 1195 h 1192"/>
                <a:gd name="T4" fmla="*/ 582 w 969"/>
                <a:gd name="T5" fmla="*/ 1153 h 1192"/>
                <a:gd name="T6" fmla="*/ 816 w 969"/>
                <a:gd name="T7" fmla="*/ 1088 h 1192"/>
                <a:gd name="T8" fmla="*/ 937 w 969"/>
                <a:gd name="T9" fmla="*/ 1058 h 1192"/>
                <a:gd name="T10" fmla="*/ 762 w 969"/>
                <a:gd name="T11" fmla="*/ 991 h 1192"/>
                <a:gd name="T12" fmla="*/ 558 w 969"/>
                <a:gd name="T13" fmla="*/ 955 h 1192"/>
                <a:gd name="T14" fmla="*/ 198 w 969"/>
                <a:gd name="T15" fmla="*/ 973 h 1192"/>
                <a:gd name="T16" fmla="*/ 300 w 969"/>
                <a:gd name="T17" fmla="*/ 895 h 1192"/>
                <a:gd name="T18" fmla="*/ 498 w 969"/>
                <a:gd name="T19" fmla="*/ 805 h 1192"/>
                <a:gd name="T20" fmla="*/ 697 w 969"/>
                <a:gd name="T21" fmla="*/ 673 h 1192"/>
                <a:gd name="T22" fmla="*/ 703 w 969"/>
                <a:gd name="T23" fmla="*/ 673 h 1192"/>
                <a:gd name="T24" fmla="*/ 715 w 969"/>
                <a:gd name="T25" fmla="*/ 667 h 1192"/>
                <a:gd name="T26" fmla="*/ 756 w 969"/>
                <a:gd name="T27" fmla="*/ 649 h 1192"/>
                <a:gd name="T28" fmla="*/ 780 w 969"/>
                <a:gd name="T29" fmla="*/ 643 h 1192"/>
                <a:gd name="T30" fmla="*/ 792 w 969"/>
                <a:gd name="T31" fmla="*/ 631 h 1192"/>
                <a:gd name="T32" fmla="*/ 798 w 969"/>
                <a:gd name="T33" fmla="*/ 619 h 1192"/>
                <a:gd name="T34" fmla="*/ 792 w 969"/>
                <a:gd name="T35" fmla="*/ 613 h 1192"/>
                <a:gd name="T36" fmla="*/ 786 w 969"/>
                <a:gd name="T37" fmla="*/ 601 h 1192"/>
                <a:gd name="T38" fmla="*/ 786 w 969"/>
                <a:gd name="T39" fmla="*/ 576 h 1192"/>
                <a:gd name="T40" fmla="*/ 798 w 969"/>
                <a:gd name="T41" fmla="*/ 546 h 1192"/>
                <a:gd name="T42" fmla="*/ 810 w 969"/>
                <a:gd name="T43" fmla="*/ 516 h 1192"/>
                <a:gd name="T44" fmla="*/ 828 w 969"/>
                <a:gd name="T45" fmla="*/ 486 h 1192"/>
                <a:gd name="T46" fmla="*/ 840 w 969"/>
                <a:gd name="T47" fmla="*/ 456 h 1192"/>
                <a:gd name="T48" fmla="*/ 846 w 969"/>
                <a:gd name="T49" fmla="*/ 438 h 1192"/>
                <a:gd name="T50" fmla="*/ 853 w 969"/>
                <a:gd name="T51" fmla="*/ 432 h 1192"/>
                <a:gd name="T52" fmla="*/ 853 w 969"/>
                <a:gd name="T53" fmla="*/ 348 h 1192"/>
                <a:gd name="T54" fmla="*/ 853 w 969"/>
                <a:gd name="T55" fmla="*/ 342 h 1192"/>
                <a:gd name="T56" fmla="*/ 859 w 969"/>
                <a:gd name="T57" fmla="*/ 336 h 1192"/>
                <a:gd name="T58" fmla="*/ 877 w 969"/>
                <a:gd name="T59" fmla="*/ 306 h 1192"/>
                <a:gd name="T60" fmla="*/ 889 w 969"/>
                <a:gd name="T61" fmla="*/ 270 h 1192"/>
                <a:gd name="T62" fmla="*/ 901 w 969"/>
                <a:gd name="T63" fmla="*/ 240 h 1192"/>
                <a:gd name="T64" fmla="*/ 907 w 969"/>
                <a:gd name="T65" fmla="*/ 228 h 1192"/>
                <a:gd name="T66" fmla="*/ 913 w 969"/>
                <a:gd name="T67" fmla="*/ 216 h 1192"/>
                <a:gd name="T68" fmla="*/ 931 w 969"/>
                <a:gd name="T69" fmla="*/ 173 h 1192"/>
                <a:gd name="T70" fmla="*/ 949 w 969"/>
                <a:gd name="T71" fmla="*/ 137 h 1192"/>
                <a:gd name="T72" fmla="*/ 955 w 969"/>
                <a:gd name="T73" fmla="*/ 125 h 1192"/>
                <a:gd name="T74" fmla="*/ 955 w 969"/>
                <a:gd name="T75" fmla="*/ 119 h 1192"/>
                <a:gd name="T76" fmla="*/ 973 w 969"/>
                <a:gd name="T77" fmla="*/ 0 h 1192"/>
                <a:gd name="T78" fmla="*/ 949 w 969"/>
                <a:gd name="T79" fmla="*/ 47 h 1192"/>
                <a:gd name="T80" fmla="*/ 786 w 969"/>
                <a:gd name="T81" fmla="*/ 113 h 1192"/>
                <a:gd name="T82" fmla="*/ 709 w 969"/>
                <a:gd name="T83" fmla="*/ 161 h 1192"/>
                <a:gd name="T84" fmla="*/ 462 w 969"/>
                <a:gd name="T85" fmla="*/ 234 h 1192"/>
                <a:gd name="T86" fmla="*/ 282 w 969"/>
                <a:gd name="T87" fmla="*/ 288 h 1192"/>
                <a:gd name="T88" fmla="*/ 174 w 969"/>
                <a:gd name="T89" fmla="*/ 294 h 1192"/>
                <a:gd name="T90" fmla="*/ 12 w 969"/>
                <a:gd name="T91" fmla="*/ 486 h 1192"/>
                <a:gd name="T92" fmla="*/ 0 w 969"/>
                <a:gd name="T93" fmla="*/ 510 h 1192"/>
                <a:gd name="T94" fmla="*/ 0 w 969"/>
                <a:gd name="T95" fmla="*/ 1189 h 1192"/>
                <a:gd name="T96" fmla="*/ 96 w 969"/>
                <a:gd name="T97" fmla="*/ 1183 h 1192"/>
                <a:gd name="T98" fmla="*/ 324 w 969"/>
                <a:gd name="T99" fmla="*/ 1189 h 1192"/>
                <a:gd name="T100" fmla="*/ 324 w 969"/>
                <a:gd name="T101" fmla="*/ 1189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8 w 2176"/>
                <a:gd name="T1" fmla="*/ 769 h 1505"/>
                <a:gd name="T2" fmla="*/ 1195 w 2176"/>
                <a:gd name="T3" fmla="*/ 1237 h 1505"/>
                <a:gd name="T4" fmla="*/ 960 w 2176"/>
                <a:gd name="T5" fmla="*/ 1195 h 1505"/>
                <a:gd name="T6" fmla="*/ 726 w 2176"/>
                <a:gd name="T7" fmla="*/ 1129 h 1505"/>
                <a:gd name="T8" fmla="*/ 444 w 2176"/>
                <a:gd name="T9" fmla="*/ 1111 h 1505"/>
                <a:gd name="T10" fmla="*/ 0 w 2176"/>
                <a:gd name="T11" fmla="*/ 1081 h 1505"/>
                <a:gd name="T12" fmla="*/ 30 w 2176"/>
                <a:gd name="T13" fmla="*/ 1117 h 1505"/>
                <a:gd name="T14" fmla="*/ 498 w 2176"/>
                <a:gd name="T15" fmla="*/ 1135 h 1505"/>
                <a:gd name="T16" fmla="*/ 780 w 2176"/>
                <a:gd name="T17" fmla="*/ 1189 h 1505"/>
                <a:gd name="T18" fmla="*/ 1135 w 2176"/>
                <a:gd name="T19" fmla="*/ 1304 h 1505"/>
                <a:gd name="T20" fmla="*/ 1074 w 2176"/>
                <a:gd name="T21" fmla="*/ 1322 h 1505"/>
                <a:gd name="T22" fmla="*/ 714 w 2176"/>
                <a:gd name="T23" fmla="*/ 1508 h 1505"/>
                <a:gd name="T24" fmla="*/ 768 w 2176"/>
                <a:gd name="T25" fmla="*/ 1484 h 1505"/>
                <a:gd name="T26" fmla="*/ 865 w 2176"/>
                <a:gd name="T27" fmla="*/ 1442 h 1505"/>
                <a:gd name="T28" fmla="*/ 1026 w 2176"/>
                <a:gd name="T29" fmla="*/ 1358 h 1505"/>
                <a:gd name="T30" fmla="*/ 1219 w 2176"/>
                <a:gd name="T31" fmla="*/ 1298 h 1505"/>
                <a:gd name="T32" fmla="*/ 1272 w 2176"/>
                <a:gd name="T33" fmla="*/ 1225 h 1505"/>
                <a:gd name="T34" fmla="*/ 1639 w 2176"/>
                <a:gd name="T35" fmla="*/ 1045 h 1505"/>
                <a:gd name="T36" fmla="*/ 1939 w 2176"/>
                <a:gd name="T37" fmla="*/ 955 h 1505"/>
                <a:gd name="T38" fmla="*/ 2185 w 2176"/>
                <a:gd name="T39" fmla="*/ 823 h 1505"/>
                <a:gd name="T40" fmla="*/ 1969 w 2176"/>
                <a:gd name="T41" fmla="*/ 913 h 1505"/>
                <a:gd name="T42" fmla="*/ 1663 w 2176"/>
                <a:gd name="T43" fmla="*/ 991 h 1505"/>
                <a:gd name="T44" fmla="*/ 1345 w 2176"/>
                <a:gd name="T45" fmla="*/ 1153 h 1505"/>
                <a:gd name="T46" fmla="*/ 1507 w 2176"/>
                <a:gd name="T47" fmla="*/ 907 h 1505"/>
                <a:gd name="T48" fmla="*/ 1627 w 2176"/>
                <a:gd name="T49" fmla="*/ 546 h 1505"/>
                <a:gd name="T50" fmla="*/ 1747 w 2176"/>
                <a:gd name="T51" fmla="*/ 373 h 1505"/>
                <a:gd name="T52" fmla="*/ 1987 w 2176"/>
                <a:gd name="T53" fmla="*/ 60 h 1505"/>
                <a:gd name="T54" fmla="*/ 2011 w 2176"/>
                <a:gd name="T55" fmla="*/ 0 h 1505"/>
                <a:gd name="T56" fmla="*/ 1981 w 2176"/>
                <a:gd name="T57" fmla="*/ 0 h 1505"/>
                <a:gd name="T58" fmla="*/ 1603 w 2176"/>
                <a:gd name="T59" fmla="*/ 481 h 1505"/>
                <a:gd name="T60" fmla="*/ 1483 w 2176"/>
                <a:gd name="T61" fmla="*/ 889 h 1505"/>
                <a:gd name="T62" fmla="*/ 1260 w 2176"/>
                <a:gd name="T63" fmla="*/ 1177 h 1505"/>
                <a:gd name="T64" fmla="*/ 1135 w 2176"/>
                <a:gd name="T65" fmla="*/ 907 h 1505"/>
                <a:gd name="T66" fmla="*/ 1014 w 2176"/>
                <a:gd name="T67" fmla="*/ 541 h 1505"/>
                <a:gd name="T68" fmla="*/ 889 w 2176"/>
                <a:gd name="T69" fmla="*/ 222 h 1505"/>
                <a:gd name="T70" fmla="*/ 792 w 2176"/>
                <a:gd name="T71" fmla="*/ 0 h 1505"/>
                <a:gd name="T72" fmla="*/ 756 w 2176"/>
                <a:gd name="T73" fmla="*/ 0 h 1505"/>
                <a:gd name="T74" fmla="*/ 907 w 2176"/>
                <a:gd name="T75" fmla="*/ 355 h 1505"/>
                <a:gd name="T76" fmla="*/ 1038 w 2176"/>
                <a:gd name="T77" fmla="*/ 769 h 1505"/>
                <a:gd name="T78" fmla="*/ 1038 w 2176"/>
                <a:gd name="T79" fmla="*/ 769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2 w 813"/>
                <a:gd name="T1" fmla="*/ 565 h 804"/>
                <a:gd name="T2" fmla="*/ 330 w 813"/>
                <a:gd name="T3" fmla="*/ 439 h 804"/>
                <a:gd name="T4" fmla="*/ 648 w 813"/>
                <a:gd name="T5" fmla="*/ 217 h 804"/>
                <a:gd name="T6" fmla="*/ 816 w 813"/>
                <a:gd name="T7" fmla="*/ 0 h 804"/>
                <a:gd name="T8" fmla="*/ 678 w 813"/>
                <a:gd name="T9" fmla="*/ 150 h 804"/>
                <a:gd name="T10" fmla="*/ 145 w 813"/>
                <a:gd name="T11" fmla="*/ 505 h 804"/>
                <a:gd name="T12" fmla="*/ 0 w 813"/>
                <a:gd name="T13" fmla="*/ 734 h 804"/>
                <a:gd name="T14" fmla="*/ 0 w 813"/>
                <a:gd name="T15" fmla="*/ 806 h 804"/>
                <a:gd name="T16" fmla="*/ 162 w 813"/>
                <a:gd name="T17" fmla="*/ 565 h 804"/>
                <a:gd name="T18" fmla="*/ 162 w 813"/>
                <a:gd name="T19" fmla="*/ 565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2 w 759"/>
                <a:gd name="T1" fmla="*/ 66 h 107"/>
                <a:gd name="T2" fmla="*/ 762 w 759"/>
                <a:gd name="T3" fmla="*/ 0 h 107"/>
                <a:gd name="T4" fmla="*/ 498 w 759"/>
                <a:gd name="T5" fmla="*/ 36 h 107"/>
                <a:gd name="T6" fmla="*/ 139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2 w 759"/>
                <a:gd name="T15" fmla="*/ 66 h 107"/>
                <a:gd name="T16" fmla="*/ 462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93 w 3169"/>
                <a:gd name="T1" fmla="*/ 240 h 743"/>
                <a:gd name="T2" fmla="*/ 1741 w 3169"/>
                <a:gd name="T3" fmla="*/ 234 h 743"/>
                <a:gd name="T4" fmla="*/ 2096 w 3169"/>
                <a:gd name="T5" fmla="*/ 252 h 743"/>
                <a:gd name="T6" fmla="*/ 2515 w 3169"/>
                <a:gd name="T7" fmla="*/ 234 h 743"/>
                <a:gd name="T8" fmla="*/ 3182 w 3169"/>
                <a:gd name="T9" fmla="*/ 205 h 743"/>
                <a:gd name="T10" fmla="*/ 3128 w 3169"/>
                <a:gd name="T11" fmla="*/ 187 h 743"/>
                <a:gd name="T12" fmla="*/ 2432 w 3169"/>
                <a:gd name="T13" fmla="*/ 222 h 743"/>
                <a:gd name="T14" fmla="*/ 2011 w 3169"/>
                <a:gd name="T15" fmla="*/ 222 h 743"/>
                <a:gd name="T16" fmla="*/ 1465 w 3169"/>
                <a:gd name="T17" fmla="*/ 187 h 743"/>
                <a:gd name="T18" fmla="*/ 1549 w 3169"/>
                <a:gd name="T19" fmla="*/ 168 h 743"/>
                <a:gd name="T20" fmla="*/ 2047 w 3169"/>
                <a:gd name="T21" fmla="*/ 0 h 743"/>
                <a:gd name="T22" fmla="*/ 1969 w 3169"/>
                <a:gd name="T23" fmla="*/ 24 h 743"/>
                <a:gd name="T24" fmla="*/ 1844 w 3169"/>
                <a:gd name="T25" fmla="*/ 66 h 743"/>
                <a:gd name="T26" fmla="*/ 1609 w 3169"/>
                <a:gd name="T27" fmla="*/ 138 h 743"/>
                <a:gd name="T28" fmla="*/ 1344 w 3169"/>
                <a:gd name="T29" fmla="*/ 199 h 743"/>
                <a:gd name="T30" fmla="*/ 1273 w 3169"/>
                <a:gd name="T31" fmla="*/ 252 h 743"/>
                <a:gd name="T32" fmla="*/ 768 w 3169"/>
                <a:gd name="T33" fmla="*/ 414 h 743"/>
                <a:gd name="T34" fmla="*/ 336 w 3169"/>
                <a:gd name="T35" fmla="*/ 504 h 743"/>
                <a:gd name="T36" fmla="*/ 0 w 3169"/>
                <a:gd name="T37" fmla="*/ 619 h 743"/>
                <a:gd name="T38" fmla="*/ 300 w 3169"/>
                <a:gd name="T39" fmla="*/ 540 h 743"/>
                <a:gd name="T40" fmla="*/ 738 w 3169"/>
                <a:gd name="T41" fmla="*/ 450 h 743"/>
                <a:gd name="T42" fmla="*/ 1183 w 3169"/>
                <a:gd name="T43" fmla="*/ 312 h 743"/>
                <a:gd name="T44" fmla="*/ 985 w 3169"/>
                <a:gd name="T45" fmla="*/ 492 h 743"/>
                <a:gd name="T46" fmla="*/ 871 w 3169"/>
                <a:gd name="T47" fmla="*/ 745 h 743"/>
                <a:gd name="T48" fmla="*/ 865 w 3169"/>
                <a:gd name="T49" fmla="*/ 745 h 743"/>
                <a:gd name="T50" fmla="*/ 937 w 3169"/>
                <a:gd name="T51" fmla="*/ 745 h 743"/>
                <a:gd name="T52" fmla="*/ 1026 w 3169"/>
                <a:gd name="T53" fmla="*/ 498 h 743"/>
                <a:gd name="T54" fmla="*/ 1302 w 3169"/>
                <a:gd name="T55" fmla="*/ 282 h 743"/>
                <a:gd name="T56" fmla="*/ 1537 w 3169"/>
                <a:gd name="T57" fmla="*/ 450 h 743"/>
                <a:gd name="T58" fmla="*/ 1777 w 3169"/>
                <a:gd name="T59" fmla="*/ 679 h 743"/>
                <a:gd name="T60" fmla="*/ 1862 w 3169"/>
                <a:gd name="T61" fmla="*/ 745 h 743"/>
                <a:gd name="T62" fmla="*/ 1927 w 3169"/>
                <a:gd name="T63" fmla="*/ 745 h 743"/>
                <a:gd name="T64" fmla="*/ 1699 w 3169"/>
                <a:gd name="T65" fmla="*/ 528 h 743"/>
                <a:gd name="T66" fmla="*/ 1393 w 3169"/>
                <a:gd name="T67" fmla="*/ 240 h 743"/>
                <a:gd name="T68" fmla="*/ 1393 w 3169"/>
                <a:gd name="T69" fmla="*/ 240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05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5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50 w 2153"/>
                <a:gd name="T1" fmla="*/ 853 h 1930"/>
                <a:gd name="T2" fmla="*/ 1945 w 2153"/>
                <a:gd name="T3" fmla="*/ 1021 h 1930"/>
                <a:gd name="T4" fmla="*/ 2060 w 2153"/>
                <a:gd name="T5" fmla="*/ 1170 h 1930"/>
                <a:gd name="T6" fmla="*/ 2126 w 2153"/>
                <a:gd name="T7" fmla="*/ 1249 h 1930"/>
                <a:gd name="T8" fmla="*/ 2162 w 2153"/>
                <a:gd name="T9" fmla="*/ 1297 h 1930"/>
                <a:gd name="T10" fmla="*/ 1897 w 2153"/>
                <a:gd name="T11" fmla="*/ 979 h 1930"/>
                <a:gd name="T12" fmla="*/ 1868 w 2153"/>
                <a:gd name="T13" fmla="*/ 931 h 1930"/>
                <a:gd name="T14" fmla="*/ 1789 w 2153"/>
                <a:gd name="T15" fmla="*/ 1243 h 1930"/>
                <a:gd name="T16" fmla="*/ 1777 w 2153"/>
                <a:gd name="T17" fmla="*/ 1489 h 1930"/>
                <a:gd name="T18" fmla="*/ 1826 w 2153"/>
                <a:gd name="T19" fmla="*/ 1910 h 1930"/>
                <a:gd name="T20" fmla="*/ 1795 w 2153"/>
                <a:gd name="T21" fmla="*/ 1934 h 1930"/>
                <a:gd name="T22" fmla="*/ 1753 w 2153"/>
                <a:gd name="T23" fmla="*/ 1537 h 1930"/>
                <a:gd name="T24" fmla="*/ 1735 w 2153"/>
                <a:gd name="T25" fmla="*/ 1291 h 1930"/>
                <a:gd name="T26" fmla="*/ 1771 w 2153"/>
                <a:gd name="T27" fmla="*/ 1087 h 1930"/>
                <a:gd name="T28" fmla="*/ 1777 w 2153"/>
                <a:gd name="T29" fmla="*/ 877 h 1930"/>
                <a:gd name="T30" fmla="*/ 1273 w 2153"/>
                <a:gd name="T31" fmla="*/ 1009 h 1930"/>
                <a:gd name="T32" fmla="*/ 828 w 2153"/>
                <a:gd name="T33" fmla="*/ 1134 h 1930"/>
                <a:gd name="T34" fmla="*/ 324 w 2153"/>
                <a:gd name="T35" fmla="*/ 1315 h 1930"/>
                <a:gd name="T36" fmla="*/ 18 w 2153"/>
                <a:gd name="T37" fmla="*/ 1423 h 1930"/>
                <a:gd name="T38" fmla="*/ 312 w 2153"/>
                <a:gd name="T39" fmla="*/ 1285 h 1930"/>
                <a:gd name="T40" fmla="*/ 685 w 2153"/>
                <a:gd name="T41" fmla="*/ 1146 h 1930"/>
                <a:gd name="T42" fmla="*/ 1026 w 2153"/>
                <a:gd name="T43" fmla="*/ 1039 h 1930"/>
                <a:gd name="T44" fmla="*/ 1417 w 2153"/>
                <a:gd name="T45" fmla="*/ 931 h 1930"/>
                <a:gd name="T46" fmla="*/ 1699 w 2153"/>
                <a:gd name="T47" fmla="*/ 817 h 1930"/>
                <a:gd name="T48" fmla="*/ 1339 w 2153"/>
                <a:gd name="T49" fmla="*/ 624 h 1930"/>
                <a:gd name="T50" fmla="*/ 865 w 2153"/>
                <a:gd name="T51" fmla="*/ 516 h 1930"/>
                <a:gd name="T52" fmla="*/ 228 w 2153"/>
                <a:gd name="T53" fmla="*/ 161 h 1930"/>
                <a:gd name="T54" fmla="*/ 0 w 2153"/>
                <a:gd name="T55" fmla="*/ 83 h 1930"/>
                <a:gd name="T56" fmla="*/ 330 w 2153"/>
                <a:gd name="T57" fmla="*/ 179 h 1930"/>
                <a:gd name="T58" fmla="*/ 715 w 2153"/>
                <a:gd name="T59" fmla="*/ 384 h 1930"/>
                <a:gd name="T60" fmla="*/ 937 w 2153"/>
                <a:gd name="T61" fmla="*/ 492 h 1930"/>
                <a:gd name="T62" fmla="*/ 1357 w 2153"/>
                <a:gd name="T63" fmla="*/ 594 h 1930"/>
                <a:gd name="T64" fmla="*/ 1657 w 2153"/>
                <a:gd name="T65" fmla="*/ 745 h 1930"/>
                <a:gd name="T66" fmla="*/ 1429 w 2153"/>
                <a:gd name="T67" fmla="*/ 462 h 1930"/>
                <a:gd name="T68" fmla="*/ 1291 w 2153"/>
                <a:gd name="T69" fmla="*/ 191 h 1930"/>
                <a:gd name="T70" fmla="*/ 1159 w 2153"/>
                <a:gd name="T71" fmla="*/ 0 h 1930"/>
                <a:gd name="T72" fmla="*/ 1345 w 2153"/>
                <a:gd name="T73" fmla="*/ 215 h 1930"/>
                <a:gd name="T74" fmla="*/ 1495 w 2153"/>
                <a:gd name="T75" fmla="*/ 486 h 1930"/>
                <a:gd name="T76" fmla="*/ 1753 w 2153"/>
                <a:gd name="T77" fmla="*/ 805 h 1930"/>
                <a:gd name="T78" fmla="*/ 1850 w 2153"/>
                <a:gd name="T79" fmla="*/ 853 h 1930"/>
                <a:gd name="T80" fmla="*/ 1850 w 2153"/>
                <a:gd name="T81" fmla="*/ 853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70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64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65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EDFF92F-940E-4420-A8E8-4E18EAF8A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7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61" grpId="0"/>
      <p:bldP spid="8706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706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124744"/>
            <a:ext cx="3672210" cy="4607719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>Анна </a:t>
            </a:r>
            <a:r>
              <a:rPr lang="ru-RU" i="1" dirty="0" smtClean="0"/>
              <a:t>Андреевна    Ахматова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400" i="1" dirty="0" smtClean="0"/>
              <a:t>Подготовил </a:t>
            </a:r>
            <a:r>
              <a:rPr lang="ru-RU" sz="2400" i="1" dirty="0"/>
              <a:t>учитель:</a:t>
            </a:r>
            <a:br>
              <a:rPr lang="ru-RU" sz="2400" i="1" dirty="0"/>
            </a:br>
            <a:r>
              <a:rPr lang="ru-RU" sz="2400" i="1" dirty="0"/>
              <a:t>		</a:t>
            </a:r>
            <a:r>
              <a:rPr lang="ru-RU" sz="2400" i="1" dirty="0" err="1" smtClean="0"/>
              <a:t>ТриколичА.В</a:t>
            </a:r>
            <a:r>
              <a:rPr lang="ru-RU" sz="2400" i="1" dirty="0"/>
              <a:t>.</a:t>
            </a:r>
            <a:br>
              <a:rPr lang="ru-RU" sz="2400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2060575"/>
            <a:ext cx="6400800" cy="23542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ru-RU" sz="4800" i="1" dirty="0" smtClean="0"/>
              <a:t>      </a:t>
            </a:r>
          </a:p>
        </p:txBody>
      </p:sp>
      <p:pic>
        <p:nvPicPr>
          <p:cNvPr id="3076" name="Picture 8" descr="Русская поэтесса Анна Андреевна Ахмат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341438"/>
            <a:ext cx="3455988" cy="4392612"/>
          </a:xfrm>
          <a:prstGeom prst="rect">
            <a:avLst/>
          </a:prstGeom>
          <a:noFill/>
          <a:ln w="41275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0" i="1" dirty="0" smtClean="0"/>
              <a:t>Вокруг </a:t>
            </a:r>
            <a:r>
              <a:rPr lang="ru-RU" b="0" i="1" dirty="0" smtClean="0"/>
              <a:t>«Реквиема»</a:t>
            </a:r>
            <a:endParaRPr lang="ru-RU" b="0" i="1" dirty="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0768"/>
            <a:ext cx="4834880" cy="532832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i="1" dirty="0" smtClean="0"/>
              <a:t>      </a:t>
            </a:r>
            <a:r>
              <a:rPr lang="ru-RU" sz="1800" b="1" i="1" dirty="0" smtClean="0"/>
              <a:t>	</a:t>
            </a:r>
            <a:r>
              <a:rPr lang="ru-RU" sz="2000" b="1" i="1" dirty="0" smtClean="0"/>
              <a:t>Единственный  </a:t>
            </a:r>
            <a:r>
              <a:rPr lang="ru-RU" sz="2000" b="1" i="1" dirty="0" smtClean="0"/>
              <a:t>сын Ахматовой  </a:t>
            </a:r>
            <a:r>
              <a:rPr lang="ru-RU" sz="2000" b="1" i="1" dirty="0" smtClean="0"/>
              <a:t>Лев Гумилев (впоследствии </a:t>
            </a:r>
            <a:r>
              <a:rPr lang="ru-RU" sz="2000" b="1" i="1" dirty="0" smtClean="0"/>
              <a:t>известный историк) в </a:t>
            </a:r>
            <a:r>
              <a:rPr lang="ru-RU" sz="2000" b="1" i="1" dirty="0" smtClean="0"/>
              <a:t>1938 г. был </a:t>
            </a:r>
            <a:r>
              <a:rPr lang="ru-RU" sz="2000" b="1" i="1" dirty="0" smtClean="0"/>
              <a:t>арестован и приговорен к пяти годам </a:t>
            </a:r>
            <a:r>
              <a:rPr lang="ru-RU" sz="2000" b="1" i="1" dirty="0" smtClean="0"/>
              <a:t>лагерей. </a:t>
            </a:r>
            <a:r>
              <a:rPr lang="ru-RU" sz="2000" b="1" i="1" dirty="0" smtClean="0"/>
              <a:t>Кроме него Анне Андреевне пришлось проводить в тюрьмы, лагеря и безвременные могилы многих </a:t>
            </a:r>
            <a:r>
              <a:rPr lang="ru-RU" sz="2000" b="1" i="1" dirty="0" smtClean="0"/>
              <a:t>близких, </a:t>
            </a:r>
            <a:r>
              <a:rPr lang="ru-RU" sz="2000" b="1" i="1" dirty="0" smtClean="0"/>
              <a:t>собратьев по </a:t>
            </a:r>
            <a:r>
              <a:rPr lang="ru-RU" sz="2000" b="1" i="1" dirty="0" smtClean="0"/>
              <a:t>перу, </a:t>
            </a:r>
            <a:r>
              <a:rPr lang="ru-RU" sz="2000" b="1" i="1" dirty="0" smtClean="0"/>
              <a:t>друзей. Саму же ее держали на воле: пытки неопределенностью входили в </a:t>
            </a:r>
            <a:r>
              <a:rPr lang="ru-RU" sz="2000" b="1" i="1" dirty="0" smtClean="0"/>
              <a:t>репертуар сталинских </a:t>
            </a:r>
            <a:r>
              <a:rPr lang="ru-RU" sz="2000" b="1" i="1" dirty="0" smtClean="0"/>
              <a:t>истязаний .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    </a:t>
            </a:r>
            <a:r>
              <a:rPr lang="ru-RU" sz="2000" b="1" i="1" dirty="0" smtClean="0"/>
              <a:t>	 	Не  </a:t>
            </a:r>
            <a:r>
              <a:rPr lang="ru-RU" sz="2000" b="1" i="1" dirty="0" smtClean="0"/>
              <a:t>только </a:t>
            </a:r>
            <a:r>
              <a:rPr lang="ru-RU" sz="2000" b="1" i="1" dirty="0" smtClean="0"/>
              <a:t>писать, но </a:t>
            </a:r>
            <a:r>
              <a:rPr lang="ru-RU" sz="2000" b="1" i="1" dirty="0" smtClean="0"/>
              <a:t>и хранить дома </a:t>
            </a:r>
            <a:r>
              <a:rPr lang="ru-RU" sz="2000" b="1" i="1" dirty="0" smtClean="0"/>
              <a:t>(а </a:t>
            </a:r>
            <a:r>
              <a:rPr lang="ru-RU" sz="2000" b="1" i="1" dirty="0" smtClean="0"/>
              <a:t>в </a:t>
            </a:r>
            <a:r>
              <a:rPr lang="ru-RU" sz="2000" b="1" i="1" dirty="0" smtClean="0"/>
              <a:t>общем - </a:t>
            </a:r>
            <a:r>
              <a:rPr lang="ru-RU" sz="2000" b="1" i="1" dirty="0" smtClean="0"/>
              <a:t>то и </a:t>
            </a:r>
            <a:r>
              <a:rPr lang="ru-RU" sz="2000" b="1" i="1" dirty="0" smtClean="0"/>
              <a:t>слушать), </a:t>
            </a:r>
            <a:r>
              <a:rPr lang="ru-RU" sz="2000" b="1" i="1" dirty="0" smtClean="0"/>
              <a:t>такие </a:t>
            </a:r>
            <a:r>
              <a:rPr lang="ru-RU" sz="2000" b="1" i="1" dirty="0" smtClean="0"/>
              <a:t>вещи, </a:t>
            </a:r>
            <a:r>
              <a:rPr lang="ru-RU" sz="2000" b="1" i="1" dirty="0" smtClean="0"/>
              <a:t>как «Реквием» и другие «преступные» или «заветные» стихи могло стоить </a:t>
            </a:r>
            <a:r>
              <a:rPr lang="ru-RU" sz="2000" b="1" i="1" dirty="0" smtClean="0"/>
              <a:t>жизни. Они </a:t>
            </a:r>
            <a:r>
              <a:rPr lang="ru-RU" sz="2000" b="1" i="1" dirty="0" smtClean="0"/>
              <a:t>сжигались сразу же после записи и затем долгие годы таились в памяти нескольких  верных слушателей .</a:t>
            </a:r>
          </a:p>
        </p:txBody>
      </p:sp>
      <p:pic>
        <p:nvPicPr>
          <p:cNvPr id="12292" name="Picture 4" descr="ааа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300788" y="1628800"/>
            <a:ext cx="2087636" cy="2160563"/>
          </a:xfrm>
          <a:noFill/>
          <a:ln w="4127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2293" name="Picture 6" descr="рек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300788" y="4149080"/>
            <a:ext cx="2159644" cy="2088232"/>
          </a:xfrm>
          <a:noFill/>
          <a:ln w="41275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Заслуженная </a:t>
            </a:r>
            <a:r>
              <a:rPr lang="ru-RU" dirty="0" smtClean="0"/>
              <a:t>награда</a:t>
            </a:r>
            <a:endParaRPr lang="ru-RU" dirty="0" smtClean="0"/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468313" y="2060575"/>
            <a:ext cx="8351837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2400" i="1" dirty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1965 году удостоена международной премии «Этна - Таормина».</a:t>
            </a:r>
          </a:p>
          <a:p>
            <a:pPr algn="just">
              <a:defRPr/>
            </a:pPr>
            <a:r>
              <a:rPr lang="ru-RU" sz="2400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В </a:t>
            </a:r>
            <a:r>
              <a:rPr lang="ru-RU" sz="2400" i="1" dirty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1964 году Ахматова стала почетным доктором литературы Оксфордского университета. Но эти награды и признание пришли к ней, к сожалению, в последние годы жизни. </a:t>
            </a:r>
          </a:p>
          <a:p>
            <a:pPr>
              <a:defRPr/>
            </a:pPr>
            <a:endParaRPr lang="ru-RU" sz="2400" i="1" dirty="0">
              <a:solidFill>
                <a:srgbClr val="99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</a:t>
            </a:r>
            <a:r>
              <a:rPr lang="ru-RU" sz="2800" b="1" i="1" dirty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Здесь столько лир повешено на ветки,</a:t>
            </a:r>
          </a:p>
          <a:p>
            <a:pPr algn="ctr" eaLnBrk="1" hangingPunct="1"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i="1" dirty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 и моей как будто место </a:t>
            </a:r>
            <a:r>
              <a:rPr lang="ru-RU" sz="2800" b="1" i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есть.</a:t>
            </a:r>
            <a:endParaRPr lang="ru-RU" sz="2800" b="1" i="1" dirty="0">
              <a:solidFill>
                <a:srgbClr val="99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i="1" dirty="0" smtClean="0"/>
              <a:t>Остановись в изумлении перед красотой ,и в твоем сердце тоже расцветет </a:t>
            </a:r>
            <a:r>
              <a:rPr lang="ru-RU" sz="3200" i="1" dirty="0" smtClean="0"/>
              <a:t>красота</a:t>
            </a:r>
            <a:endParaRPr lang="ru-RU" sz="3200" i="1" dirty="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2" y="1341438"/>
            <a:ext cx="4535933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		Внешность </a:t>
            </a:r>
            <a:r>
              <a:rPr lang="ru-RU" sz="2000" b="1" i="1" dirty="0" smtClean="0"/>
              <a:t>и талант Цветаевой </a:t>
            </a:r>
            <a:r>
              <a:rPr lang="ru-RU" sz="2000" b="1" i="1" dirty="0" smtClean="0"/>
              <a:t>были необыкновенны</a:t>
            </a:r>
            <a:r>
              <a:rPr lang="ru-RU" sz="2000" b="1" i="1" dirty="0" smtClean="0"/>
              <a:t>,   привлекали художников, скульпторов, поэтов.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И мы </a:t>
            </a:r>
            <a:r>
              <a:rPr lang="ru-RU" sz="2000" b="1" i="1" dirty="0" smtClean="0"/>
              <a:t>шарахаемся, </a:t>
            </a:r>
            <a:r>
              <a:rPr lang="ru-RU" sz="2000" b="1" i="1" dirty="0" smtClean="0"/>
              <a:t>и </a:t>
            </a:r>
            <a:r>
              <a:rPr lang="ru-RU" sz="2000" b="1" i="1" dirty="0" smtClean="0"/>
              <a:t>глухое: </a:t>
            </a:r>
            <a:r>
              <a:rPr lang="ru-RU" sz="2000" b="1" i="1" dirty="0" smtClean="0"/>
              <a:t>ох</a:t>
            </a:r>
            <a:r>
              <a:rPr lang="ru-RU" sz="2000" b="1" i="1" dirty="0" smtClean="0"/>
              <a:t>! -</a:t>
            </a:r>
            <a:endParaRPr lang="ru-RU" sz="20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Стотысячное – тебе присягает</a:t>
            </a:r>
            <a:r>
              <a:rPr lang="ru-RU" sz="2000" b="1" i="1" dirty="0" smtClean="0"/>
              <a:t>, -</a:t>
            </a:r>
            <a:r>
              <a:rPr lang="ru-RU" sz="2000" b="1" i="1" dirty="0" smtClean="0"/>
              <a:t>Анна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Ахматова</a:t>
            </a:r>
            <a:r>
              <a:rPr lang="ru-RU" sz="2000" b="1" i="1" dirty="0" smtClean="0"/>
              <a:t>! - </a:t>
            </a:r>
            <a:r>
              <a:rPr lang="ru-RU" sz="2000" b="1" i="1" dirty="0" smtClean="0"/>
              <a:t>Это </a:t>
            </a:r>
            <a:r>
              <a:rPr lang="ru-RU" sz="2000" b="1" i="1" dirty="0" smtClean="0"/>
              <a:t>имя - </a:t>
            </a:r>
            <a:r>
              <a:rPr lang="ru-RU" sz="2000" b="1" i="1" dirty="0" smtClean="0"/>
              <a:t>огромный вздох,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И в глубь он </a:t>
            </a:r>
            <a:r>
              <a:rPr lang="ru-RU" sz="2000" b="1" i="1" dirty="0" smtClean="0"/>
              <a:t>падает, </a:t>
            </a:r>
            <a:r>
              <a:rPr lang="ru-RU" sz="2000" b="1" i="1" dirty="0" smtClean="0"/>
              <a:t>которая безымянна.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i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                                 </a:t>
            </a:r>
            <a:r>
              <a:rPr lang="ru-RU" sz="2000" b="1" i="1" dirty="0" smtClean="0"/>
              <a:t>М.И. </a:t>
            </a:r>
            <a:r>
              <a:rPr lang="ru-RU" sz="2000" b="1" i="1" smtClean="0"/>
              <a:t>Цветаева</a:t>
            </a:r>
            <a:endParaRPr lang="ru-RU" sz="2000" b="1" i="1" dirty="0" smtClean="0"/>
          </a:p>
        </p:txBody>
      </p:sp>
      <p:pic>
        <p:nvPicPr>
          <p:cNvPr id="14340" name="Picture 4" descr="f465dc490b93f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1989138"/>
            <a:ext cx="2087562" cy="2376487"/>
          </a:xfrm>
          <a:noFill/>
          <a:ln w="412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4341" name="Rectangle 13"/>
          <p:cNvSpPr>
            <a:spLocks noChangeArrowheads="1"/>
          </p:cNvSpPr>
          <p:nvPr/>
        </p:nvSpPr>
        <p:spPr bwMode="auto">
          <a:xfrm>
            <a:off x="467544" y="4606925"/>
            <a:ext cx="17281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Н. И. Альтман.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Портрет 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Ахматовой А.А 1914</a:t>
            </a:r>
          </a:p>
        </p:txBody>
      </p:sp>
      <p:pic>
        <p:nvPicPr>
          <p:cNvPr id="14342" name="Picture 15" descr="ааа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2468563" y="3459823"/>
            <a:ext cx="1903412" cy="2189163"/>
          </a:xfrm>
          <a:noFill/>
          <a:ln w="412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4343" name="Rectangle 17"/>
          <p:cNvSpPr>
            <a:spLocks noChangeArrowheads="1"/>
          </p:cNvSpPr>
          <p:nvPr/>
        </p:nvSpPr>
        <p:spPr bwMode="auto">
          <a:xfrm>
            <a:off x="2555875" y="5713266"/>
            <a:ext cx="1728788" cy="115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30000"/>
              </a:spcBef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Петров –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Водкин. 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eaLnBrk="1" hangingPunct="1">
              <a:spcBef>
                <a:spcPct val="30000"/>
              </a:spcBef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Портрет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Ахматовой А.А.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 descr="фотоц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12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382588" y="3644900"/>
            <a:ext cx="8366125" cy="3046988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tint val="8039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Царское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Село</a:t>
            </a:r>
          </a:p>
          <a:p>
            <a:pPr algn="ctr">
              <a:defRPr/>
            </a:pP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Детские годы Анны Горенко ( псевдоним Ахматова)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Прошли под Петербургом в Царском Селе. Здесь она прошила до шестнадцати лет. Царское Село осталось в ее жизни навсегда. И автобиографии  Ахматовой: « мои первые воспоминания – </a:t>
            </a:r>
            <a:r>
              <a:rPr lang="ru-RU" sz="2400" b="1" i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царскосельские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: зеленое великолепие парков, выгон, ипподром, старый вокзал».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Детские годы и годы </a:t>
            </a:r>
            <a:r>
              <a:rPr lang="ru-RU" dirty="0" smtClean="0"/>
              <a:t>учения</a:t>
            </a:r>
            <a:endParaRPr lang="ru-RU" dirty="0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4038600" cy="5184775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i="1" dirty="0" smtClean="0"/>
              <a:t>    </a:t>
            </a:r>
            <a:r>
              <a:rPr lang="ru-RU" sz="2400" i="1" dirty="0" smtClean="0"/>
              <a:t>		</a:t>
            </a:r>
            <a:r>
              <a:rPr lang="ru-RU" sz="2400" b="1" i="1" dirty="0" smtClean="0"/>
              <a:t>Читать </a:t>
            </a:r>
            <a:r>
              <a:rPr lang="ru-RU" sz="2400" b="1" i="1" dirty="0" smtClean="0"/>
              <a:t>училась по  «Азбуке»  Льва Толстого. В пять лет, слушая, как учительница занимается со старшими детьми, заговорила по – </a:t>
            </a:r>
            <a:r>
              <a:rPr lang="ru-RU" sz="2400" b="1" i="1" dirty="0" err="1" smtClean="0"/>
              <a:t>французски</a:t>
            </a:r>
            <a:r>
              <a:rPr lang="ru-RU" sz="2400" b="1" i="1" dirty="0" smtClean="0"/>
              <a:t>. Учеба </a:t>
            </a:r>
            <a:r>
              <a:rPr lang="ru-RU" sz="2400" b="1" i="1" dirty="0" err="1" smtClean="0"/>
              <a:t>прохо-дит</a:t>
            </a:r>
            <a:r>
              <a:rPr lang="ru-RU" sz="2400" b="1" i="1" dirty="0" smtClean="0"/>
              <a:t> в женской </a:t>
            </a:r>
            <a:r>
              <a:rPr lang="ru-RU" sz="2400" b="1" i="1" u="sng" dirty="0" smtClean="0"/>
              <a:t>Мариин-</a:t>
            </a:r>
            <a:r>
              <a:rPr lang="ru-RU" sz="2400" b="1" i="1" u="sng" dirty="0" err="1" smtClean="0"/>
              <a:t>ской</a:t>
            </a:r>
            <a:r>
              <a:rPr lang="ru-RU" sz="2400" b="1" i="1" u="sng" dirty="0" smtClean="0"/>
              <a:t> гимназии.</a:t>
            </a:r>
            <a:r>
              <a:rPr lang="ru-RU" sz="2400" b="1" i="1" dirty="0" smtClean="0"/>
              <a:t> Училась, по словам Анны, «</a:t>
            </a:r>
            <a:r>
              <a:rPr lang="ru-RU" sz="2400" b="1" i="1" dirty="0" err="1" smtClean="0"/>
              <a:t>снача</a:t>
            </a:r>
            <a:r>
              <a:rPr lang="ru-RU" sz="2400" b="1" i="1" dirty="0" smtClean="0"/>
              <a:t>-ла плохо, потом гораздо лучше». Стихи начала писать в одиннадцать лет. </a:t>
            </a:r>
            <a:endParaRPr lang="ru-RU" sz="2400" b="1" dirty="0" smtClean="0"/>
          </a:p>
        </p:txBody>
      </p:sp>
      <p:pic>
        <p:nvPicPr>
          <p:cNvPr id="5124" name="Picture 5" descr="маринская гимназ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1989138"/>
            <a:ext cx="4038600" cy="3311525"/>
          </a:xfrm>
          <a:noFill/>
          <a:ln w="4127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5724525" y="5661025"/>
            <a:ext cx="25479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30000"/>
              </a:spcBef>
            </a:pPr>
            <a:r>
              <a:rPr lang="ru-RU" i="1"/>
              <a:t>Мариинская гимназия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Анна Ахматова - </a:t>
            </a:r>
            <a:r>
              <a:rPr lang="ru-RU" dirty="0" smtClean="0"/>
              <a:t>студентка</a:t>
            </a:r>
            <a:endParaRPr lang="ru-RU" dirty="0" smtClean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557338"/>
            <a:ext cx="4038600" cy="45307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/>
              <a:t>		В</a:t>
            </a:r>
            <a:r>
              <a:rPr lang="ru-RU" sz="1000" b="1" i="1" dirty="0" smtClean="0"/>
              <a:t> </a:t>
            </a:r>
            <a:r>
              <a:rPr lang="ru-RU" sz="2000" b="1" i="1" dirty="0" smtClean="0"/>
              <a:t>1905 году семья переезжает в Крым. Учебу продолжила в Евпатории. В 1907 году поступила на  юридические женские курсы в Киеве. </a:t>
            </a:r>
            <a:endParaRPr lang="ru-RU" sz="2000" b="1" i="1" dirty="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/>
              <a:t>	</a:t>
            </a:r>
            <a:r>
              <a:rPr lang="ru-RU" sz="2000" b="1" i="1" dirty="0" smtClean="0"/>
              <a:t>	</a:t>
            </a:r>
            <a:r>
              <a:rPr lang="ru-RU" sz="2000" b="1" i="1" dirty="0" smtClean="0"/>
              <a:t>Предпочтение </a:t>
            </a:r>
            <a:r>
              <a:rPr lang="ru-RU" sz="2000" b="1" i="1" dirty="0" smtClean="0"/>
              <a:t>отдавала истории и литературе. Закончив их, </a:t>
            </a:r>
            <a:r>
              <a:rPr lang="ru-RU" sz="2000" b="1" i="1" dirty="0" smtClean="0"/>
              <a:t>поступила </a:t>
            </a:r>
            <a:r>
              <a:rPr lang="ru-RU" sz="2000" b="1" i="1" dirty="0" smtClean="0"/>
              <a:t>на Высшие историко – литературные курсы в </a:t>
            </a:r>
            <a:r>
              <a:rPr lang="ru-RU" sz="2000" b="1" i="1" dirty="0" err="1" smtClean="0"/>
              <a:t>Пе-тербурге</a:t>
            </a:r>
            <a:r>
              <a:rPr lang="ru-RU" sz="2000" b="1" i="1" dirty="0" smtClean="0"/>
              <a:t>, но не заканчивает их. Не получив формально высшего образования, </a:t>
            </a:r>
            <a:r>
              <a:rPr lang="ru-RU" sz="2000" b="1" i="1" dirty="0" err="1" smtClean="0"/>
              <a:t>Ахма-това</a:t>
            </a:r>
            <a:r>
              <a:rPr lang="ru-RU" sz="2000" b="1" i="1" dirty="0" smtClean="0"/>
              <a:t> стала одним из об-</a:t>
            </a:r>
            <a:r>
              <a:rPr lang="ru-RU" sz="2000" b="1" i="1" dirty="0" err="1" smtClean="0"/>
              <a:t>разованнейших</a:t>
            </a:r>
            <a:r>
              <a:rPr lang="ru-RU" sz="2000" b="1" i="1" dirty="0" smtClean="0"/>
              <a:t> людей своего времени.</a:t>
            </a:r>
          </a:p>
        </p:txBody>
      </p:sp>
      <p:pic>
        <p:nvPicPr>
          <p:cNvPr id="6148" name="Picture 4" descr="фото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1412875"/>
            <a:ext cx="3243263" cy="4530725"/>
          </a:xfrm>
          <a:noFill/>
          <a:ln w="41275">
            <a:solidFill>
              <a:srgbClr val="993300"/>
            </a:solidFill>
            <a:miter lim="800000"/>
            <a:headEnd/>
            <a:tailEnd/>
          </a:ln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5076825" y="6237288"/>
            <a:ext cx="3319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/>
              <a:t>Анна Ахматова - студентка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.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/>
              <a:t>    </a:t>
            </a:r>
          </a:p>
        </p:txBody>
      </p:sp>
      <p:pic>
        <p:nvPicPr>
          <p:cNvPr id="7172" name="Picture 4" descr="памятник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6000"/>
          </a:blip>
          <a:srcRect/>
          <a:stretch>
            <a:fillRect/>
          </a:stretch>
        </p:blipFill>
        <p:spPr>
          <a:xfrm>
            <a:off x="-323850" y="0"/>
            <a:ext cx="9720263" cy="6858000"/>
          </a:xfrm>
          <a:noFill/>
        </p:spPr>
      </p:pic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2133099" y="285922"/>
            <a:ext cx="5453865" cy="584775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tint val="48235"/>
                  <a:invGamma/>
                  <a:alpha val="5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Пушкин в творчестве 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поэта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4556752" y="998323"/>
            <a:ext cx="4562475" cy="5656933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tint val="52941"/>
                  <a:invGamma/>
                  <a:alpha val="5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defRPr/>
            </a:pP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defRPr/>
            </a:pP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Царское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Село для Ахматовой  – это  прежде всего Пушкин. Анна Андреевна серьезно изучала его жизнь и творчество . Одно из первых ее напечатанных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стихотворений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посвящено великому поэту:</a:t>
            </a:r>
          </a:p>
          <a:p>
            <a:pPr algn="just">
              <a:defRPr/>
            </a:pP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just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Смуглый 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отрок бродил по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аллеям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  у озерных грустил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берегов</a:t>
            </a: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и столетие мы лелеем</a:t>
            </a:r>
          </a:p>
          <a:p>
            <a:pPr algn="just">
              <a:defRPr/>
            </a:pPr>
            <a:r>
              <a:rPr lang="ru-RU" sz="24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еле слышный шелест шагов.</a:t>
            </a:r>
          </a:p>
          <a:p>
            <a:pPr algn="just" eaLnBrk="1" hangingPunct="1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Становление поэта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9425" y="1627188"/>
            <a:ext cx="7927975" cy="414655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		С </a:t>
            </a:r>
            <a:r>
              <a:rPr lang="ru-RU" sz="2400" b="1" i="1" dirty="0" smtClean="0"/>
              <a:t>1910 годов началась активная литературная деятельность Ахматовой. В  это время начинающая поэтесса познакомилась с Блоком, </a:t>
            </a:r>
            <a:r>
              <a:rPr lang="ru-RU" sz="2400" b="1" i="1" dirty="0" smtClean="0"/>
              <a:t>Бальмонтом, </a:t>
            </a:r>
            <a:r>
              <a:rPr lang="ru-RU" sz="2400" b="1" i="1" dirty="0" smtClean="0"/>
              <a:t>Маяковским 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		Свое </a:t>
            </a:r>
            <a:r>
              <a:rPr lang="ru-RU" sz="2400" b="1" i="1" dirty="0" smtClean="0"/>
              <a:t>первое стихотворение под псевдонимом Ахматова опубликовала  в двадцатилетнем </a:t>
            </a:r>
            <a:r>
              <a:rPr lang="ru-RU" sz="2400" b="1" i="1" dirty="0" smtClean="0"/>
              <a:t>возрасте. В </a:t>
            </a:r>
            <a:r>
              <a:rPr lang="ru-RU" sz="2400" b="1" i="1" dirty="0" smtClean="0"/>
              <a:t>1912 году вышел первый сборник стихотворений « Вечер».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		Анна </a:t>
            </a:r>
            <a:r>
              <a:rPr lang="ru-RU" sz="2400" b="1" i="1" dirty="0" smtClean="0"/>
              <a:t>Ахматова очень рано поняла, что писать надо только те </a:t>
            </a:r>
            <a:r>
              <a:rPr lang="ru-RU" sz="2400" b="1" i="1" dirty="0" smtClean="0"/>
              <a:t>стихи, </a:t>
            </a:r>
            <a:r>
              <a:rPr lang="ru-RU" sz="2400" b="1" i="1" dirty="0" smtClean="0"/>
              <a:t>которые, </a:t>
            </a:r>
            <a:r>
              <a:rPr lang="ru-RU" sz="2400" b="1" i="1" dirty="0" smtClean="0"/>
              <a:t>«если </a:t>
            </a:r>
            <a:r>
              <a:rPr lang="ru-RU" sz="2400" b="1" i="1" dirty="0" smtClean="0"/>
              <a:t>не  </a:t>
            </a:r>
            <a:r>
              <a:rPr lang="ru-RU" sz="2400" b="1" i="1" dirty="0" smtClean="0"/>
              <a:t>напишешь, </a:t>
            </a:r>
            <a:r>
              <a:rPr lang="ru-RU" sz="2400" b="1" i="1" dirty="0" smtClean="0"/>
              <a:t>то </a:t>
            </a:r>
            <a:r>
              <a:rPr lang="ru-RU" sz="2400" b="1" i="1" dirty="0" smtClean="0"/>
              <a:t>умрешь». </a:t>
            </a:r>
            <a:r>
              <a:rPr lang="ru-RU" sz="2400" b="1" i="1" dirty="0" smtClean="0"/>
              <a:t>Иначе, как она считала, нет и не может быть </a:t>
            </a:r>
            <a:r>
              <a:rPr lang="ru-RU" sz="2400" b="1" i="1" dirty="0" smtClean="0"/>
              <a:t>поэзии.</a:t>
            </a:r>
            <a:endParaRPr lang="ru-RU" sz="2400" b="1" i="1" dirty="0" smtClean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Особенности  поэтического </a:t>
            </a:r>
            <a:r>
              <a:rPr lang="ru-RU" sz="4000" dirty="0" smtClean="0"/>
              <a:t>стиля</a:t>
            </a:r>
            <a:endParaRPr lang="ru-RU" sz="4000" dirty="0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		Классическая </a:t>
            </a:r>
            <a:r>
              <a:rPr lang="ru-RU" sz="2400" b="1" i="1" dirty="0" smtClean="0"/>
              <a:t>строгость стихов, их ясность, редкое чувство гармонии ставят Ахматову  в число выдающихся писателей ХХ века. Ее стихи переведены на все основные языки.  Чувство секретного союза с читателем проникнуты все стихи Ахматовой. Это тесная связь, быть может, главная ахматовская творческая тайна. Она знает тех, для кого </a:t>
            </a:r>
            <a:r>
              <a:rPr lang="ru-RU" sz="2400" b="1" i="1" dirty="0" smtClean="0"/>
              <a:t>пишет. </a:t>
            </a:r>
            <a:r>
              <a:rPr lang="ru-RU" sz="2400" b="1" i="1" dirty="0" smtClean="0"/>
              <a:t>Автор и читатель жизненно необходимы друг другу. Первые книги отличала особая религиозность. Одна из важнейших </a:t>
            </a:r>
            <a:r>
              <a:rPr lang="ru-RU" sz="2400" b="1" i="1" dirty="0" smtClean="0"/>
              <a:t>тем - </a:t>
            </a:r>
            <a:r>
              <a:rPr lang="ru-RU" sz="2400" b="1" i="1" dirty="0" smtClean="0"/>
              <a:t>грех. С грехом связано представление о правде ( грех - обман). В сборниках </a:t>
            </a:r>
            <a:r>
              <a:rPr lang="ru-RU" sz="2400" b="1" i="1" dirty="0" smtClean="0"/>
              <a:t>«Четки», «Белая </a:t>
            </a:r>
            <a:r>
              <a:rPr lang="ru-RU" sz="2400" b="1" i="1" dirty="0" smtClean="0"/>
              <a:t>стая» - отзвуки не только духовных стихов, но и других фольклорных жанров: частушки, колыбельные , прибаутки.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Трудный </a:t>
            </a:r>
            <a:r>
              <a:rPr lang="ru-RU" i="1" dirty="0" smtClean="0"/>
              <a:t>период</a:t>
            </a:r>
            <a:endParaRPr lang="ru-RU" i="1" dirty="0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1800" b="1" i="1" dirty="0" smtClean="0"/>
              <a:t>		Новые </a:t>
            </a:r>
            <a:r>
              <a:rPr lang="ru-RU" sz="1800" b="1" i="1" dirty="0" smtClean="0"/>
              <a:t>стихи Ахматовой с середины 1920 годов  печатать перестали . Ее поэтический голос умолк  вплоть до 1940 </a:t>
            </a:r>
            <a:r>
              <a:rPr lang="ru-RU" sz="1800" b="1" i="1" dirty="0" smtClean="0"/>
              <a:t>года. </a:t>
            </a:r>
            <a:r>
              <a:rPr lang="ru-RU" sz="1800" b="1" i="1" dirty="0" smtClean="0"/>
              <a:t>Для Анны Ахматовой наступили тяжелые времена 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1800" b="1" i="1" dirty="0" smtClean="0"/>
              <a:t>		В </a:t>
            </a:r>
            <a:r>
              <a:rPr lang="ru-RU" sz="1800" b="1" i="1" dirty="0" smtClean="0"/>
              <a:t>начале 1930 года был репрессирован ее сын  Лев </a:t>
            </a:r>
            <a:r>
              <a:rPr lang="ru-RU" sz="1800" b="1" i="1" dirty="0" smtClean="0"/>
              <a:t>Гумилев, </a:t>
            </a:r>
            <a:r>
              <a:rPr lang="ru-RU" sz="1800" b="1" i="1" dirty="0" smtClean="0"/>
              <a:t>переживший в период репрессий три ареста и проведший в лагере  </a:t>
            </a:r>
            <a:r>
              <a:rPr lang="ru-RU" sz="1800" b="1" i="1" dirty="0" smtClean="0"/>
              <a:t>четырнадцать лет. </a:t>
            </a:r>
            <a:r>
              <a:rPr lang="ru-RU" sz="1800" b="1" i="1" dirty="0" smtClean="0"/>
              <a:t>Позже судьбам тысяч заключенных и их </a:t>
            </a:r>
            <a:r>
              <a:rPr lang="ru-RU" sz="1800" b="1" i="1" dirty="0" smtClean="0"/>
              <a:t>несчастным </a:t>
            </a:r>
            <a:r>
              <a:rPr lang="ru-RU" sz="1800" b="1" i="1" dirty="0" smtClean="0"/>
              <a:t>семьям  Ахматова </a:t>
            </a:r>
            <a:r>
              <a:rPr lang="ru-RU" sz="1800" b="1" i="1" dirty="0" smtClean="0"/>
              <a:t>посвятила </a:t>
            </a:r>
            <a:r>
              <a:rPr lang="ru-RU" sz="1800" b="1" i="1" dirty="0" smtClean="0"/>
              <a:t>великую и горькую </a:t>
            </a:r>
            <a:r>
              <a:rPr lang="ru-RU" sz="1800" b="1" i="1" u="sng" dirty="0" smtClean="0"/>
              <a:t>поэму «Реквием».</a:t>
            </a:r>
            <a:r>
              <a:rPr lang="ru-RU" sz="1800" b="1" i="1" dirty="0" smtClean="0"/>
              <a:t> </a:t>
            </a:r>
          </a:p>
        </p:txBody>
      </p:sp>
      <p:pic>
        <p:nvPicPr>
          <p:cNvPr id="10244" name="Picture 4" descr="сын ааа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6463" y="2060575"/>
            <a:ext cx="4103687" cy="3240088"/>
          </a:xfrm>
          <a:noFill/>
          <a:ln w="412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4283968" y="5993369"/>
            <a:ext cx="47063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А.А. Ахматова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сыном –Л.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 Гумилев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dirty="0" smtClean="0"/>
              <a:t>Было горе, будет </a:t>
            </a:r>
            <a:r>
              <a:rPr lang="ru-RU" i="1" dirty="0" smtClean="0"/>
              <a:t>горе</a:t>
            </a:r>
            <a:endParaRPr lang="ru-RU" i="1" dirty="0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16113"/>
            <a:ext cx="8229600" cy="45307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		Война </a:t>
            </a:r>
            <a:r>
              <a:rPr lang="ru-RU" sz="2400" b="1" i="1" dirty="0" smtClean="0"/>
              <a:t>странным образом принесла собой облечение  в мучительную жизнь Ахматовой. Из Ленинграда она эвакуируется в Ташкент. В  военных стихах Ахматова остается сама </a:t>
            </a:r>
            <a:r>
              <a:rPr lang="ru-RU" sz="2400" b="1" i="1" dirty="0" smtClean="0"/>
              <a:t>собой: </a:t>
            </a:r>
            <a:r>
              <a:rPr lang="ru-RU" sz="2400" b="1" i="1" dirty="0" smtClean="0"/>
              <a:t>наиболее пронзительными в этом цикли становится плачи – причитания по блокадникам Ленинграда, по солдатам 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Незатейливые парнишки –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               Ваньки, Васьки, Алешки , Гришки ,-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 Внуки , братишки, сыновья!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/>
              <a:t> 1944год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Клен">
  <a:themeElements>
    <a:clrScheme name="1_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1_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1215</TotalTime>
  <Words>238</Words>
  <Application>Microsoft Office PowerPoint</Application>
  <PresentationFormat>Экран (4:3)</PresentationFormat>
  <Paragraphs>77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1_Клен</vt:lpstr>
      <vt:lpstr>  Анна Андреевна    Ахматова  Подготовил учитель:   ТриколичА.В.  </vt:lpstr>
      <vt:lpstr>Презентация PowerPoint</vt:lpstr>
      <vt:lpstr>Детские годы и годы учения</vt:lpstr>
      <vt:lpstr>Анна Ахматова - студентка</vt:lpstr>
      <vt:lpstr>.</vt:lpstr>
      <vt:lpstr>Становление поэта </vt:lpstr>
      <vt:lpstr>Особенности  поэтического стиля</vt:lpstr>
      <vt:lpstr>Трудный период</vt:lpstr>
      <vt:lpstr>Было горе, будет горе</vt:lpstr>
      <vt:lpstr>Вокруг «Реквиема»</vt:lpstr>
      <vt:lpstr>Заслуженная награда</vt:lpstr>
      <vt:lpstr>Остановись в изумлении перед красотой ,и в твоем сердце тоже расцветет красота</vt:lpstr>
    </vt:vector>
  </TitlesOfParts>
  <Company>ООШ№3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Анна Андреевна Ахматова.</dc:title>
  <dc:creator>Ученик</dc:creator>
  <cp:lastModifiedBy>Школа</cp:lastModifiedBy>
  <cp:revision>37</cp:revision>
  <dcterms:created xsi:type="dcterms:W3CDTF">2007-11-26T18:29:00Z</dcterms:created>
  <dcterms:modified xsi:type="dcterms:W3CDTF">2023-10-27T06:24:11Z</dcterms:modified>
</cp:coreProperties>
</file>