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Layout+xml" PartName="/ppt/slideLayouts/slideLayout8.xml"/>
  <Override ContentType="application/vnd.openxmlformats-officedocument.presentationml.notesSlide+xml" PartName="/ppt/notesSlides/notesSlide2.xml"/>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theme+xml" PartName="/ppt/theme/theme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15.xml"/>
  <Override ContentType="application/vnd.openxmlformats-officedocument.presentationml.slideLayout+xml" PartName="/ppt/slideLayouts/slideLayout16.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slideLayout+xml" PartName="/ppt/slideLayouts/slideLayout1.xml"/>
  <Override ContentType="application/vnd.openxmlformats-officedocument.presentationml.slideLayout+xml" PartName="/ppt/slideLayouts/slideLayout13.xml"/>
  <Override ContentType="application/vnd.openxmlformats-officedocument.presentationml.slideLayout+xml" PartName="/ppt/slideLayouts/slideLayout14.xml"/>
  <Default ContentType="audio/wav" Extension="wav"/>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Layout+xml" PartName="/ppt/slideLayouts/slideLayout7.xml"/>
  <Default ContentType="image/png" Extension="png"/>
  <Override ContentType="application/vnd.openxmlformats-officedocument.presentationml.notesSlide+xml" PartName="/ppt/notesSlides/notesSlide1.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7" r:id="rId1"/>
  </p:sldMasterIdLst>
  <p:notesMasterIdLst>
    <p:notesMasterId r:id="rId18"/>
  </p:notesMasterIdLst>
  <p:sldIdLst>
    <p:sldId id="280" r:id="rId2"/>
    <p:sldId id="262" r:id="rId3"/>
    <p:sldId id="263" r:id="rId4"/>
    <p:sldId id="264" r:id="rId5"/>
    <p:sldId id="256" r:id="rId6"/>
    <p:sldId id="259" r:id="rId7"/>
    <p:sldId id="260" r:id="rId8"/>
    <p:sldId id="267" r:id="rId9"/>
    <p:sldId id="275" r:id="rId10"/>
    <p:sldId id="276" r:id="rId11"/>
    <p:sldId id="271" r:id="rId12"/>
    <p:sldId id="272" r:id="rId13"/>
    <p:sldId id="274" r:id="rId14"/>
    <p:sldId id="277" r:id="rId15"/>
    <p:sldId id="278" r:id="rId16"/>
    <p:sldId id="279"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666"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2EFFDD-B2DD-4CDD-B46D-021BB36E36B0}" type="datetimeFigureOut">
              <a:rPr lang="ru-RU" smtClean="0"/>
              <a:pPr/>
              <a:t>06.11.2023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50099C-08F3-41A0-990E-ED5234461517}" type="slidenum">
              <a:rPr lang="ru-RU" smtClean="0"/>
              <a:pPr/>
              <a:t>‹#›</a:t>
            </a:fld>
            <a:endParaRPr lang="ru-RU"/>
          </a:p>
        </p:txBody>
      </p:sp>
    </p:spTree>
    <p:extLst>
      <p:ext uri="{BB962C8B-B14F-4D97-AF65-F5344CB8AC3E}">
        <p14:creationId xmlns="" xmlns:p14="http://schemas.microsoft.com/office/powerpoint/2010/main" val="3025191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a:xfrm>
            <a:off x="68263" y="741363"/>
            <a:ext cx="6630987" cy="3730625"/>
          </a:xfrm>
          <a:ln/>
        </p:spPr>
      </p:sp>
      <p:sp>
        <p:nvSpPr>
          <p:cNvPr id="21507" name="Заметки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ct val="0"/>
              </a:spcBef>
            </a:pPr>
            <a:endParaRPr lang="ru-RU" altLang="ru-RU" smtClean="0">
              <a:latin typeface="Arial" panose="020B0604020202020204" pitchFamily="34" charset="0"/>
              <a:cs typeface="Arial" panose="020B0604020202020204" pitchFamily="34" charset="0"/>
            </a:endParaRPr>
          </a:p>
        </p:txBody>
      </p:sp>
      <p:sp>
        <p:nvSpPr>
          <p:cNvPr id="21508" name="Номер слайда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48C736F-B1DA-410C-82D9-17A4389323DE}" type="slidenum">
              <a:rPr lang="ru-RU" altLang="ru-RU">
                <a:solidFill>
                  <a:srgbClr val="000000"/>
                </a:solidFill>
                <a:latin typeface="Calibri" panose="020F0502020204030204" pitchFamily="34" charset="0"/>
              </a:rPr>
              <a:pPr eaLnBrk="1" hangingPunct="1"/>
              <a:t>3</a:t>
            </a:fld>
            <a:endParaRPr lang="ru-RU" altLang="ru-RU">
              <a:solidFill>
                <a:srgbClr val="000000"/>
              </a:solidFill>
              <a:latin typeface="Calibri" panose="020F0502020204030204" pitchFamily="34" charset="0"/>
            </a:endParaRPr>
          </a:p>
        </p:txBody>
      </p:sp>
    </p:spTree>
    <p:extLst>
      <p:ext uri="{BB962C8B-B14F-4D97-AF65-F5344CB8AC3E}">
        <p14:creationId xmlns="" xmlns:p14="http://schemas.microsoft.com/office/powerpoint/2010/main" val="2458715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Образ слайда 1"/>
          <p:cNvSpPr>
            <a:spLocks noGrp="1" noRot="1" noChangeAspect="1" noTextEdit="1"/>
          </p:cNvSpPr>
          <p:nvPr>
            <p:ph type="sldImg"/>
          </p:nvPr>
        </p:nvSpPr>
        <p:spPr>
          <a:xfrm>
            <a:off x="68263" y="741363"/>
            <a:ext cx="6630987" cy="3730625"/>
          </a:xfrm>
          <a:ln/>
        </p:spPr>
      </p:sp>
      <p:sp>
        <p:nvSpPr>
          <p:cNvPr id="23555" name="Заметки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ct val="0"/>
              </a:spcBef>
            </a:pPr>
            <a:endParaRPr lang="ru-RU" altLang="ru-RU" smtClean="0">
              <a:latin typeface="Arial" panose="020B0604020202020204" pitchFamily="34" charset="0"/>
              <a:cs typeface="Arial" panose="020B0604020202020204" pitchFamily="34" charset="0"/>
            </a:endParaRPr>
          </a:p>
        </p:txBody>
      </p:sp>
      <p:sp>
        <p:nvSpPr>
          <p:cNvPr id="23556" name="Номер слайда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DD8C941-7FDF-42B1-85F7-CA0EF8FD101B}" type="slidenum">
              <a:rPr lang="ru-RU" altLang="ru-RU">
                <a:solidFill>
                  <a:srgbClr val="000000"/>
                </a:solidFill>
                <a:latin typeface="Calibri" panose="020F0502020204030204" pitchFamily="34" charset="0"/>
              </a:rPr>
              <a:pPr eaLnBrk="1" hangingPunct="1"/>
              <a:t>4</a:t>
            </a:fld>
            <a:endParaRPr lang="ru-RU" altLang="ru-RU">
              <a:solidFill>
                <a:srgbClr val="000000"/>
              </a:solidFill>
              <a:latin typeface="Calibri" panose="020F0502020204030204" pitchFamily="34" charset="0"/>
            </a:endParaRPr>
          </a:p>
        </p:txBody>
      </p:sp>
    </p:spTree>
    <p:extLst>
      <p:ext uri="{BB962C8B-B14F-4D97-AF65-F5344CB8AC3E}">
        <p14:creationId xmlns="" xmlns:p14="http://schemas.microsoft.com/office/powerpoint/2010/main" val="3041585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endParaRPr lang="ru-RU" altLang="ru-RU">
              <a:solidFill>
                <a:srgbClr val="000000"/>
              </a:solidFill>
            </a:endParaRPr>
          </a:p>
        </p:txBody>
      </p:sp>
      <p:sp>
        <p:nvSpPr>
          <p:cNvPr id="5" name="Footer Placeholder 4"/>
          <p:cNvSpPr>
            <a:spLocks noGrp="1"/>
          </p:cNvSpPr>
          <p:nvPr>
            <p:ph type="ftr" sz="quarter" idx="11"/>
          </p:nvPr>
        </p:nvSpPr>
        <p:spPr/>
        <p:txBody>
          <a:bodyPr/>
          <a:lstStyle/>
          <a:p>
            <a:endParaRPr lang="ru-RU" altLang="ru-RU">
              <a:solidFill>
                <a:srgbClr val="000000"/>
              </a:solidFill>
            </a:endParaRPr>
          </a:p>
        </p:txBody>
      </p:sp>
      <p:sp>
        <p:nvSpPr>
          <p:cNvPr id="6" name="Slide Number Placeholder 5"/>
          <p:cNvSpPr>
            <a:spLocks noGrp="1"/>
          </p:cNvSpPr>
          <p:nvPr>
            <p:ph type="sldNum" sz="quarter" idx="12"/>
          </p:nvPr>
        </p:nvSpPr>
        <p:spPr/>
        <p:txBody>
          <a:bodyPr/>
          <a:lstStyle/>
          <a:p>
            <a:fld id="{84FC5EBE-FA35-459C-AFB0-81AEF4FDEEBB}"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1804688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fontAlgn="base">
              <a:spcBef>
                <a:spcPct val="0"/>
              </a:spcBef>
              <a:spcAft>
                <a:spcPct val="0"/>
              </a:spcAft>
            </a:pPr>
            <a:endParaRPr lang="ru-RU" altLang="ru-RU">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ru-RU" altLang="ru-RU">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7A412668-14C4-49A8-8EBD-2DE41FBA6DAA}" type="slidenum">
              <a:rPr lang="ru-RU" altLang="ru-RU" smtClean="0">
                <a:solidFill>
                  <a:srgbClr val="000000"/>
                </a:solidFill>
              </a:rPr>
              <a:pPr fontAlgn="base">
                <a:spcBef>
                  <a:spcPct val="0"/>
                </a:spcBef>
                <a:spcAft>
                  <a:spcPct val="0"/>
                </a:spcAft>
              </a:pPr>
              <a:t>‹#›</a:t>
            </a:fld>
            <a:endParaRPr lang="ru-RU" altLang="ru-RU">
              <a:solidFill>
                <a:srgbClr val="000000"/>
              </a:solidFill>
            </a:endParaRPr>
          </a:p>
        </p:txBody>
      </p:sp>
    </p:spTree>
    <p:extLst>
      <p:ext uri="{BB962C8B-B14F-4D97-AF65-F5344CB8AC3E}">
        <p14:creationId xmlns="" xmlns:p14="http://schemas.microsoft.com/office/powerpoint/2010/main" val="3953193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fontAlgn="base">
              <a:spcBef>
                <a:spcPct val="0"/>
              </a:spcBef>
              <a:spcAft>
                <a:spcPct val="0"/>
              </a:spcAft>
            </a:pPr>
            <a:endParaRPr lang="ru-RU" altLang="ru-RU">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ru-RU" altLang="ru-RU">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7A412668-14C4-49A8-8EBD-2DE41FBA6DAA}" type="slidenum">
              <a:rPr lang="ru-RU" altLang="ru-RU" smtClean="0">
                <a:solidFill>
                  <a:srgbClr val="000000"/>
                </a:solidFill>
              </a:rPr>
              <a:pPr fontAlgn="base">
                <a:spcBef>
                  <a:spcPct val="0"/>
                </a:spcBef>
                <a:spcAft>
                  <a:spcPct val="0"/>
                </a:spcAft>
              </a:pPr>
              <a:t>‹#›</a:t>
            </a:fld>
            <a:endParaRPr lang="ru-RU" altLang="ru-RU">
              <a:solidFill>
                <a:srgbClr val="000000"/>
              </a:solidFill>
            </a:endParaR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795401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fontAlgn="base">
              <a:spcBef>
                <a:spcPct val="0"/>
              </a:spcBef>
              <a:spcAft>
                <a:spcPct val="0"/>
              </a:spcAft>
            </a:pPr>
            <a:endParaRPr lang="ru-RU" altLang="ru-RU">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ru-RU" altLang="ru-RU">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7A412668-14C4-49A8-8EBD-2DE41FBA6DAA}" type="slidenum">
              <a:rPr lang="ru-RU" altLang="ru-RU" smtClean="0">
                <a:solidFill>
                  <a:srgbClr val="000000"/>
                </a:solidFill>
              </a:rPr>
              <a:pPr fontAlgn="base">
                <a:spcBef>
                  <a:spcPct val="0"/>
                </a:spcBef>
                <a:spcAft>
                  <a:spcPct val="0"/>
                </a:spcAft>
              </a:pPr>
              <a:t>‹#›</a:t>
            </a:fld>
            <a:endParaRPr lang="ru-RU" altLang="ru-RU">
              <a:solidFill>
                <a:srgbClr val="000000"/>
              </a:solidFill>
            </a:endParaRPr>
          </a:p>
        </p:txBody>
      </p:sp>
    </p:spTree>
    <p:extLst>
      <p:ext uri="{BB962C8B-B14F-4D97-AF65-F5344CB8AC3E}">
        <p14:creationId xmlns="" xmlns:p14="http://schemas.microsoft.com/office/powerpoint/2010/main" val="198982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fontAlgn="base">
              <a:spcBef>
                <a:spcPct val="0"/>
              </a:spcBef>
              <a:spcAft>
                <a:spcPct val="0"/>
              </a:spcAft>
            </a:pPr>
            <a:endParaRPr lang="ru-RU" altLang="ru-RU">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ru-RU" altLang="ru-RU">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7A412668-14C4-49A8-8EBD-2DE41FBA6DAA}" type="slidenum">
              <a:rPr lang="ru-RU" altLang="ru-RU" smtClean="0">
                <a:solidFill>
                  <a:srgbClr val="000000"/>
                </a:solidFill>
              </a:rPr>
              <a:pPr fontAlgn="base">
                <a:spcBef>
                  <a:spcPct val="0"/>
                </a:spcBef>
                <a:spcAft>
                  <a:spcPct val="0"/>
                </a:spcAft>
              </a:pPr>
              <a:t>‹#›</a:t>
            </a:fld>
            <a:endParaRPr lang="ru-RU" altLang="ru-RU">
              <a:solidFill>
                <a:srgbClr val="000000"/>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2108282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fontAlgn="base">
              <a:spcBef>
                <a:spcPct val="0"/>
              </a:spcBef>
              <a:spcAft>
                <a:spcPct val="0"/>
              </a:spcAft>
            </a:pPr>
            <a:endParaRPr lang="ru-RU" altLang="ru-RU">
              <a:solidFill>
                <a:srgbClr val="000000"/>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ru-RU" altLang="ru-RU">
              <a:solidFill>
                <a:srgbClr val="000000"/>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7A412668-14C4-49A8-8EBD-2DE41FBA6DAA}" type="slidenum">
              <a:rPr lang="ru-RU" altLang="ru-RU" smtClean="0">
                <a:solidFill>
                  <a:srgbClr val="000000"/>
                </a:solidFill>
              </a:rPr>
              <a:pPr fontAlgn="base">
                <a:spcBef>
                  <a:spcPct val="0"/>
                </a:spcBef>
                <a:spcAft>
                  <a:spcPct val="0"/>
                </a:spcAft>
              </a:pPr>
              <a:t>‹#›</a:t>
            </a:fld>
            <a:endParaRPr lang="ru-RU" altLang="ru-RU">
              <a:solidFill>
                <a:srgbClr val="000000"/>
              </a:solidFill>
            </a:endParaRPr>
          </a:p>
        </p:txBody>
      </p:sp>
    </p:spTree>
    <p:extLst>
      <p:ext uri="{BB962C8B-B14F-4D97-AF65-F5344CB8AC3E}">
        <p14:creationId xmlns="" xmlns:p14="http://schemas.microsoft.com/office/powerpoint/2010/main" val="7817775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endParaRPr lang="ru-RU" altLang="ru-RU">
              <a:solidFill>
                <a:srgbClr val="000000"/>
              </a:solidFill>
            </a:endParaRPr>
          </a:p>
        </p:txBody>
      </p:sp>
      <p:sp>
        <p:nvSpPr>
          <p:cNvPr id="5" name="Footer Placeholder 4"/>
          <p:cNvSpPr>
            <a:spLocks noGrp="1"/>
          </p:cNvSpPr>
          <p:nvPr>
            <p:ph type="ftr" sz="quarter" idx="11"/>
          </p:nvPr>
        </p:nvSpPr>
        <p:spPr/>
        <p:txBody>
          <a:bodyPr/>
          <a:lstStyle/>
          <a:p>
            <a:endParaRPr lang="ru-RU" altLang="ru-RU">
              <a:solidFill>
                <a:srgbClr val="000000"/>
              </a:solidFill>
            </a:endParaRPr>
          </a:p>
        </p:txBody>
      </p:sp>
      <p:sp>
        <p:nvSpPr>
          <p:cNvPr id="6" name="Slide Number Placeholder 5"/>
          <p:cNvSpPr>
            <a:spLocks noGrp="1"/>
          </p:cNvSpPr>
          <p:nvPr>
            <p:ph type="sldNum" sz="quarter" idx="12"/>
          </p:nvPr>
        </p:nvSpPr>
        <p:spPr/>
        <p:txBody>
          <a:bodyPr/>
          <a:lstStyle/>
          <a:p>
            <a:fld id="{CCE5F67F-EA55-454D-A256-03D60D9FE67C}"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6516753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endParaRPr lang="ru-RU" altLang="ru-RU">
              <a:solidFill>
                <a:srgbClr val="000000"/>
              </a:solidFill>
            </a:endParaRPr>
          </a:p>
        </p:txBody>
      </p:sp>
      <p:sp>
        <p:nvSpPr>
          <p:cNvPr id="5" name="Footer Placeholder 4"/>
          <p:cNvSpPr>
            <a:spLocks noGrp="1"/>
          </p:cNvSpPr>
          <p:nvPr>
            <p:ph type="ftr" sz="quarter" idx="11"/>
          </p:nvPr>
        </p:nvSpPr>
        <p:spPr/>
        <p:txBody>
          <a:bodyPr/>
          <a:lstStyle/>
          <a:p>
            <a:endParaRPr lang="ru-RU" altLang="ru-RU">
              <a:solidFill>
                <a:srgbClr val="000000"/>
              </a:solidFill>
            </a:endParaRPr>
          </a:p>
        </p:txBody>
      </p:sp>
      <p:sp>
        <p:nvSpPr>
          <p:cNvPr id="6" name="Slide Number Placeholder 5"/>
          <p:cNvSpPr>
            <a:spLocks noGrp="1"/>
          </p:cNvSpPr>
          <p:nvPr>
            <p:ph type="sldNum" sz="quarter" idx="12"/>
          </p:nvPr>
        </p:nvSpPr>
        <p:spPr/>
        <p:txBody>
          <a:bodyPr/>
          <a:lstStyle/>
          <a:p>
            <a:fld id="{C2FD916D-DE95-4FDC-8461-CBAAE34512E8}"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1697812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endParaRPr lang="ru-RU" altLang="ru-RU">
              <a:solidFill>
                <a:srgbClr val="000000"/>
              </a:solidFill>
            </a:endParaRPr>
          </a:p>
        </p:txBody>
      </p:sp>
      <p:sp>
        <p:nvSpPr>
          <p:cNvPr id="5" name="Footer Placeholder 4"/>
          <p:cNvSpPr>
            <a:spLocks noGrp="1"/>
          </p:cNvSpPr>
          <p:nvPr>
            <p:ph type="ftr" sz="quarter" idx="11"/>
          </p:nvPr>
        </p:nvSpPr>
        <p:spPr/>
        <p:txBody>
          <a:bodyPr/>
          <a:lstStyle/>
          <a:p>
            <a:endParaRPr lang="ru-RU" altLang="ru-RU">
              <a:solidFill>
                <a:srgbClr val="000000"/>
              </a:solidFill>
            </a:endParaRPr>
          </a:p>
        </p:txBody>
      </p:sp>
      <p:sp>
        <p:nvSpPr>
          <p:cNvPr id="6" name="Slide Number Placeholder 5"/>
          <p:cNvSpPr>
            <a:spLocks noGrp="1"/>
          </p:cNvSpPr>
          <p:nvPr>
            <p:ph type="sldNum" sz="quarter" idx="12"/>
          </p:nvPr>
        </p:nvSpPr>
        <p:spPr/>
        <p:txBody>
          <a:bodyPr/>
          <a:lstStyle/>
          <a:p>
            <a:fld id="{B94D3E79-BF84-4733-9AB6-BB279DDC628C}"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3879696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endParaRPr lang="ru-RU" altLang="ru-RU">
              <a:solidFill>
                <a:srgbClr val="000000"/>
              </a:solidFill>
            </a:endParaRPr>
          </a:p>
        </p:txBody>
      </p:sp>
      <p:sp>
        <p:nvSpPr>
          <p:cNvPr id="5" name="Footer Placeholder 4"/>
          <p:cNvSpPr>
            <a:spLocks noGrp="1"/>
          </p:cNvSpPr>
          <p:nvPr>
            <p:ph type="ftr" sz="quarter" idx="11"/>
          </p:nvPr>
        </p:nvSpPr>
        <p:spPr/>
        <p:txBody>
          <a:bodyPr/>
          <a:lstStyle/>
          <a:p>
            <a:endParaRPr lang="ru-RU" altLang="ru-RU">
              <a:solidFill>
                <a:srgbClr val="000000"/>
              </a:solidFill>
            </a:endParaRPr>
          </a:p>
        </p:txBody>
      </p:sp>
      <p:sp>
        <p:nvSpPr>
          <p:cNvPr id="6" name="Slide Number Placeholder 5"/>
          <p:cNvSpPr>
            <a:spLocks noGrp="1"/>
          </p:cNvSpPr>
          <p:nvPr>
            <p:ph type="sldNum" sz="quarter" idx="12"/>
          </p:nvPr>
        </p:nvSpPr>
        <p:spPr/>
        <p:txBody>
          <a:bodyPr/>
          <a:lstStyle/>
          <a:p>
            <a:fld id="{8BCE8A6A-7B02-4B29-81E3-A776A051254F}"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1885702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endParaRPr lang="ru-RU" altLang="ru-RU">
              <a:solidFill>
                <a:srgbClr val="000000"/>
              </a:solidFill>
            </a:endParaRPr>
          </a:p>
        </p:txBody>
      </p:sp>
      <p:sp>
        <p:nvSpPr>
          <p:cNvPr id="6" name="Footer Placeholder 5"/>
          <p:cNvSpPr>
            <a:spLocks noGrp="1"/>
          </p:cNvSpPr>
          <p:nvPr>
            <p:ph type="ftr" sz="quarter" idx="11"/>
          </p:nvPr>
        </p:nvSpPr>
        <p:spPr/>
        <p:txBody>
          <a:bodyPr/>
          <a:lstStyle/>
          <a:p>
            <a:endParaRPr lang="ru-RU" altLang="ru-RU">
              <a:solidFill>
                <a:srgbClr val="000000"/>
              </a:solidFill>
            </a:endParaRPr>
          </a:p>
        </p:txBody>
      </p:sp>
      <p:sp>
        <p:nvSpPr>
          <p:cNvPr id="7" name="Slide Number Placeholder 6"/>
          <p:cNvSpPr>
            <a:spLocks noGrp="1"/>
          </p:cNvSpPr>
          <p:nvPr>
            <p:ph type="sldNum" sz="quarter" idx="12"/>
          </p:nvPr>
        </p:nvSpPr>
        <p:spPr/>
        <p:txBody>
          <a:bodyPr/>
          <a:lstStyle/>
          <a:p>
            <a:fld id="{A51937B2-9E45-4241-A4B0-171D62E4BDB3}"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2953466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endParaRPr lang="ru-RU" altLang="ru-RU">
              <a:solidFill>
                <a:srgbClr val="000000"/>
              </a:solidFill>
            </a:endParaRPr>
          </a:p>
        </p:txBody>
      </p:sp>
      <p:sp>
        <p:nvSpPr>
          <p:cNvPr id="8" name="Footer Placeholder 7"/>
          <p:cNvSpPr>
            <a:spLocks noGrp="1"/>
          </p:cNvSpPr>
          <p:nvPr>
            <p:ph type="ftr" sz="quarter" idx="11"/>
          </p:nvPr>
        </p:nvSpPr>
        <p:spPr/>
        <p:txBody>
          <a:bodyPr/>
          <a:lstStyle/>
          <a:p>
            <a:endParaRPr lang="ru-RU" altLang="ru-RU">
              <a:solidFill>
                <a:srgbClr val="000000"/>
              </a:solidFill>
            </a:endParaRPr>
          </a:p>
        </p:txBody>
      </p:sp>
      <p:sp>
        <p:nvSpPr>
          <p:cNvPr id="9" name="Slide Number Placeholder 8"/>
          <p:cNvSpPr>
            <a:spLocks noGrp="1"/>
          </p:cNvSpPr>
          <p:nvPr>
            <p:ph type="sldNum" sz="quarter" idx="12"/>
          </p:nvPr>
        </p:nvSpPr>
        <p:spPr/>
        <p:txBody>
          <a:bodyPr/>
          <a:lstStyle/>
          <a:p>
            <a:fld id="{F3EAECF9-6F51-4B4B-8DE5-9FDDCC828F72}"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283697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endParaRPr lang="ru-RU" altLang="ru-RU">
              <a:solidFill>
                <a:srgbClr val="000000"/>
              </a:solidFill>
            </a:endParaRPr>
          </a:p>
        </p:txBody>
      </p:sp>
      <p:sp>
        <p:nvSpPr>
          <p:cNvPr id="4" name="Footer Placeholder 3"/>
          <p:cNvSpPr>
            <a:spLocks noGrp="1"/>
          </p:cNvSpPr>
          <p:nvPr>
            <p:ph type="ftr" sz="quarter" idx="11"/>
          </p:nvPr>
        </p:nvSpPr>
        <p:spPr/>
        <p:txBody>
          <a:bodyPr/>
          <a:lstStyle/>
          <a:p>
            <a:endParaRPr lang="ru-RU" altLang="ru-RU">
              <a:solidFill>
                <a:srgbClr val="000000"/>
              </a:solidFill>
            </a:endParaRPr>
          </a:p>
        </p:txBody>
      </p:sp>
      <p:sp>
        <p:nvSpPr>
          <p:cNvPr id="5" name="Slide Number Placeholder 4"/>
          <p:cNvSpPr>
            <a:spLocks noGrp="1"/>
          </p:cNvSpPr>
          <p:nvPr>
            <p:ph type="sldNum" sz="quarter" idx="12"/>
          </p:nvPr>
        </p:nvSpPr>
        <p:spPr/>
        <p:txBody>
          <a:bodyPr/>
          <a:lstStyle/>
          <a:p>
            <a:fld id="{17A21755-C3A1-4B3A-8EE3-506DE03FDACA}"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1559633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ru-RU" altLang="ru-RU">
              <a:solidFill>
                <a:srgbClr val="000000"/>
              </a:solidFill>
            </a:endParaRPr>
          </a:p>
        </p:txBody>
      </p:sp>
      <p:sp>
        <p:nvSpPr>
          <p:cNvPr id="3" name="Footer Placeholder 2"/>
          <p:cNvSpPr>
            <a:spLocks noGrp="1"/>
          </p:cNvSpPr>
          <p:nvPr>
            <p:ph type="ftr" sz="quarter" idx="11"/>
          </p:nvPr>
        </p:nvSpPr>
        <p:spPr/>
        <p:txBody>
          <a:bodyPr/>
          <a:lstStyle/>
          <a:p>
            <a:endParaRPr lang="ru-RU" altLang="ru-RU">
              <a:solidFill>
                <a:srgbClr val="000000"/>
              </a:solidFill>
            </a:endParaRPr>
          </a:p>
        </p:txBody>
      </p:sp>
      <p:sp>
        <p:nvSpPr>
          <p:cNvPr id="4" name="Slide Number Placeholder 3"/>
          <p:cNvSpPr>
            <a:spLocks noGrp="1"/>
          </p:cNvSpPr>
          <p:nvPr>
            <p:ph type="sldNum" sz="quarter" idx="12"/>
          </p:nvPr>
        </p:nvSpPr>
        <p:spPr/>
        <p:txBody>
          <a:bodyPr/>
          <a:lstStyle/>
          <a:p>
            <a:fld id="{BE0F857C-F804-422A-8E45-A326CBC22F60}"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2305367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endParaRPr lang="ru-RU" altLang="ru-RU">
              <a:solidFill>
                <a:srgbClr val="000000"/>
              </a:solidFill>
            </a:endParaRPr>
          </a:p>
        </p:txBody>
      </p:sp>
      <p:sp>
        <p:nvSpPr>
          <p:cNvPr id="6" name="Footer Placeholder 5"/>
          <p:cNvSpPr>
            <a:spLocks noGrp="1"/>
          </p:cNvSpPr>
          <p:nvPr>
            <p:ph type="ftr" sz="quarter" idx="11"/>
          </p:nvPr>
        </p:nvSpPr>
        <p:spPr/>
        <p:txBody>
          <a:bodyPr/>
          <a:lstStyle/>
          <a:p>
            <a:endParaRPr lang="ru-RU" altLang="ru-RU">
              <a:solidFill>
                <a:srgbClr val="000000"/>
              </a:solidFill>
            </a:endParaRPr>
          </a:p>
        </p:txBody>
      </p:sp>
      <p:sp>
        <p:nvSpPr>
          <p:cNvPr id="7" name="Slide Number Placeholder 6"/>
          <p:cNvSpPr>
            <a:spLocks noGrp="1"/>
          </p:cNvSpPr>
          <p:nvPr>
            <p:ph type="sldNum" sz="quarter" idx="12"/>
          </p:nvPr>
        </p:nvSpPr>
        <p:spPr/>
        <p:txBody>
          <a:bodyPr/>
          <a:lstStyle/>
          <a:p>
            <a:fld id="{ED3A6F5E-EE95-4A54-A27E-7D2A27C43E1D}"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2761757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endParaRPr lang="ru-RU" altLang="ru-RU">
              <a:solidFill>
                <a:srgbClr val="000000"/>
              </a:solidFill>
            </a:endParaRPr>
          </a:p>
        </p:txBody>
      </p:sp>
      <p:sp>
        <p:nvSpPr>
          <p:cNvPr id="6" name="Footer Placeholder 5"/>
          <p:cNvSpPr>
            <a:spLocks noGrp="1"/>
          </p:cNvSpPr>
          <p:nvPr>
            <p:ph type="ftr" sz="quarter" idx="11"/>
          </p:nvPr>
        </p:nvSpPr>
        <p:spPr/>
        <p:txBody>
          <a:bodyPr/>
          <a:lstStyle/>
          <a:p>
            <a:endParaRPr lang="ru-RU" altLang="ru-RU">
              <a:solidFill>
                <a:srgbClr val="000000"/>
              </a:solidFill>
            </a:endParaRPr>
          </a:p>
        </p:txBody>
      </p:sp>
      <p:sp>
        <p:nvSpPr>
          <p:cNvPr id="7" name="Slide Number Placeholder 6"/>
          <p:cNvSpPr>
            <a:spLocks noGrp="1"/>
          </p:cNvSpPr>
          <p:nvPr>
            <p:ph type="sldNum" sz="quarter" idx="12"/>
          </p:nvPr>
        </p:nvSpPr>
        <p:spPr/>
        <p:txBody>
          <a:bodyPr/>
          <a:lstStyle/>
          <a:p>
            <a:fld id="{FAD07163-7D7E-412A-94E3-55DC2F2C1967}" type="slidenum">
              <a:rPr lang="ru-RU" altLang="ru-RU" smtClean="0">
                <a:solidFill>
                  <a:srgbClr val="000000"/>
                </a:solidFill>
              </a:rPr>
              <a:pPr/>
              <a:t>‹#›</a:t>
            </a:fld>
            <a:endParaRPr lang="ru-RU" altLang="ru-RU">
              <a:solidFill>
                <a:srgbClr val="000000"/>
              </a:solidFill>
            </a:endParaRPr>
          </a:p>
        </p:txBody>
      </p:sp>
    </p:spTree>
    <p:extLst>
      <p:ext uri="{BB962C8B-B14F-4D97-AF65-F5344CB8AC3E}">
        <p14:creationId xmlns="" xmlns:p14="http://schemas.microsoft.com/office/powerpoint/2010/main" val="3287674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base">
              <a:spcBef>
                <a:spcPct val="0"/>
              </a:spcBef>
              <a:spcAft>
                <a:spcPct val="0"/>
              </a:spcAft>
            </a:pPr>
            <a:endParaRPr lang="ru-RU" altLang="ru-RU">
              <a:solidFill>
                <a:srgbClr val="000000"/>
              </a:solidFill>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base">
              <a:spcBef>
                <a:spcPct val="0"/>
              </a:spcBef>
              <a:spcAft>
                <a:spcPct val="0"/>
              </a:spcAft>
            </a:pPr>
            <a:endParaRPr lang="ru-RU" altLang="ru-RU">
              <a:solidFill>
                <a:srgbClr val="000000"/>
              </a:solidFill>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fontAlgn="base">
              <a:spcBef>
                <a:spcPct val="0"/>
              </a:spcBef>
              <a:spcAft>
                <a:spcPct val="0"/>
              </a:spcAft>
            </a:pPr>
            <a:fld id="{7A412668-14C4-49A8-8EBD-2DE41FBA6DAA}" type="slidenum">
              <a:rPr lang="ru-RU" altLang="ru-RU" smtClean="0">
                <a:solidFill>
                  <a:srgbClr val="000000"/>
                </a:solidFill>
              </a:rPr>
              <a:pPr fontAlgn="base">
                <a:spcBef>
                  <a:spcPct val="0"/>
                </a:spcBef>
                <a:spcAft>
                  <a:spcPct val="0"/>
                </a:spcAft>
              </a:pPr>
              <a:t>‹#›</a:t>
            </a:fld>
            <a:endParaRPr lang="ru-RU" altLang="ru-RU">
              <a:solidFill>
                <a:srgbClr val="000000"/>
              </a:solidFill>
            </a:endParaRPr>
          </a:p>
        </p:txBody>
      </p:sp>
    </p:spTree>
    <p:extLst>
      <p:ext uri="{BB962C8B-B14F-4D97-AF65-F5344CB8AC3E}">
        <p14:creationId xmlns="" xmlns:p14="http://schemas.microsoft.com/office/powerpoint/2010/main" val="3018392089"/>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899" r:id="rId12"/>
    <p:sldLayoutId id="2147483900" r:id="rId13"/>
    <p:sldLayoutId id="2147483901" r:id="rId14"/>
    <p:sldLayoutId id="2147483902" r:id="rId15"/>
    <p:sldLayoutId id="214748390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arget="../media/image1.jpeg" Type="http://schemas.openxmlformats.org/officeDocument/2006/relationships/image"/><Relationship Id="rId2" Target="../media/audio1.wav" Type="http://schemas.openxmlformats.org/officeDocument/2006/relationships/audio"/><Relationship Id="rId1" Target="../slideLayouts/slideLayout1.xml" Type="http://schemas.openxmlformats.org/officeDocument/2006/relationships/slideLayout"/><Relationship Id="rId4" Target="../media/image2.jpeg" Type="http://schemas.openxmlformats.org/officeDocument/2006/relationships/image"/></Relationships>
</file>

<file path=ppt/slides/_rels/slide10.xml.rels><?xml version="1.0" encoding="UTF-8" standalone="yes" ?><Relationships xmlns="http://schemas.openxmlformats.org/package/2006/relationships"><Relationship Id="rId8" Target="../media/image28.jpeg" Type="http://schemas.openxmlformats.org/officeDocument/2006/relationships/image"/><Relationship Id="rId3" Target="../media/image23.jpeg" Type="http://schemas.openxmlformats.org/officeDocument/2006/relationships/image"/><Relationship Id="rId7" Target="../media/image27.jpeg" Type="http://schemas.openxmlformats.org/officeDocument/2006/relationships/image"/><Relationship Id="rId2" Target="../media/audio1.wav" Type="http://schemas.openxmlformats.org/officeDocument/2006/relationships/audio"/><Relationship Id="rId1" Target="../slideLayouts/slideLayout2.xml" Type="http://schemas.openxmlformats.org/officeDocument/2006/relationships/slideLayout"/><Relationship Id="rId6" Target="../media/image26.jpeg" Type="http://schemas.openxmlformats.org/officeDocument/2006/relationships/image"/><Relationship Id="rId5" Target="../media/image25.jpeg" Type="http://schemas.openxmlformats.org/officeDocument/2006/relationships/image"/><Relationship Id="rId4" Target="../media/image24.jpeg" Type="http://schemas.openxmlformats.org/officeDocument/2006/relationships/image"/></Relationships>
</file>

<file path=ppt/slides/_rels/slide11.xml.rels><?xml version="1.0" encoding="UTF-8" standalone="yes" ?><Relationships xmlns="http://schemas.openxmlformats.org/package/2006/relationships"><Relationship Id="rId8" Target="../media/image34.jpeg" Type="http://schemas.openxmlformats.org/officeDocument/2006/relationships/image"/><Relationship Id="rId3" Target="../media/image29.jpeg" Type="http://schemas.openxmlformats.org/officeDocument/2006/relationships/image"/><Relationship Id="rId7" Target="../media/image33.jpeg" Type="http://schemas.openxmlformats.org/officeDocument/2006/relationships/image"/><Relationship Id="rId2" Target="../media/audio1.wav" Type="http://schemas.openxmlformats.org/officeDocument/2006/relationships/audio"/><Relationship Id="rId1" Target="../slideLayouts/slideLayout4.xml" Type="http://schemas.openxmlformats.org/officeDocument/2006/relationships/slideLayout"/><Relationship Id="rId6" Target="../media/image32.jpeg" Type="http://schemas.openxmlformats.org/officeDocument/2006/relationships/image"/><Relationship Id="rId5" Target="../media/image31.jpeg" Type="http://schemas.openxmlformats.org/officeDocument/2006/relationships/image"/><Relationship Id="rId10" Target="../media/image36.jpeg" Type="http://schemas.openxmlformats.org/officeDocument/2006/relationships/image"/><Relationship Id="rId4" Target="../media/image30.jpeg" Type="http://schemas.openxmlformats.org/officeDocument/2006/relationships/image"/><Relationship Id="rId9" Target="../media/image35.jpeg" Type="http://schemas.openxmlformats.org/officeDocument/2006/relationships/image"/></Relationships>
</file>

<file path=ppt/slides/_rels/slide12.xml.rels><?xml version="1.0" encoding="UTF-8" standalone="yes" ?><Relationships xmlns="http://schemas.openxmlformats.org/package/2006/relationships"><Relationship Id="rId8" Target="../media/image42.jpeg" Type="http://schemas.openxmlformats.org/officeDocument/2006/relationships/image"/><Relationship Id="rId3" Target="../media/image37.jpeg" Type="http://schemas.openxmlformats.org/officeDocument/2006/relationships/image"/><Relationship Id="rId7" Target="../media/image41.jpeg" Type="http://schemas.openxmlformats.org/officeDocument/2006/relationships/image"/><Relationship Id="rId2" Target="../media/audio1.wav" Type="http://schemas.openxmlformats.org/officeDocument/2006/relationships/audio"/><Relationship Id="rId1" Target="../slideLayouts/slideLayout4.xml" Type="http://schemas.openxmlformats.org/officeDocument/2006/relationships/slideLayout"/><Relationship Id="rId6" Target="../media/image40.jpeg" Type="http://schemas.openxmlformats.org/officeDocument/2006/relationships/image"/><Relationship Id="rId11" Target="../media/image45.jpeg" Type="http://schemas.openxmlformats.org/officeDocument/2006/relationships/image"/><Relationship Id="rId5" Target="../media/image39.jpeg" Type="http://schemas.openxmlformats.org/officeDocument/2006/relationships/image"/><Relationship Id="rId10" Target="../media/image44.jpeg" Type="http://schemas.openxmlformats.org/officeDocument/2006/relationships/image"/><Relationship Id="rId4" Target="../media/image38.jpeg" Type="http://schemas.openxmlformats.org/officeDocument/2006/relationships/image"/><Relationship Id="rId9" Target="../media/image43.jpeg" Type="http://schemas.openxmlformats.org/officeDocument/2006/relationships/image"/></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arget="../media/image46.jpeg" Type="http://schemas.openxmlformats.org/officeDocument/2006/relationships/image"/><Relationship Id="rId2" Target="../media/audio1.wav" Type="http://schemas.openxmlformats.org/officeDocument/2006/relationships/audio"/><Relationship Id="rId1" Target="../slideLayouts/slideLayout2.xml" Type="http://schemas.openxmlformats.org/officeDocument/2006/relationships/slideLayout"/><Relationship Id="rId4" Target="../media/image47.jpeg" Type="http://schemas.openxmlformats.org/officeDocument/2006/relationships/image"/></Relationships>
</file>

<file path=ppt/slides/_rels/slide15.xml.rels><?xml version="1.0" encoding="UTF-8" standalone="yes" ?><Relationships xmlns="http://schemas.openxmlformats.org/package/2006/relationships"><Relationship Id="rId3" Target="../media/image48.jpeg" Type="http://schemas.openxmlformats.org/officeDocument/2006/relationships/image"/><Relationship Id="rId7" Target="../media/image52.jpeg" Type="http://schemas.openxmlformats.org/officeDocument/2006/relationships/image"/><Relationship Id="rId2" Target="../media/audio1.wav" Type="http://schemas.openxmlformats.org/officeDocument/2006/relationships/audio"/><Relationship Id="rId1" Target="../slideLayouts/slideLayout2.xml" Type="http://schemas.openxmlformats.org/officeDocument/2006/relationships/slideLayout"/><Relationship Id="rId6" Target="../media/image51.jpeg" Type="http://schemas.openxmlformats.org/officeDocument/2006/relationships/image"/><Relationship Id="rId5" Target="../media/image50.jpeg" Type="http://schemas.openxmlformats.org/officeDocument/2006/relationships/image"/><Relationship Id="rId4" Target="../media/image49.jpeg" Type="http://schemas.openxmlformats.org/officeDocument/2006/relationships/image"/></Relationships>
</file>

<file path=ppt/slides/_rels/slide1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arget="../media/image22.jpeg" Type="http://schemas.openxmlformats.org/officeDocument/2006/relationships/image"/><Relationship Id="rId3" Target="../media/image17.png" Type="http://schemas.openxmlformats.org/officeDocument/2006/relationships/image"/><Relationship Id="rId7" Target="../media/image21.png" Type="http://schemas.openxmlformats.org/officeDocument/2006/relationships/image"/><Relationship Id="rId2" Target="../media/audio1.wav" Type="http://schemas.openxmlformats.org/officeDocument/2006/relationships/audio"/><Relationship Id="rId1" Target="../slideLayouts/slideLayout2.xml" Type="http://schemas.openxmlformats.org/officeDocument/2006/relationships/slideLayout"/><Relationship Id="rId6" Target="../media/image20.png" Type="http://schemas.openxmlformats.org/officeDocument/2006/relationships/image"/><Relationship Id="rId5" Target="../media/image19.jpeg" Type="http://schemas.openxmlformats.org/officeDocument/2006/relationships/image"/><Relationship Id="rId4" Target="../media/image18.png" Type="http://schemas.openxmlformats.org/officeDocument/2006/relationships/image"/></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4652" y="207963"/>
            <a:ext cx="9144000" cy="2387600"/>
          </a:xfrm>
        </p:spPr>
        <p:txBody>
          <a:bodyPr>
            <a:normAutofit fontScale="90000"/>
          </a:bodyPr>
          <a:lstStyle/>
          <a:p>
            <a:pPr algn="ctr"/>
            <a:r>
              <a:rPr lang="ru-RU" dirty="0" smtClean="0">
                <a:solidFill>
                  <a:srgbClr val="002060"/>
                </a:solidFill>
                <a:latin typeface="Times New Roman" panose="02020603050405020304" pitchFamily="18" charset="0"/>
                <a:cs typeface="Times New Roman" panose="02020603050405020304" pitchFamily="18" charset="0"/>
              </a:rPr>
              <a:t>Анализ кормушек бункерного типа для кормления птиц в зимний период.</a:t>
            </a:r>
            <a:endParaRPr lang="ru-RU" dirty="0">
              <a:solidFill>
                <a:srgbClr val="00206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7802974" y="3305060"/>
            <a:ext cx="3551744" cy="2831335"/>
          </a:xfrm>
          <a:ln>
            <a:solidFill>
              <a:srgbClr val="92D050"/>
            </a:solidFill>
          </a:ln>
        </p:spPr>
        <p:txBody>
          <a:bodyPr>
            <a:normAutofit/>
          </a:bodyPr>
          <a:lstStyle/>
          <a:p>
            <a:pPr algn="l"/>
            <a:r>
              <a:rPr lang="ru-RU" b="1" dirty="0" smtClean="0">
                <a:solidFill>
                  <a:schemeClr val="tx1"/>
                </a:solidFill>
                <a:latin typeface="Times New Roman" panose="02020603050405020304" pitchFamily="18" charset="0"/>
                <a:cs typeface="Times New Roman" panose="02020603050405020304" pitchFamily="18" charset="0"/>
              </a:rPr>
              <a:t>Работу выполнила:</a:t>
            </a:r>
          </a:p>
          <a:p>
            <a:pPr algn="l"/>
            <a:r>
              <a:rPr lang="ru-RU" b="1" dirty="0" smtClean="0">
                <a:solidFill>
                  <a:schemeClr val="tx1"/>
                </a:solidFill>
                <a:latin typeface="Times New Roman" panose="02020603050405020304" pitchFamily="18" charset="0"/>
                <a:cs typeface="Times New Roman" panose="02020603050405020304" pitchFamily="18" charset="0"/>
              </a:rPr>
              <a:t>Учащаяся   4 «Д» класса  </a:t>
            </a:r>
          </a:p>
          <a:p>
            <a:pPr algn="l"/>
            <a:r>
              <a:rPr lang="ru-RU" b="1" dirty="0" smtClean="0">
                <a:solidFill>
                  <a:schemeClr val="tx1"/>
                </a:solidFill>
                <a:latin typeface="Times New Roman" panose="02020603050405020304" pitchFamily="18" charset="0"/>
                <a:cs typeface="Times New Roman" panose="02020603050405020304" pitchFamily="18" charset="0"/>
              </a:rPr>
              <a:t>МАОУ СОШ  №16</a:t>
            </a:r>
          </a:p>
          <a:p>
            <a:pPr algn="l"/>
            <a:r>
              <a:rPr lang="ru-RU" b="1" dirty="0" smtClean="0">
                <a:solidFill>
                  <a:schemeClr val="tx1"/>
                </a:solidFill>
                <a:latin typeface="Times New Roman" panose="02020603050405020304" pitchFamily="18" charset="0"/>
                <a:cs typeface="Times New Roman" panose="02020603050405020304" pitchFamily="18" charset="0"/>
              </a:rPr>
              <a:t> г.о. Долгопрудного</a:t>
            </a:r>
          </a:p>
          <a:p>
            <a:pPr algn="l"/>
            <a:r>
              <a:rPr lang="ru-RU" b="1" dirty="0" err="1" smtClean="0">
                <a:solidFill>
                  <a:schemeClr val="tx1"/>
                </a:solidFill>
                <a:latin typeface="Times New Roman" panose="02020603050405020304" pitchFamily="18" charset="0"/>
                <a:cs typeface="Times New Roman" panose="02020603050405020304" pitchFamily="18" charset="0"/>
              </a:rPr>
              <a:t>Саковская</a:t>
            </a:r>
            <a:r>
              <a:rPr lang="ru-RU" b="1" dirty="0" smtClean="0">
                <a:solidFill>
                  <a:schemeClr val="tx1"/>
                </a:solidFill>
                <a:latin typeface="Times New Roman" panose="02020603050405020304" pitchFamily="18" charset="0"/>
                <a:cs typeface="Times New Roman" panose="02020603050405020304" pitchFamily="18" charset="0"/>
              </a:rPr>
              <a:t> Дарья</a:t>
            </a:r>
          </a:p>
          <a:p>
            <a:pPr algn="l"/>
            <a:r>
              <a:rPr lang="ru-RU" b="1" dirty="0" smtClean="0">
                <a:solidFill>
                  <a:schemeClr val="tx1"/>
                </a:solidFill>
                <a:latin typeface="Times New Roman" panose="02020603050405020304" pitchFamily="18" charset="0"/>
                <a:cs typeface="Times New Roman" panose="02020603050405020304" pitchFamily="18" charset="0"/>
              </a:rPr>
              <a:t>Руководитель проекта: Шевченко Анна Александровна</a:t>
            </a:r>
            <a:endParaRPr lang="ru-RU" b="1"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3" cstate="print"/>
          <a:srcRect/>
          <a:stretch/>
        </p:blipFill>
        <p:spPr>
          <a:xfrm>
            <a:off x="1130530" y="3269097"/>
            <a:ext cx="3070863" cy="2956029"/>
          </a:xfrm>
          <a:prstGeom prst="rect">
            <a:avLst/>
          </a:prstGeom>
        </p:spPr>
      </p:pic>
      <p:pic>
        <p:nvPicPr>
          <p:cNvPr id="2052" name="Picture 4" descr="http://sc02.alicdn.com/kf/HTB1ClUIcI2vU1JjSZFwq6x2cpXa7/231247975/HTB1ClUIcI2vU1JjSZFwq6x2cpXa7.jpg"/>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a:stretch/>
        </p:blipFill>
        <p:spPr bwMode="auto">
          <a:xfrm>
            <a:off x="4450775" y="3224906"/>
            <a:ext cx="2980803" cy="294999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84669540"/>
      </p:ext>
    </p:extLst>
  </p:cSld>
  <p:clrMapOvr>
    <a:masterClrMapping/>
  </p:clrMapOvr>
  <p:transition>
    <p:dissolve/>
    <p:sndAc>
      <p:stSnd>
        <p:snd r:embed="rId2" name="click.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7028" y="272681"/>
            <a:ext cx="10515600" cy="590837"/>
          </a:xfrm>
        </p:spPr>
        <p:txBody>
          <a:bodyPr>
            <a:normAutofit/>
          </a:bodyPr>
          <a:lstStyle/>
          <a:p>
            <a:pPr algn="ctr"/>
            <a:r>
              <a:rPr lang="ru-RU" sz="2800" b="1" dirty="0" smtClean="0">
                <a:latin typeface="Times New Roman" panose="02020603050405020304" pitchFamily="18" charset="0"/>
                <a:cs typeface="Times New Roman" panose="02020603050405020304" pitchFamily="18" charset="0"/>
              </a:rPr>
              <a:t>Корм и размещение кормушек.</a:t>
            </a:r>
            <a:endParaRPr lang="ru-RU" sz="2800" b="1" dirty="0">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349135" y="934362"/>
            <a:ext cx="11431386" cy="2842953"/>
          </a:xfrm>
        </p:spPr>
        <p:txBody>
          <a:bodyPr>
            <a:normAutofit/>
          </a:bodyPr>
          <a:lstStyle/>
          <a:p>
            <a:pPr marL="0" indent="0">
              <a:buNone/>
            </a:pPr>
            <a:r>
              <a:rPr lang="ru-RU" sz="2000" dirty="0" smtClean="0">
                <a:solidFill>
                  <a:schemeClr val="tx1"/>
                </a:solidFill>
                <a:latin typeface="Times New Roman" panose="02020603050405020304" pitchFamily="18" charset="0"/>
                <a:cs typeface="Times New Roman" panose="02020603050405020304" pitchFamily="18" charset="0"/>
              </a:rPr>
              <a:t>      В качестве  универсального корма использовали сырые  семечки подсолнечника, т.к. не знали какие птицы к нам наведаются в гости. Обратили внимание, что слишком крупные семечки размером 1.5-2 см, застревают в зеленом бункере, оптимально использовать семечки  размером 1-1.5 см. Слишком мелкие семечки проваливаются, через сетку то приводит к и перерасходу.</a:t>
            </a:r>
            <a:endParaRPr lang="ru-RU" sz="2000" dirty="0">
              <a:solidFill>
                <a:schemeClr val="tx1"/>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rotWithShape="1">
          <a:blip r:embed="rId3" cstate="print"/>
          <a:srcRect/>
          <a:stretch/>
        </p:blipFill>
        <p:spPr>
          <a:xfrm>
            <a:off x="693420" y="2240534"/>
            <a:ext cx="4193615" cy="1558382"/>
          </a:xfrm>
          <a:prstGeom prst="rect">
            <a:avLst/>
          </a:prstGeom>
        </p:spPr>
      </p:pic>
      <p:pic>
        <p:nvPicPr>
          <p:cNvPr id="8" name="Рисунок 7"/>
          <p:cNvPicPr>
            <a:picLocks noChangeAspect="1"/>
          </p:cNvPicPr>
          <p:nvPr/>
        </p:nvPicPr>
        <p:blipFill rotWithShape="1">
          <a:blip r:embed="rId4" cstate="print"/>
          <a:srcRect/>
          <a:stretch/>
        </p:blipFill>
        <p:spPr>
          <a:xfrm>
            <a:off x="5388935" y="2240534"/>
            <a:ext cx="1876389" cy="1558382"/>
          </a:xfrm>
          <a:prstGeom prst="rect">
            <a:avLst/>
          </a:prstGeom>
        </p:spPr>
      </p:pic>
      <p:sp>
        <p:nvSpPr>
          <p:cNvPr id="9" name="TextBox 8"/>
          <p:cNvSpPr txBox="1"/>
          <p:nvPr/>
        </p:nvSpPr>
        <p:spPr>
          <a:xfrm>
            <a:off x="349135" y="4438996"/>
            <a:ext cx="4771505" cy="1938992"/>
          </a:xfrm>
          <a:prstGeom prst="rect">
            <a:avLst/>
          </a:prstGeom>
          <a:noFill/>
        </p:spPr>
        <p:txBody>
          <a:bodyPr wrap="square" rtlCol="0">
            <a:spAutoFit/>
          </a:bodyPr>
          <a:lstStyle/>
          <a:p>
            <a:pPr algn="just"/>
            <a:r>
              <a:rPr lang="ru-RU" sz="2000" dirty="0" smtClean="0">
                <a:latin typeface="Times New Roman" panose="02020603050405020304" pitchFamily="18" charset="0"/>
                <a:cs typeface="Times New Roman" panose="02020603050405020304" pitchFamily="18" charset="0"/>
              </a:rPr>
              <a:t>Кормушки подвесили на дерево , которое находится рядом с окном, чтобы можно было наблюдать за птицами. Дерево является частью сада, здесь много зарослей, где птицы ищут себе корм и убежище.</a:t>
            </a:r>
            <a:endParaRPr lang="ru-RU" sz="2000" dirty="0">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5" cstate="print"/>
          <a:stretch>
            <a:fillRect/>
          </a:stretch>
        </p:blipFill>
        <p:spPr>
          <a:xfrm>
            <a:off x="5337191" y="4110037"/>
            <a:ext cx="1227996" cy="2596910"/>
          </a:xfrm>
          <a:prstGeom prst="rect">
            <a:avLst/>
          </a:prstGeom>
        </p:spPr>
      </p:pic>
      <p:pic>
        <p:nvPicPr>
          <p:cNvPr id="13" name="Рисунок 12"/>
          <p:cNvPicPr>
            <a:picLocks noChangeAspect="1"/>
          </p:cNvPicPr>
          <p:nvPr/>
        </p:nvPicPr>
        <p:blipFill rotWithShape="1">
          <a:blip r:embed="rId6" cstate="print"/>
          <a:srcRect/>
          <a:stretch/>
        </p:blipFill>
        <p:spPr>
          <a:xfrm>
            <a:off x="8103734" y="3370181"/>
            <a:ext cx="1415515" cy="1705369"/>
          </a:xfrm>
          <a:prstGeom prst="rect">
            <a:avLst/>
          </a:prstGeom>
        </p:spPr>
      </p:pic>
      <p:pic>
        <p:nvPicPr>
          <p:cNvPr id="14" name="Рисунок 13"/>
          <p:cNvPicPr>
            <a:picLocks noChangeAspect="1"/>
          </p:cNvPicPr>
          <p:nvPr/>
        </p:nvPicPr>
        <p:blipFill>
          <a:blip r:embed="rId7" cstate="print"/>
          <a:stretch>
            <a:fillRect/>
          </a:stretch>
        </p:blipFill>
        <p:spPr>
          <a:xfrm>
            <a:off x="9727630" y="2755733"/>
            <a:ext cx="1859763" cy="3932942"/>
          </a:xfrm>
          <a:prstGeom prst="rect">
            <a:avLst/>
          </a:prstGeom>
        </p:spPr>
      </p:pic>
      <p:pic>
        <p:nvPicPr>
          <p:cNvPr id="16" name="Рисунок 15"/>
          <p:cNvPicPr>
            <a:picLocks noChangeAspect="1"/>
          </p:cNvPicPr>
          <p:nvPr/>
        </p:nvPicPr>
        <p:blipFill rotWithShape="1">
          <a:blip r:embed="rId8" cstate="print"/>
          <a:srcRect/>
          <a:stretch/>
        </p:blipFill>
        <p:spPr>
          <a:xfrm>
            <a:off x="6651371" y="5085295"/>
            <a:ext cx="2859579" cy="1441672"/>
          </a:xfrm>
          <a:prstGeom prst="rect">
            <a:avLst/>
          </a:prstGeom>
        </p:spPr>
      </p:pic>
    </p:spTree>
    <p:extLst>
      <p:ext uri="{BB962C8B-B14F-4D97-AF65-F5344CB8AC3E}">
        <p14:creationId xmlns="" xmlns:p14="http://schemas.microsoft.com/office/powerpoint/2010/main" val="1651565057"/>
      </p:ext>
    </p:extLst>
  </p:cSld>
  <p:clrMapOvr>
    <a:masterClrMapping/>
  </p:clrMapOvr>
  <p:transition>
    <p:blinds/>
    <p:sndAc>
      <p:stSnd>
        <p:snd r:embed="rId2" name="click.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45740"/>
            <a:ext cx="10515600" cy="549275"/>
          </a:xfrm>
        </p:spPr>
        <p:txBody>
          <a:bodyPr>
            <a:normAutofit fontScale="90000"/>
          </a:bodyPr>
          <a:lstStyle/>
          <a:p>
            <a:pPr algn="ctr"/>
            <a:r>
              <a:rPr lang="ru-RU" sz="3200" b="1" dirty="0">
                <a:solidFill>
                  <a:prstClr val="black"/>
                </a:solidFill>
                <a:latin typeface="Times New Roman" panose="02020603050405020304" pitchFamily="18" charset="0"/>
                <a:cs typeface="Times New Roman" panose="02020603050405020304" pitchFamily="18" charset="0"/>
              </a:rPr>
              <a:t>Наблюдение за птицами</a:t>
            </a:r>
            <a:endParaRPr lang="ru-RU" sz="3200" b="1" dirty="0"/>
          </a:p>
        </p:txBody>
      </p:sp>
      <p:sp>
        <p:nvSpPr>
          <p:cNvPr id="8" name="Объект 7"/>
          <p:cNvSpPr>
            <a:spLocks noGrp="1"/>
          </p:cNvSpPr>
          <p:nvPr>
            <p:ph sz="half" idx="1"/>
          </p:nvPr>
        </p:nvSpPr>
        <p:spPr>
          <a:xfrm>
            <a:off x="218903" y="648393"/>
            <a:ext cx="5836920" cy="6090222"/>
          </a:xfrm>
        </p:spPr>
        <p:txBody>
          <a:bodyPr/>
          <a:lstStyle/>
          <a:p>
            <a:pPr marL="0" lvl="0" indent="0" algn="ctr">
              <a:buNone/>
            </a:pPr>
            <a:r>
              <a:rPr lang="ru-RU" sz="2400" b="1" dirty="0">
                <a:solidFill>
                  <a:prstClr val="black"/>
                </a:solidFill>
                <a:latin typeface="Times New Roman" panose="02020603050405020304" pitchFamily="18" charset="0"/>
                <a:cs typeface="Times New Roman" panose="02020603050405020304" pitchFamily="18" charset="0"/>
              </a:rPr>
              <a:t>Синицы</a:t>
            </a:r>
          </a:p>
          <a:p>
            <a:pPr marL="0" lvl="0" indent="0" algn="just">
              <a:buNone/>
            </a:pPr>
            <a:r>
              <a:rPr lang="ru-RU" sz="2000" dirty="0">
                <a:solidFill>
                  <a:prstClr val="black"/>
                </a:solidFill>
                <a:latin typeface="Times New Roman" panose="02020603050405020304" pitchFamily="18" charset="0"/>
                <a:cs typeface="Times New Roman" panose="02020603050405020304" pitchFamily="18" charset="0"/>
              </a:rPr>
              <a:t>Эти </a:t>
            </a:r>
            <a:r>
              <a:rPr lang="ru-RU" sz="2000" dirty="0" smtClean="0">
                <a:solidFill>
                  <a:prstClr val="black"/>
                </a:solidFill>
                <a:latin typeface="Times New Roman" panose="02020603050405020304" pitchFamily="18" charset="0"/>
                <a:cs typeface="Times New Roman" panose="02020603050405020304" pitchFamily="18" charset="0"/>
              </a:rPr>
              <a:t>любопытные, подвижные </a:t>
            </a:r>
            <a:r>
              <a:rPr lang="ru-RU" sz="2000" dirty="0">
                <a:solidFill>
                  <a:prstClr val="black"/>
                </a:solidFill>
                <a:latin typeface="Times New Roman" panose="02020603050405020304" pitchFamily="18" charset="0"/>
                <a:cs typeface="Times New Roman" panose="02020603050405020304" pitchFamily="18" charset="0"/>
              </a:rPr>
              <a:t>птицы пожаловали первыми. Быстро освоили обе кормушки. У синицы крепкие и довольно цепкие лапки, поэтому </a:t>
            </a:r>
            <a:r>
              <a:rPr lang="ru-RU" sz="2000" dirty="0" smtClean="0">
                <a:solidFill>
                  <a:prstClr val="black"/>
                </a:solidFill>
                <a:latin typeface="Times New Roman" panose="02020603050405020304" pitchFamily="18" charset="0"/>
                <a:cs typeface="Times New Roman" panose="02020603050405020304" pitchFamily="18" charset="0"/>
              </a:rPr>
              <a:t>она легко цепляется за сетку зеленой кормушки и бортики оранжевой.  А своим тоненьким клювом легко достает семечки. К </a:t>
            </a:r>
            <a:r>
              <a:rPr lang="ru-RU" sz="2000" dirty="0">
                <a:solidFill>
                  <a:prstClr val="black"/>
                </a:solidFill>
                <a:latin typeface="Times New Roman" panose="02020603050405020304" pitchFamily="18" charset="0"/>
                <a:cs typeface="Times New Roman" panose="02020603050405020304" pitchFamily="18" charset="0"/>
              </a:rPr>
              <a:t>кормушке прилетали 2 вида </a:t>
            </a:r>
            <a:r>
              <a:rPr lang="ru-RU" sz="2000" dirty="0" smtClean="0">
                <a:solidFill>
                  <a:prstClr val="black"/>
                </a:solidFill>
                <a:latin typeface="Times New Roman" panose="02020603050405020304" pitchFamily="18" charset="0"/>
                <a:cs typeface="Times New Roman" panose="02020603050405020304" pitchFamily="18" charset="0"/>
              </a:rPr>
              <a:t>синичек.</a:t>
            </a:r>
            <a:endParaRPr lang="ru-RU" sz="2000" dirty="0">
              <a:solidFill>
                <a:prstClr val="black"/>
              </a:solidFill>
              <a:latin typeface="Times New Roman" panose="02020603050405020304" pitchFamily="18" charset="0"/>
              <a:cs typeface="Times New Roman" panose="02020603050405020304" pitchFamily="18" charset="0"/>
            </a:endParaRPr>
          </a:p>
          <a:p>
            <a:endParaRPr lang="ru-RU" dirty="0"/>
          </a:p>
        </p:txBody>
      </p:sp>
      <p:sp>
        <p:nvSpPr>
          <p:cNvPr id="7" name="Объект 6"/>
          <p:cNvSpPr>
            <a:spLocks noGrp="1"/>
          </p:cNvSpPr>
          <p:nvPr>
            <p:ph sz="half" idx="2"/>
          </p:nvPr>
        </p:nvSpPr>
        <p:spPr>
          <a:xfrm>
            <a:off x="6172199" y="648393"/>
            <a:ext cx="5631873" cy="6214609"/>
          </a:xfrm>
        </p:spPr>
        <p:txBody>
          <a:bodyPr/>
          <a:lstStyle/>
          <a:p>
            <a:pPr marL="0" lvl="0" indent="0" algn="ctr">
              <a:lnSpc>
                <a:spcPct val="100000"/>
              </a:lnSpc>
              <a:spcBef>
                <a:spcPts val="0"/>
              </a:spcBef>
              <a:buNone/>
            </a:pPr>
            <a:r>
              <a:rPr lang="ru-RU" sz="2400" b="1" dirty="0">
                <a:solidFill>
                  <a:prstClr val="black"/>
                </a:solidFill>
                <a:latin typeface="Times New Roman" panose="02020603050405020304" pitchFamily="18" charset="0"/>
                <a:cs typeface="Times New Roman" panose="02020603050405020304" pitchFamily="18" charset="0"/>
              </a:rPr>
              <a:t>Снегири</a:t>
            </a:r>
          </a:p>
          <a:p>
            <a:pPr marL="0" lvl="0" indent="0" algn="just">
              <a:lnSpc>
                <a:spcPct val="100000"/>
              </a:lnSpc>
              <a:spcBef>
                <a:spcPts val="0"/>
              </a:spcBef>
              <a:buNone/>
            </a:pPr>
            <a:r>
              <a:rPr lang="ru-RU" sz="2000" dirty="0">
                <a:solidFill>
                  <a:prstClr val="black"/>
                </a:solidFill>
                <a:latin typeface="Times New Roman" panose="02020603050405020304" pitchFamily="18" charset="0"/>
                <a:cs typeface="Times New Roman" panose="02020603050405020304" pitchFamily="18" charset="0"/>
              </a:rPr>
              <a:t> Кормушки не подошли. Снегири не смогли зацепиться за сетку на зеленой </a:t>
            </a:r>
            <a:r>
              <a:rPr lang="ru-RU" sz="2000" dirty="0" smtClean="0">
                <a:solidFill>
                  <a:prstClr val="black"/>
                </a:solidFill>
                <a:latin typeface="Times New Roman" panose="02020603050405020304" pitchFamily="18" charset="0"/>
                <a:cs typeface="Times New Roman" panose="02020603050405020304" pitchFamily="18" charset="0"/>
              </a:rPr>
              <a:t>кормушке. </a:t>
            </a:r>
            <a:r>
              <a:rPr lang="ru-RU" sz="2000" dirty="0">
                <a:solidFill>
                  <a:prstClr val="black"/>
                </a:solidFill>
                <a:latin typeface="Times New Roman" panose="02020603050405020304" pitchFamily="18" charset="0"/>
                <a:cs typeface="Times New Roman" panose="02020603050405020304" pitchFamily="18" charset="0"/>
              </a:rPr>
              <a:t>А в оранжевую они не помещались из-за </a:t>
            </a:r>
            <a:r>
              <a:rPr lang="ru-RU" sz="2000" dirty="0" smtClean="0">
                <a:solidFill>
                  <a:prstClr val="black"/>
                </a:solidFill>
                <a:latin typeface="Times New Roman" panose="02020603050405020304" pitchFamily="18" charset="0"/>
                <a:cs typeface="Times New Roman" panose="02020603050405020304" pitchFamily="18" charset="0"/>
              </a:rPr>
              <a:t>размера грудки, только бочком. Снегири подбирали </a:t>
            </a:r>
            <a:r>
              <a:rPr lang="ru-RU" sz="2000" dirty="0">
                <a:solidFill>
                  <a:prstClr val="black"/>
                </a:solidFill>
                <a:latin typeface="Times New Roman" panose="02020603050405020304" pitchFamily="18" charset="0"/>
                <a:cs typeface="Times New Roman" panose="02020603050405020304" pitchFamily="18" charset="0"/>
              </a:rPr>
              <a:t>семечки, упавшие на снег.</a:t>
            </a:r>
          </a:p>
          <a:p>
            <a:pPr marL="0" lvl="0" indent="0" algn="just">
              <a:lnSpc>
                <a:spcPct val="100000"/>
              </a:lnSpc>
              <a:spcBef>
                <a:spcPts val="0"/>
              </a:spcBef>
              <a:buNone/>
            </a:pPr>
            <a:r>
              <a:rPr lang="ru-RU" sz="2000" dirty="0">
                <a:solidFill>
                  <a:prstClr val="black"/>
                </a:solidFill>
                <a:latin typeface="Times New Roman" panose="02020603050405020304" pitchFamily="18" charset="0"/>
                <a:cs typeface="Times New Roman" panose="02020603050405020304" pitchFamily="18" charset="0"/>
              </a:rPr>
              <a:t>Интересный факт: Самки и самцы различаются. У самцов –красная грудка, у самок-серовато-бурая.</a:t>
            </a:r>
          </a:p>
          <a:p>
            <a:endParaRPr lang="ru-RU" dirty="0"/>
          </a:p>
        </p:txBody>
      </p:sp>
      <p:pic>
        <p:nvPicPr>
          <p:cNvPr id="9" name="Рисунок 8"/>
          <p:cNvPicPr>
            <a:picLocks noChangeAspect="1"/>
          </p:cNvPicPr>
          <p:nvPr/>
        </p:nvPicPr>
        <p:blipFill rotWithShape="1">
          <a:blip r:embed="rId3" cstate="print"/>
          <a:srcRect/>
          <a:stretch/>
        </p:blipFill>
        <p:spPr>
          <a:xfrm>
            <a:off x="412869" y="3426426"/>
            <a:ext cx="2885902" cy="1372719"/>
          </a:xfrm>
          <a:prstGeom prst="rect">
            <a:avLst/>
          </a:prstGeom>
        </p:spPr>
      </p:pic>
      <p:pic>
        <p:nvPicPr>
          <p:cNvPr id="10" name="Рисунок 9"/>
          <p:cNvPicPr>
            <a:picLocks noChangeAspect="1"/>
          </p:cNvPicPr>
          <p:nvPr/>
        </p:nvPicPr>
        <p:blipFill rotWithShape="1">
          <a:blip r:embed="rId4" cstate="print"/>
          <a:srcRect/>
          <a:stretch/>
        </p:blipFill>
        <p:spPr>
          <a:xfrm>
            <a:off x="389314" y="4897547"/>
            <a:ext cx="1862052" cy="1862051"/>
          </a:xfrm>
          <a:prstGeom prst="rect">
            <a:avLst/>
          </a:prstGeom>
        </p:spPr>
      </p:pic>
      <p:pic>
        <p:nvPicPr>
          <p:cNvPr id="11" name="Рисунок 10"/>
          <p:cNvPicPr>
            <a:picLocks noChangeAspect="1"/>
          </p:cNvPicPr>
          <p:nvPr/>
        </p:nvPicPr>
        <p:blipFill rotWithShape="1">
          <a:blip r:embed="rId5" cstate="print"/>
          <a:srcRect/>
          <a:stretch/>
        </p:blipFill>
        <p:spPr>
          <a:xfrm>
            <a:off x="3330496" y="5161340"/>
            <a:ext cx="1781094" cy="1254522"/>
          </a:xfrm>
          <a:prstGeom prst="rect">
            <a:avLst/>
          </a:prstGeom>
        </p:spPr>
      </p:pic>
      <p:pic>
        <p:nvPicPr>
          <p:cNvPr id="13" name="Рисунок 12"/>
          <p:cNvPicPr>
            <a:picLocks noChangeAspect="1"/>
          </p:cNvPicPr>
          <p:nvPr/>
        </p:nvPicPr>
        <p:blipFill>
          <a:blip r:embed="rId6" cstate="print"/>
          <a:stretch>
            <a:fillRect/>
          </a:stretch>
        </p:blipFill>
        <p:spPr>
          <a:xfrm>
            <a:off x="3733717" y="3323771"/>
            <a:ext cx="1870400" cy="1353702"/>
          </a:xfrm>
          <a:prstGeom prst="rect">
            <a:avLst/>
          </a:prstGeom>
        </p:spPr>
      </p:pic>
      <p:sp>
        <p:nvSpPr>
          <p:cNvPr id="16" name="TextBox 15"/>
          <p:cNvSpPr txBox="1"/>
          <p:nvPr/>
        </p:nvSpPr>
        <p:spPr>
          <a:xfrm>
            <a:off x="3733717" y="4597526"/>
            <a:ext cx="2002066" cy="369332"/>
          </a:xfrm>
          <a:prstGeom prst="rect">
            <a:avLst/>
          </a:prstGeom>
          <a:noFill/>
        </p:spPr>
        <p:txBody>
          <a:bodyPr wrap="square" rtlCol="0">
            <a:spAutoFit/>
          </a:bodyPr>
          <a:lstStyle/>
          <a:p>
            <a:r>
              <a:rPr lang="ru-RU" i="1" dirty="0" smtClean="0">
                <a:latin typeface="Times New Roman" panose="02020603050405020304" pitchFamily="18" charset="0"/>
                <a:cs typeface="Times New Roman" panose="02020603050405020304" pitchFamily="18" charset="0"/>
              </a:rPr>
              <a:t>Большая синица.</a:t>
            </a:r>
            <a:endParaRPr lang="ru-RU" i="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2916387" y="6348685"/>
            <a:ext cx="2797923" cy="369332"/>
          </a:xfrm>
          <a:prstGeom prst="rect">
            <a:avLst/>
          </a:prstGeom>
          <a:noFill/>
        </p:spPr>
        <p:txBody>
          <a:bodyPr wrap="square" rtlCol="0">
            <a:spAutoFit/>
          </a:bodyPr>
          <a:lstStyle/>
          <a:p>
            <a:pPr algn="ctr"/>
            <a:r>
              <a:rPr lang="ru-RU" i="1" dirty="0" smtClean="0">
                <a:latin typeface="Times New Roman" panose="02020603050405020304" pitchFamily="18" charset="0"/>
                <a:cs typeface="Times New Roman" panose="02020603050405020304" pitchFamily="18" charset="0"/>
              </a:rPr>
              <a:t>Обыкновенная лазоревка</a:t>
            </a:r>
            <a:endParaRPr lang="ru-RU" i="1" dirty="0">
              <a:latin typeface="Times New Roman" panose="02020603050405020304" pitchFamily="18" charset="0"/>
              <a:cs typeface="Times New Roman" panose="02020603050405020304" pitchFamily="18" charset="0"/>
            </a:endParaRPr>
          </a:p>
        </p:txBody>
      </p:sp>
      <p:pic>
        <p:nvPicPr>
          <p:cNvPr id="20" name="Рисунок 19"/>
          <p:cNvPicPr>
            <a:picLocks noChangeAspect="1"/>
          </p:cNvPicPr>
          <p:nvPr/>
        </p:nvPicPr>
        <p:blipFill rotWithShape="1">
          <a:blip r:embed="rId7" cstate="print"/>
          <a:srcRect/>
          <a:stretch/>
        </p:blipFill>
        <p:spPr>
          <a:xfrm>
            <a:off x="6978110" y="3582847"/>
            <a:ext cx="1197033" cy="1059876"/>
          </a:xfrm>
          <a:prstGeom prst="rect">
            <a:avLst/>
          </a:prstGeom>
        </p:spPr>
      </p:pic>
      <p:pic>
        <p:nvPicPr>
          <p:cNvPr id="21" name="Рисунок 20"/>
          <p:cNvPicPr>
            <a:picLocks noChangeAspect="1"/>
          </p:cNvPicPr>
          <p:nvPr/>
        </p:nvPicPr>
        <p:blipFill rotWithShape="1">
          <a:blip r:embed="rId8" cstate="print"/>
          <a:srcRect/>
          <a:stretch/>
        </p:blipFill>
        <p:spPr>
          <a:xfrm>
            <a:off x="6436515" y="4999521"/>
            <a:ext cx="1851240" cy="1331370"/>
          </a:xfrm>
          <a:prstGeom prst="rect">
            <a:avLst/>
          </a:prstGeom>
        </p:spPr>
      </p:pic>
      <p:pic>
        <p:nvPicPr>
          <p:cNvPr id="22" name="Рисунок 21"/>
          <p:cNvPicPr>
            <a:picLocks noChangeAspect="1"/>
          </p:cNvPicPr>
          <p:nvPr/>
        </p:nvPicPr>
        <p:blipFill rotWithShape="1">
          <a:blip r:embed="rId9" cstate="print"/>
          <a:srcRect/>
          <a:stretch/>
        </p:blipFill>
        <p:spPr>
          <a:xfrm>
            <a:off x="8657107" y="3538630"/>
            <a:ext cx="1379912" cy="1155469"/>
          </a:xfrm>
          <a:prstGeom prst="rect">
            <a:avLst/>
          </a:prstGeom>
        </p:spPr>
      </p:pic>
      <p:pic>
        <p:nvPicPr>
          <p:cNvPr id="23" name="Рисунок 22"/>
          <p:cNvPicPr>
            <a:picLocks noChangeAspect="1"/>
          </p:cNvPicPr>
          <p:nvPr/>
        </p:nvPicPr>
        <p:blipFill rotWithShape="1">
          <a:blip r:embed="rId10" cstate="print"/>
          <a:srcRect/>
          <a:stretch/>
        </p:blipFill>
        <p:spPr>
          <a:xfrm>
            <a:off x="8740114" y="5016238"/>
            <a:ext cx="3328274" cy="1485836"/>
          </a:xfrm>
          <a:prstGeom prst="rect">
            <a:avLst/>
          </a:prstGeom>
        </p:spPr>
      </p:pic>
      <p:sp>
        <p:nvSpPr>
          <p:cNvPr id="24" name="TextBox 23"/>
          <p:cNvSpPr txBox="1"/>
          <p:nvPr/>
        </p:nvSpPr>
        <p:spPr>
          <a:xfrm>
            <a:off x="6490769" y="4677473"/>
            <a:ext cx="4634654" cy="369332"/>
          </a:xfrm>
          <a:prstGeom prst="rect">
            <a:avLst/>
          </a:prstGeom>
          <a:noFill/>
        </p:spPr>
        <p:txBody>
          <a:bodyPr wrap="square" rtlCol="0">
            <a:spAutoFit/>
          </a:bodyPr>
          <a:lstStyle/>
          <a:p>
            <a:pPr algn="ctr"/>
            <a:r>
              <a:rPr lang="ru-RU" i="1" dirty="0" smtClean="0">
                <a:latin typeface="Times New Roman" panose="02020603050405020304" pitchFamily="18" charset="0"/>
                <a:cs typeface="Times New Roman" panose="02020603050405020304" pitchFamily="18" charset="0"/>
              </a:rPr>
              <a:t>Снегирь на снегу</a:t>
            </a:r>
            <a:endParaRPr lang="ru-RU" i="1" dirty="0">
              <a:latin typeface="Times New Roman" panose="02020603050405020304" pitchFamily="18" charset="0"/>
              <a:cs typeface="Times New Roman" panose="02020603050405020304" pitchFamily="18" charset="0"/>
            </a:endParaRPr>
          </a:p>
        </p:txBody>
      </p:sp>
      <p:sp>
        <p:nvSpPr>
          <p:cNvPr id="25" name="TextBox 24"/>
          <p:cNvSpPr txBox="1"/>
          <p:nvPr/>
        </p:nvSpPr>
        <p:spPr>
          <a:xfrm>
            <a:off x="5924966" y="6415862"/>
            <a:ext cx="2457069" cy="369332"/>
          </a:xfrm>
          <a:prstGeom prst="rect">
            <a:avLst/>
          </a:prstGeom>
          <a:noFill/>
        </p:spPr>
        <p:txBody>
          <a:bodyPr wrap="square" rtlCol="0">
            <a:spAutoFit/>
          </a:bodyPr>
          <a:lstStyle/>
          <a:p>
            <a:pPr algn="ctr"/>
            <a:r>
              <a:rPr lang="ru-RU" i="1" dirty="0" smtClean="0">
                <a:latin typeface="Times New Roman" panose="02020603050405020304" pitchFamily="18" charset="0"/>
                <a:cs typeface="Times New Roman" panose="02020603050405020304" pitchFamily="18" charset="0"/>
              </a:rPr>
              <a:t>Снегирь и синица</a:t>
            </a:r>
            <a:endParaRPr lang="ru-RU" i="1"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9123723" y="6493670"/>
            <a:ext cx="2651623" cy="369332"/>
          </a:xfrm>
          <a:prstGeom prst="rect">
            <a:avLst/>
          </a:prstGeom>
          <a:noFill/>
        </p:spPr>
        <p:txBody>
          <a:bodyPr wrap="none" rtlCol="0">
            <a:spAutoFit/>
          </a:bodyPr>
          <a:lstStyle/>
          <a:p>
            <a:r>
              <a:rPr lang="ru-RU" i="1" dirty="0" smtClean="0">
                <a:latin typeface="Times New Roman" panose="02020603050405020304" pitchFamily="18" charset="0"/>
                <a:cs typeface="Times New Roman" panose="02020603050405020304" pitchFamily="18" charset="0"/>
              </a:rPr>
              <a:t>Самочка и самец снегирь</a:t>
            </a:r>
            <a:endParaRPr lang="ru-RU" i="1" dirty="0">
              <a:latin typeface="Times New Roman" panose="02020603050405020304" pitchFamily="18" charset="0"/>
              <a:cs typeface="Times New Roman" panose="02020603050405020304" pitchFamily="18" charset="0"/>
            </a:endParaRPr>
          </a:p>
        </p:txBody>
      </p:sp>
      <p:cxnSp>
        <p:nvCxnSpPr>
          <p:cNvPr id="28" name="Прямая со стрелкой 27"/>
          <p:cNvCxnSpPr/>
          <p:nvPr/>
        </p:nvCxnSpPr>
        <p:spPr>
          <a:xfrm flipH="1" flipV="1">
            <a:off x="9405384" y="5734487"/>
            <a:ext cx="200803" cy="76758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p:cNvCxnSpPr/>
          <p:nvPr/>
        </p:nvCxnSpPr>
        <p:spPr>
          <a:xfrm flipV="1">
            <a:off x="10656916" y="5707533"/>
            <a:ext cx="781479" cy="79454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Прямая со стрелкой 40"/>
          <p:cNvCxnSpPr/>
          <p:nvPr/>
        </p:nvCxnSpPr>
        <p:spPr>
          <a:xfrm flipH="1" flipV="1">
            <a:off x="2626823" y="4172989"/>
            <a:ext cx="1153912" cy="2218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Прямая со стрелкой 43"/>
          <p:cNvCxnSpPr/>
          <p:nvPr/>
        </p:nvCxnSpPr>
        <p:spPr>
          <a:xfrm flipH="1" flipV="1">
            <a:off x="838200" y="4323825"/>
            <a:ext cx="2895518" cy="1042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Прямая со стрелкой 50"/>
          <p:cNvCxnSpPr/>
          <p:nvPr/>
        </p:nvCxnSpPr>
        <p:spPr>
          <a:xfrm flipH="1">
            <a:off x="1490597" y="5977636"/>
            <a:ext cx="1808175" cy="2609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016000461"/>
      </p:ext>
    </p:extLst>
  </p:cSld>
  <p:clrMapOvr>
    <a:masterClrMapping/>
  </p:clrMapOvr>
  <p:transition>
    <p:split dir="in"/>
    <p:sndAc>
      <p:stSnd>
        <p:snd r:embed="rId2" name="click.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6679689" y="112774"/>
            <a:ext cx="5237018" cy="6666144"/>
          </a:xfrm>
        </p:spPr>
        <p:txBody>
          <a:bodyPr>
            <a:normAutofit/>
          </a:bodyPr>
          <a:lstStyle/>
          <a:p>
            <a:pPr marL="0" indent="0" algn="ctr">
              <a:buNone/>
            </a:pPr>
            <a:r>
              <a:rPr lang="ru-RU" sz="2400" b="1" dirty="0" smtClean="0">
                <a:solidFill>
                  <a:schemeClr val="tx1"/>
                </a:solidFill>
                <a:latin typeface="Times New Roman" panose="02020603050405020304" pitchFamily="18" charset="0"/>
                <a:cs typeface="Times New Roman" panose="02020603050405020304" pitchFamily="18" charset="0"/>
              </a:rPr>
              <a:t>Редкие гости: сорока, сойка, воробей</a:t>
            </a:r>
            <a:r>
              <a:rPr lang="ru-RU" sz="2400" b="1" dirty="0">
                <a:solidFill>
                  <a:schemeClr val="tx1"/>
                </a:solidFill>
                <a:latin typeface="Times New Roman" panose="02020603050405020304" pitchFamily="18" charset="0"/>
                <a:cs typeface="Times New Roman" panose="02020603050405020304" pitchFamily="18" charset="0"/>
              </a:rPr>
              <a:t>,</a:t>
            </a:r>
            <a:r>
              <a:rPr lang="ru-RU" sz="2400" b="1" dirty="0" smtClean="0">
                <a:solidFill>
                  <a:schemeClr val="tx1"/>
                </a:solidFill>
                <a:latin typeface="Times New Roman" panose="02020603050405020304" pitchFamily="18" charset="0"/>
                <a:cs typeface="Times New Roman" panose="02020603050405020304" pitchFamily="18" charset="0"/>
              </a:rPr>
              <a:t> </a:t>
            </a:r>
            <a:r>
              <a:rPr lang="ru-RU" sz="2400" b="1" dirty="0">
                <a:solidFill>
                  <a:schemeClr val="tx1"/>
                </a:solidFill>
                <a:latin typeface="Times New Roman" panose="02020603050405020304" pitchFamily="18" charset="0"/>
                <a:cs typeface="Times New Roman" panose="02020603050405020304" pitchFamily="18" charset="0"/>
              </a:rPr>
              <a:t>ч</a:t>
            </a:r>
            <a:r>
              <a:rPr lang="ru-RU" sz="2400" b="1" dirty="0" smtClean="0">
                <a:solidFill>
                  <a:schemeClr val="tx1"/>
                </a:solidFill>
                <a:latin typeface="Times New Roman" panose="02020603050405020304" pitchFamily="18" charset="0"/>
                <a:cs typeface="Times New Roman" panose="02020603050405020304" pitchFamily="18" charset="0"/>
              </a:rPr>
              <a:t>иж.</a:t>
            </a:r>
          </a:p>
          <a:p>
            <a:pPr marL="0" indent="0" algn="just">
              <a:buNone/>
            </a:pPr>
            <a:r>
              <a:rPr lang="ru-RU" sz="2000" dirty="0" smtClean="0">
                <a:solidFill>
                  <a:schemeClr val="tx1"/>
                </a:solidFill>
                <a:latin typeface="Times New Roman" panose="02020603050405020304" pitchFamily="18" charset="0"/>
                <a:cs typeface="Times New Roman" panose="02020603050405020304" pitchFamily="18" charset="0"/>
              </a:rPr>
              <a:t>Сороке и сойке кормушки не подошли по размеру , т.к. предназначены для мелких лесных и парковых птиц.  Наведывались один раз фото сделать не успели. Один раз прилетал щегол выбрал оранжевую кормушку. Пару паз наведывался воробей он </a:t>
            </a:r>
            <a:r>
              <a:rPr lang="ru-RU" sz="2000" dirty="0">
                <a:solidFill>
                  <a:schemeClr val="tx1"/>
                </a:solidFill>
                <a:latin typeface="Times New Roman" panose="02020603050405020304" pitchFamily="18" charset="0"/>
                <a:cs typeface="Times New Roman" panose="02020603050405020304" pitchFamily="18" charset="0"/>
              </a:rPr>
              <a:t>п</a:t>
            </a:r>
            <a:r>
              <a:rPr lang="ru-RU" sz="2000" dirty="0" smtClean="0">
                <a:solidFill>
                  <a:schemeClr val="tx1"/>
                </a:solidFill>
                <a:latin typeface="Times New Roman" panose="02020603050405020304" pitchFamily="18" charset="0"/>
                <a:cs typeface="Times New Roman" panose="02020603050405020304" pitchFamily="18" charset="0"/>
              </a:rPr>
              <a:t>одбирал семечки, упавшие на землю.</a:t>
            </a:r>
          </a:p>
          <a:p>
            <a:pPr marL="0" indent="0" algn="just">
              <a:buNone/>
            </a:pPr>
            <a:endParaRPr lang="ru-RU" sz="20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226552" y="112775"/>
            <a:ext cx="6151418" cy="6585134"/>
          </a:xfrm>
        </p:spPr>
        <p:txBody>
          <a:bodyPr/>
          <a:lstStyle/>
          <a:p>
            <a:pPr marL="0" lvl="0" indent="0" algn="ctr">
              <a:lnSpc>
                <a:spcPct val="100000"/>
              </a:lnSpc>
              <a:spcBef>
                <a:spcPts val="0"/>
              </a:spcBef>
              <a:buNone/>
            </a:pPr>
            <a:r>
              <a:rPr lang="ru-RU" sz="2400" b="1" dirty="0">
                <a:solidFill>
                  <a:prstClr val="black"/>
                </a:solidFill>
                <a:latin typeface="Times New Roman" panose="02020603050405020304" pitchFamily="18" charset="0"/>
                <a:cs typeface="Times New Roman" panose="02020603050405020304" pitchFamily="18" charset="0"/>
              </a:rPr>
              <a:t>Чечётка</a:t>
            </a:r>
          </a:p>
          <a:p>
            <a:pPr marL="0" lvl="0" indent="0" algn="just">
              <a:lnSpc>
                <a:spcPct val="100000"/>
              </a:lnSpc>
              <a:spcBef>
                <a:spcPts val="0"/>
              </a:spcBef>
              <a:buNone/>
            </a:pPr>
            <a:r>
              <a:rPr lang="ru-RU" sz="2000" dirty="0">
                <a:solidFill>
                  <a:prstClr val="black"/>
                </a:solidFill>
                <a:latin typeface="Times New Roman" panose="02020603050405020304" pitchFamily="18" charset="0"/>
                <a:cs typeface="Times New Roman" panose="02020603050405020304" pitchFamily="18" charset="0"/>
              </a:rPr>
              <a:t>Эти птички наведываются </a:t>
            </a:r>
            <a:r>
              <a:rPr lang="ru-RU" sz="2000" dirty="0" smtClean="0">
                <a:solidFill>
                  <a:prstClr val="black"/>
                </a:solidFill>
                <a:latin typeface="Times New Roman" panose="02020603050405020304" pitchFamily="18" charset="0"/>
                <a:cs typeface="Times New Roman" panose="02020603050405020304" pitchFamily="18" charset="0"/>
              </a:rPr>
              <a:t> шумной стаей</a:t>
            </a:r>
            <a:r>
              <a:rPr lang="ru-RU" sz="2000" dirty="0">
                <a:solidFill>
                  <a:prstClr val="black"/>
                </a:solidFill>
                <a:latin typeface="Times New Roman" panose="02020603050405020304" pitchFamily="18" charset="0"/>
                <a:cs typeface="Times New Roman" panose="02020603050405020304" pitchFamily="18" charset="0"/>
              </a:rPr>
              <a:t>. Размеры </a:t>
            </a:r>
            <a:r>
              <a:rPr lang="ru-RU" sz="2000" dirty="0" smtClean="0">
                <a:solidFill>
                  <a:prstClr val="black"/>
                </a:solidFill>
                <a:latin typeface="Times New Roman" panose="02020603050405020304" pitchFamily="18" charset="0"/>
                <a:cs typeface="Times New Roman" panose="02020603050405020304" pitchFamily="18" charset="0"/>
              </a:rPr>
              <a:t>их, </a:t>
            </a:r>
            <a:r>
              <a:rPr lang="ru-RU" sz="2000" dirty="0">
                <a:solidFill>
                  <a:prstClr val="black"/>
                </a:solidFill>
                <a:latin typeface="Times New Roman" panose="02020603050405020304" pitchFamily="18" charset="0"/>
                <a:cs typeface="Times New Roman" panose="02020603050405020304" pitchFamily="18" charset="0"/>
              </a:rPr>
              <a:t>чуть  меньше воробья, потому они с легкостью помещаются на бортике оранжевой </a:t>
            </a:r>
            <a:r>
              <a:rPr lang="ru-RU" sz="2000" dirty="0" smtClean="0">
                <a:solidFill>
                  <a:prstClr val="black"/>
                </a:solidFill>
                <a:latin typeface="Times New Roman" panose="02020603050405020304" pitchFamily="18" charset="0"/>
                <a:cs typeface="Times New Roman" panose="02020603050405020304" pitchFamily="18" charset="0"/>
              </a:rPr>
              <a:t>кормушки, но зацепиться за сетку зеленой кормушки не получается даже у них. </a:t>
            </a:r>
          </a:p>
          <a:p>
            <a:pPr marL="0" lvl="0" indent="0" algn="just">
              <a:lnSpc>
                <a:spcPct val="100000"/>
              </a:lnSpc>
              <a:spcBef>
                <a:spcPts val="0"/>
              </a:spcBef>
              <a:buNone/>
            </a:pPr>
            <a:r>
              <a:rPr lang="ru-RU" sz="2000" dirty="0" smtClean="0">
                <a:solidFill>
                  <a:prstClr val="black"/>
                </a:solidFill>
                <a:latin typeface="Times New Roman" panose="02020603050405020304" pitchFamily="18" charset="0"/>
                <a:cs typeface="Times New Roman" panose="02020603050405020304" pitchFamily="18" charset="0"/>
              </a:rPr>
              <a:t>Самцы с </a:t>
            </a:r>
            <a:r>
              <a:rPr lang="ru-RU" sz="2000" dirty="0">
                <a:solidFill>
                  <a:prstClr val="black"/>
                </a:solidFill>
                <a:latin typeface="Times New Roman" panose="02020603050405020304" pitchFamily="18" charset="0"/>
                <a:cs typeface="Times New Roman" panose="02020603050405020304" pitchFamily="18" charset="0"/>
              </a:rPr>
              <a:t>малиновыми грудкой, лбом и </a:t>
            </a:r>
            <a:r>
              <a:rPr lang="ru-RU" sz="2000" dirty="0" smtClean="0">
                <a:solidFill>
                  <a:prstClr val="black"/>
                </a:solidFill>
                <a:latin typeface="Times New Roman" panose="02020603050405020304" pitchFamily="18" charset="0"/>
                <a:cs typeface="Times New Roman" panose="02020603050405020304" pitchFamily="18" charset="0"/>
              </a:rPr>
              <a:t>темечком</a:t>
            </a:r>
            <a:r>
              <a:rPr lang="ru-RU" sz="2000" dirty="0">
                <a:solidFill>
                  <a:prstClr val="black"/>
                </a:solidFill>
                <a:latin typeface="Times New Roman" panose="02020603050405020304" pitchFamily="18" charset="0"/>
                <a:cs typeface="Times New Roman" panose="02020603050405020304" pitchFamily="18" charset="0"/>
              </a:rPr>
              <a:t>.</a:t>
            </a:r>
            <a:r>
              <a:rPr lang="ru-RU" sz="2000" dirty="0" smtClean="0">
                <a:solidFill>
                  <a:prstClr val="black"/>
                </a:solidFill>
                <a:latin typeface="Times New Roman" panose="02020603050405020304" pitchFamily="18" charset="0"/>
                <a:cs typeface="Times New Roman" panose="02020603050405020304" pitchFamily="18" charset="0"/>
              </a:rPr>
              <a:t> </a:t>
            </a:r>
            <a:r>
              <a:rPr lang="ru-RU" sz="2000" dirty="0">
                <a:solidFill>
                  <a:prstClr val="black"/>
                </a:solidFill>
                <a:latin typeface="Times New Roman" panose="02020603050405020304" pitchFamily="18" charset="0"/>
                <a:cs typeface="Times New Roman" panose="02020603050405020304" pitchFamily="18" charset="0"/>
              </a:rPr>
              <a:t>У самок  красная только «шапочка». </a:t>
            </a:r>
            <a:r>
              <a:rPr lang="ru-RU" sz="2000" dirty="0" smtClean="0">
                <a:solidFill>
                  <a:prstClr val="black"/>
                </a:solidFill>
                <a:latin typeface="Times New Roman" panose="02020603050405020304" pitchFamily="18" charset="0"/>
                <a:cs typeface="Times New Roman" panose="02020603050405020304" pitchFamily="18" charset="0"/>
              </a:rPr>
              <a:t>Судя по размерам чечёток прилетали родители со своим потомством</a:t>
            </a:r>
            <a:endParaRPr lang="ru-RU" dirty="0"/>
          </a:p>
        </p:txBody>
      </p:sp>
      <p:pic>
        <p:nvPicPr>
          <p:cNvPr id="5" name="Рисунок 4"/>
          <p:cNvPicPr>
            <a:picLocks noChangeAspect="1"/>
          </p:cNvPicPr>
          <p:nvPr/>
        </p:nvPicPr>
        <p:blipFill rotWithShape="1">
          <a:blip r:embed="rId3" cstate="print"/>
          <a:srcRect/>
          <a:stretch/>
        </p:blipFill>
        <p:spPr>
          <a:xfrm>
            <a:off x="872493" y="3145564"/>
            <a:ext cx="1712422" cy="1230284"/>
          </a:xfrm>
          <a:prstGeom prst="rect">
            <a:avLst/>
          </a:prstGeom>
        </p:spPr>
      </p:pic>
      <p:pic>
        <p:nvPicPr>
          <p:cNvPr id="6" name="Рисунок 5"/>
          <p:cNvPicPr>
            <a:picLocks noChangeAspect="1"/>
          </p:cNvPicPr>
          <p:nvPr/>
        </p:nvPicPr>
        <p:blipFill rotWithShape="1">
          <a:blip r:embed="rId4" cstate="print"/>
          <a:srcRect/>
          <a:stretch/>
        </p:blipFill>
        <p:spPr>
          <a:xfrm>
            <a:off x="4474157" y="5010797"/>
            <a:ext cx="1170333" cy="1212130"/>
          </a:xfrm>
          <a:prstGeom prst="rect">
            <a:avLst/>
          </a:prstGeom>
        </p:spPr>
      </p:pic>
      <p:pic>
        <p:nvPicPr>
          <p:cNvPr id="7" name="Рисунок 6"/>
          <p:cNvPicPr>
            <a:picLocks noChangeAspect="1"/>
          </p:cNvPicPr>
          <p:nvPr/>
        </p:nvPicPr>
        <p:blipFill rotWithShape="1">
          <a:blip r:embed="rId5" cstate="print"/>
          <a:srcRect/>
          <a:stretch/>
        </p:blipFill>
        <p:spPr>
          <a:xfrm>
            <a:off x="930937" y="4540934"/>
            <a:ext cx="1336999" cy="1484437"/>
          </a:xfrm>
          <a:prstGeom prst="rect">
            <a:avLst/>
          </a:prstGeom>
        </p:spPr>
      </p:pic>
      <p:pic>
        <p:nvPicPr>
          <p:cNvPr id="8" name="Рисунок 7"/>
          <p:cNvPicPr>
            <a:picLocks noChangeAspect="1"/>
          </p:cNvPicPr>
          <p:nvPr/>
        </p:nvPicPr>
        <p:blipFill rotWithShape="1">
          <a:blip r:embed="rId6" cstate="print"/>
          <a:srcRect/>
          <a:stretch/>
        </p:blipFill>
        <p:spPr>
          <a:xfrm>
            <a:off x="2739000" y="4996179"/>
            <a:ext cx="1470542" cy="1222214"/>
          </a:xfrm>
          <a:prstGeom prst="rect">
            <a:avLst/>
          </a:prstGeom>
        </p:spPr>
      </p:pic>
      <p:pic>
        <p:nvPicPr>
          <p:cNvPr id="9" name="Рисунок 8"/>
          <p:cNvPicPr>
            <a:picLocks noChangeAspect="1"/>
          </p:cNvPicPr>
          <p:nvPr/>
        </p:nvPicPr>
        <p:blipFill>
          <a:blip r:embed="rId7" cstate="print"/>
          <a:stretch>
            <a:fillRect/>
          </a:stretch>
        </p:blipFill>
        <p:spPr>
          <a:xfrm>
            <a:off x="7086079" y="3257327"/>
            <a:ext cx="2064260" cy="1415147"/>
          </a:xfrm>
          <a:prstGeom prst="rect">
            <a:avLst/>
          </a:prstGeom>
        </p:spPr>
      </p:pic>
      <p:pic>
        <p:nvPicPr>
          <p:cNvPr id="1028" name="Picture 4" descr="https://ru-static.z-dn.net/files/d50/efb538cf821970e89ee39808af8abfe8.jp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9363562" y="3182871"/>
            <a:ext cx="2048469" cy="1536352"/>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Рисунок 12"/>
          <p:cNvPicPr>
            <a:picLocks noChangeAspect="1"/>
          </p:cNvPicPr>
          <p:nvPr/>
        </p:nvPicPr>
        <p:blipFill rotWithShape="1">
          <a:blip r:embed="rId9" cstate="print"/>
          <a:srcRect/>
          <a:stretch/>
        </p:blipFill>
        <p:spPr>
          <a:xfrm>
            <a:off x="2972325" y="3145564"/>
            <a:ext cx="2327564" cy="1287369"/>
          </a:xfrm>
          <a:prstGeom prst="rect">
            <a:avLst/>
          </a:prstGeom>
        </p:spPr>
      </p:pic>
      <p:sp>
        <p:nvSpPr>
          <p:cNvPr id="14" name="TextBox 13"/>
          <p:cNvSpPr txBox="1"/>
          <p:nvPr/>
        </p:nvSpPr>
        <p:spPr>
          <a:xfrm>
            <a:off x="328405" y="6218393"/>
            <a:ext cx="2308743" cy="382386"/>
          </a:xfrm>
          <a:prstGeom prst="rect">
            <a:avLst/>
          </a:prstGeom>
          <a:noFill/>
        </p:spPr>
        <p:txBody>
          <a:bodyPr wrap="square" rtlCol="0">
            <a:spAutoFit/>
          </a:bodyPr>
          <a:lstStyle/>
          <a:p>
            <a:pPr algn="ctr"/>
            <a:r>
              <a:rPr lang="ru-RU" i="1" dirty="0" smtClean="0">
                <a:latin typeface="Times New Roman" panose="02020603050405020304" pitchFamily="18" charset="0"/>
                <a:cs typeface="Times New Roman" panose="02020603050405020304" pitchFamily="18" charset="0"/>
              </a:rPr>
              <a:t>В кормушке</a:t>
            </a:r>
            <a:endParaRPr lang="ru-RU" i="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2703332" y="6350321"/>
            <a:ext cx="2610196" cy="369332"/>
          </a:xfrm>
          <a:prstGeom prst="rect">
            <a:avLst/>
          </a:prstGeom>
          <a:noFill/>
        </p:spPr>
        <p:txBody>
          <a:bodyPr wrap="square" rtlCol="0">
            <a:spAutoFit/>
          </a:bodyPr>
          <a:lstStyle/>
          <a:p>
            <a:pPr algn="ctr"/>
            <a:r>
              <a:rPr lang="ru-RU" i="1" dirty="0" smtClean="0">
                <a:latin typeface="Times New Roman" panose="02020603050405020304" pitchFamily="18" charset="0"/>
                <a:cs typeface="Times New Roman" panose="02020603050405020304" pitchFamily="18" charset="0"/>
              </a:rPr>
              <a:t>На снегу</a:t>
            </a:r>
            <a:endParaRPr lang="ru-RU" i="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2972325" y="4595854"/>
            <a:ext cx="2241162" cy="369332"/>
          </a:xfrm>
          <a:prstGeom prst="rect">
            <a:avLst/>
          </a:prstGeom>
          <a:noFill/>
        </p:spPr>
        <p:txBody>
          <a:bodyPr wrap="square" rtlCol="0">
            <a:spAutoFit/>
          </a:bodyPr>
          <a:lstStyle/>
          <a:p>
            <a:r>
              <a:rPr lang="ru-RU" i="1" dirty="0" smtClean="0">
                <a:latin typeface="Times New Roman" panose="02020603050405020304" pitchFamily="18" charset="0"/>
                <a:cs typeface="Times New Roman" panose="02020603050405020304" pitchFamily="18" charset="0"/>
              </a:rPr>
              <a:t>Самочка и самец</a:t>
            </a:r>
            <a:endParaRPr lang="ru-RU" i="1" dirty="0">
              <a:latin typeface="Times New Roman" panose="02020603050405020304" pitchFamily="18" charset="0"/>
              <a:cs typeface="Times New Roman" panose="02020603050405020304" pitchFamily="18" charset="0"/>
            </a:endParaRPr>
          </a:p>
        </p:txBody>
      </p:sp>
      <p:cxnSp>
        <p:nvCxnSpPr>
          <p:cNvPr id="19" name="Прямая со стрелкой 18"/>
          <p:cNvCxnSpPr/>
          <p:nvPr/>
        </p:nvCxnSpPr>
        <p:spPr>
          <a:xfrm flipH="1" flipV="1">
            <a:off x="3666119" y="4103770"/>
            <a:ext cx="29436" cy="58152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flipV="1">
            <a:off x="4464047" y="4115205"/>
            <a:ext cx="209778" cy="53201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3" name="Рисунок 22"/>
          <p:cNvPicPr>
            <a:picLocks noChangeAspect="1"/>
          </p:cNvPicPr>
          <p:nvPr/>
        </p:nvPicPr>
        <p:blipFill rotWithShape="1">
          <a:blip r:embed="rId10" cstate="print"/>
          <a:srcRect r="-1705"/>
          <a:stretch/>
        </p:blipFill>
        <p:spPr>
          <a:xfrm>
            <a:off x="9441480" y="4913529"/>
            <a:ext cx="1981683" cy="1542425"/>
          </a:xfrm>
          <a:prstGeom prst="rect">
            <a:avLst/>
          </a:prstGeom>
        </p:spPr>
      </p:pic>
      <p:pic>
        <p:nvPicPr>
          <p:cNvPr id="24" name="Рисунок 23"/>
          <p:cNvPicPr>
            <a:picLocks noChangeAspect="1"/>
          </p:cNvPicPr>
          <p:nvPr/>
        </p:nvPicPr>
        <p:blipFill rotWithShape="1">
          <a:blip r:embed="rId11" cstate="print"/>
          <a:srcRect/>
          <a:stretch/>
        </p:blipFill>
        <p:spPr>
          <a:xfrm>
            <a:off x="7119278" y="4831887"/>
            <a:ext cx="1798011" cy="1787618"/>
          </a:xfrm>
          <a:prstGeom prst="rect">
            <a:avLst/>
          </a:prstGeom>
        </p:spPr>
      </p:pic>
      <p:sp>
        <p:nvSpPr>
          <p:cNvPr id="25" name="TextBox 24"/>
          <p:cNvSpPr txBox="1"/>
          <p:nvPr/>
        </p:nvSpPr>
        <p:spPr>
          <a:xfrm>
            <a:off x="7614446" y="4544197"/>
            <a:ext cx="903452" cy="369332"/>
          </a:xfrm>
          <a:prstGeom prst="rect">
            <a:avLst/>
          </a:prstGeom>
          <a:noFill/>
        </p:spPr>
        <p:txBody>
          <a:bodyPr wrap="none" rtlCol="0">
            <a:spAutoFit/>
          </a:bodyPr>
          <a:lstStyle/>
          <a:p>
            <a:r>
              <a:rPr lang="ru-RU" i="1" dirty="0" smtClean="0">
                <a:latin typeface="Times New Roman" panose="02020603050405020304" pitchFamily="18" charset="0"/>
                <a:cs typeface="Times New Roman" panose="02020603050405020304" pitchFamily="18" charset="0"/>
              </a:rPr>
              <a:t>Сорока</a:t>
            </a:r>
            <a:endParaRPr lang="ru-RU" i="1"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9911883" y="4610219"/>
            <a:ext cx="947651" cy="369332"/>
          </a:xfrm>
          <a:prstGeom prst="rect">
            <a:avLst/>
          </a:prstGeom>
          <a:noFill/>
        </p:spPr>
        <p:txBody>
          <a:bodyPr wrap="square" rtlCol="0">
            <a:spAutoFit/>
          </a:bodyPr>
          <a:lstStyle/>
          <a:p>
            <a:r>
              <a:rPr lang="ru-RU" i="1" dirty="0" smtClean="0">
                <a:latin typeface="Times New Roman" panose="02020603050405020304" pitchFamily="18" charset="0"/>
                <a:cs typeface="Times New Roman" panose="02020603050405020304" pitchFamily="18" charset="0"/>
              </a:rPr>
              <a:t>Сойка</a:t>
            </a:r>
            <a:endParaRPr lang="ru-RU" i="1" dirty="0">
              <a:latin typeface="Times New Roman" panose="02020603050405020304" pitchFamily="18" charset="0"/>
              <a:cs typeface="Times New Roman" panose="02020603050405020304" pitchFamily="18" charset="0"/>
            </a:endParaRPr>
          </a:p>
        </p:txBody>
      </p:sp>
      <p:sp>
        <p:nvSpPr>
          <p:cNvPr id="28" name="TextBox 27"/>
          <p:cNvSpPr txBox="1"/>
          <p:nvPr/>
        </p:nvSpPr>
        <p:spPr>
          <a:xfrm>
            <a:off x="9998340" y="6457471"/>
            <a:ext cx="1330036" cy="369332"/>
          </a:xfrm>
          <a:prstGeom prst="rect">
            <a:avLst/>
          </a:prstGeom>
          <a:noFill/>
        </p:spPr>
        <p:txBody>
          <a:bodyPr wrap="square" rtlCol="0">
            <a:spAutoFit/>
          </a:bodyPr>
          <a:lstStyle/>
          <a:p>
            <a:r>
              <a:rPr lang="ru-RU" i="1" dirty="0" smtClean="0">
                <a:latin typeface="Times New Roman" panose="02020603050405020304" pitchFamily="18" charset="0"/>
                <a:cs typeface="Times New Roman" panose="02020603050405020304" pitchFamily="18" charset="0"/>
              </a:rPr>
              <a:t>Воробей</a:t>
            </a:r>
            <a:endParaRPr lang="ru-RU" i="1" dirty="0">
              <a:latin typeface="Times New Roman" panose="02020603050405020304" pitchFamily="18" charset="0"/>
              <a:cs typeface="Times New Roman" panose="02020603050405020304" pitchFamily="18" charset="0"/>
            </a:endParaRPr>
          </a:p>
        </p:txBody>
      </p:sp>
      <p:sp>
        <p:nvSpPr>
          <p:cNvPr id="29" name="TextBox 28"/>
          <p:cNvSpPr txBox="1"/>
          <p:nvPr/>
        </p:nvSpPr>
        <p:spPr>
          <a:xfrm>
            <a:off x="7636272" y="6534987"/>
            <a:ext cx="673582" cy="369332"/>
          </a:xfrm>
          <a:prstGeom prst="rect">
            <a:avLst/>
          </a:prstGeom>
          <a:noFill/>
        </p:spPr>
        <p:txBody>
          <a:bodyPr wrap="none" rtlCol="0">
            <a:spAutoFit/>
          </a:bodyPr>
          <a:lstStyle/>
          <a:p>
            <a:r>
              <a:rPr lang="ru-RU" i="1" dirty="0" smtClean="0">
                <a:latin typeface="Times New Roman" panose="02020603050405020304" pitchFamily="18" charset="0"/>
                <a:cs typeface="Times New Roman" panose="02020603050405020304" pitchFamily="18" charset="0"/>
              </a:rPr>
              <a:t>Чиж</a:t>
            </a: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44847324"/>
      </p:ext>
    </p:extLst>
  </p:cSld>
  <p:clrMapOvr>
    <a:masterClrMapping/>
  </p:clrMapOvr>
  <p:transition>
    <p:wheel spokes="8"/>
    <p:sndAc>
      <p:stSnd>
        <p:snd r:embed="rId2" name="click.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5182" y="0"/>
            <a:ext cx="10515600" cy="618548"/>
          </a:xfrm>
        </p:spPr>
        <p:txBody>
          <a:bodyPr>
            <a:normAutofit fontScale="90000"/>
          </a:bodyPr>
          <a:lstStyle/>
          <a:p>
            <a:pPr algn="ctr"/>
            <a:r>
              <a:rPr lang="ru-RU" sz="3100" dirty="0" smtClean="0">
                <a:solidFill>
                  <a:schemeClr val="tx1"/>
                </a:solidFill>
                <a:latin typeface="Times New Roman" panose="02020603050405020304" pitchFamily="18" charset="0"/>
                <a:cs typeface="Times New Roman" panose="02020603050405020304" pitchFamily="18" charset="0"/>
              </a:rPr>
              <a:t>Сравнение 2 кормушек</a:t>
            </a:r>
            <a:r>
              <a:rPr lang="ru-RU" dirty="0" smtClean="0">
                <a:solidFill>
                  <a:schemeClr val="tx1"/>
                </a:solidFill>
              </a:rPr>
              <a:t>.</a:t>
            </a:r>
            <a:endParaRPr lang="ru-RU" dirty="0">
              <a:solidFill>
                <a:schemeClr val="tx1"/>
              </a:solidFill>
            </a:endParaRPr>
          </a:p>
        </p:txBody>
      </p:sp>
      <p:graphicFrame>
        <p:nvGraphicFramePr>
          <p:cNvPr id="6" name="Таблица 5"/>
          <p:cNvGraphicFramePr>
            <a:graphicFrameLocks noGrp="1"/>
          </p:cNvGraphicFramePr>
          <p:nvPr>
            <p:extLst>
              <p:ext uri="{D42A27DB-BD31-4B8C-83A1-F6EECF244321}">
                <p14:modId xmlns="" xmlns:p14="http://schemas.microsoft.com/office/powerpoint/2010/main" val="1461589949"/>
              </p:ext>
            </p:extLst>
          </p:nvPr>
        </p:nvGraphicFramePr>
        <p:xfrm>
          <a:off x="110836" y="559924"/>
          <a:ext cx="11914909" cy="6251755"/>
        </p:xfrm>
        <a:graphic>
          <a:graphicData uri="http://schemas.openxmlformats.org/drawingml/2006/table">
            <a:tbl>
              <a:tblPr firstRow="1" bandRow="1">
                <a:tableStyleId>{5C22544A-7EE6-4342-B048-85BDC9FD1C3A}</a:tableStyleId>
              </a:tblPr>
              <a:tblGrid>
                <a:gridCol w="1856509"/>
                <a:gridCol w="4770425"/>
                <a:gridCol w="5287975"/>
              </a:tblGrid>
              <a:tr h="368571">
                <a:tc>
                  <a:txBody>
                    <a:bodyPr/>
                    <a:lstStyle/>
                    <a:p>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2000" b="1" dirty="0" smtClean="0">
                          <a:solidFill>
                            <a:srgbClr val="FFC000"/>
                          </a:solidFill>
                          <a:latin typeface="Times New Roman" panose="02020603050405020304" pitchFamily="18" charset="0"/>
                          <a:cs typeface="Times New Roman" panose="02020603050405020304" pitchFamily="18" charset="0"/>
                        </a:rPr>
                        <a:t>Оранжева кормушка</a:t>
                      </a:r>
                    </a:p>
                  </a:txBody>
                  <a:tcPr/>
                </a:tc>
                <a:tc>
                  <a:txBody>
                    <a:bodyPr/>
                    <a:lstStyle/>
                    <a:p>
                      <a:pPr algn="ctr"/>
                      <a:r>
                        <a:rPr lang="ru-RU" sz="2000" dirty="0" smtClean="0">
                          <a:solidFill>
                            <a:srgbClr val="66FF33"/>
                          </a:solidFill>
                          <a:latin typeface="Times New Roman" panose="02020603050405020304" pitchFamily="18" charset="0"/>
                          <a:cs typeface="Times New Roman" panose="02020603050405020304" pitchFamily="18" charset="0"/>
                        </a:rPr>
                        <a:t>Зеленая кормушка</a:t>
                      </a:r>
                      <a:endParaRPr lang="ru-RU" sz="2000" dirty="0">
                        <a:solidFill>
                          <a:srgbClr val="66FF33"/>
                        </a:solidFill>
                        <a:latin typeface="Times New Roman" panose="02020603050405020304" pitchFamily="18" charset="0"/>
                        <a:cs typeface="Times New Roman" panose="02020603050405020304" pitchFamily="18" charset="0"/>
                      </a:endParaRPr>
                    </a:p>
                  </a:txBody>
                  <a:tcPr/>
                </a:tc>
              </a:tr>
              <a:tr h="525562">
                <a:tc>
                  <a:txBody>
                    <a:bodyPr/>
                    <a:lstStyle/>
                    <a:p>
                      <a:r>
                        <a:rPr lang="ru-RU" sz="1800" dirty="0" smtClean="0">
                          <a:latin typeface="Times New Roman" panose="02020603050405020304" pitchFamily="18" charset="0"/>
                          <a:cs typeface="Times New Roman" panose="02020603050405020304" pitchFamily="18" charset="0"/>
                        </a:rPr>
                        <a:t>Материал</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Пластик</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Пластик</a:t>
                      </a:r>
                      <a:r>
                        <a:rPr lang="ru-RU" sz="1800" smtClean="0">
                          <a:latin typeface="Times New Roman" panose="02020603050405020304" pitchFamily="18" charset="0"/>
                          <a:cs typeface="Times New Roman" panose="02020603050405020304" pitchFamily="18" charset="0"/>
                        </a:rPr>
                        <a:t>, металл  (</a:t>
                      </a:r>
                      <a:r>
                        <a:rPr lang="ru-RU" sz="1800" dirty="0" smtClean="0">
                          <a:latin typeface="Times New Roman" panose="02020603050405020304" pitchFamily="18" charset="0"/>
                          <a:cs typeface="Times New Roman" panose="02020603050405020304" pitchFamily="18" charset="0"/>
                        </a:rPr>
                        <a:t>сетка)</a:t>
                      </a:r>
                      <a:endParaRPr lang="ru-RU" sz="1800" dirty="0">
                        <a:latin typeface="Times New Roman" panose="02020603050405020304" pitchFamily="18" charset="0"/>
                        <a:cs typeface="Times New Roman" panose="02020603050405020304" pitchFamily="18" charset="0"/>
                      </a:endParaRPr>
                    </a:p>
                  </a:txBody>
                  <a:tcPr/>
                </a:tc>
              </a:tr>
              <a:tr h="525562">
                <a:tc>
                  <a:txBody>
                    <a:bodyPr/>
                    <a:lstStyle/>
                    <a:p>
                      <a:r>
                        <a:rPr lang="ru-RU" sz="1800" dirty="0" smtClean="0">
                          <a:latin typeface="Times New Roman" panose="02020603050405020304" pitchFamily="18" charset="0"/>
                          <a:cs typeface="Times New Roman" panose="02020603050405020304" pitchFamily="18" charset="0"/>
                        </a:rPr>
                        <a:t>Вместимость</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2л. (1 -2 кг корма)</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0.3- 0.5 кг</a:t>
                      </a:r>
                      <a:endParaRPr lang="ru-RU" sz="1800" dirty="0">
                        <a:latin typeface="Times New Roman" panose="02020603050405020304" pitchFamily="18" charset="0"/>
                        <a:cs typeface="Times New Roman" panose="02020603050405020304" pitchFamily="18" charset="0"/>
                      </a:endParaRPr>
                    </a:p>
                  </a:txBody>
                  <a:tcPr/>
                </a:tc>
              </a:tr>
              <a:tr h="658485">
                <a:tc>
                  <a:txBody>
                    <a:bodyPr/>
                    <a:lstStyle/>
                    <a:p>
                      <a:r>
                        <a:rPr lang="ru-RU" sz="1800" dirty="0" smtClean="0">
                          <a:latin typeface="Times New Roman" panose="02020603050405020304" pitchFamily="18" charset="0"/>
                          <a:cs typeface="Times New Roman" panose="02020603050405020304" pitchFamily="18" charset="0"/>
                        </a:rPr>
                        <a:t>Корм</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Мелкое</a:t>
                      </a:r>
                      <a:r>
                        <a:rPr lang="ru-RU" sz="1800" baseline="0" dirty="0" smtClean="0">
                          <a:latin typeface="Times New Roman" panose="02020603050405020304" pitchFamily="18" charset="0"/>
                          <a:cs typeface="Times New Roman" panose="02020603050405020304" pitchFamily="18" charset="0"/>
                        </a:rPr>
                        <a:t> зерно</a:t>
                      </a:r>
                      <a:r>
                        <a:rPr lang="ru-RU" sz="1800" dirty="0" smtClean="0">
                          <a:latin typeface="Times New Roman" panose="02020603050405020304" pitchFamily="18" charset="0"/>
                          <a:cs typeface="Times New Roman" panose="02020603050405020304" pitchFamily="18" charset="0"/>
                        </a:rPr>
                        <a:t>, семечки</a:t>
                      </a:r>
                      <a:r>
                        <a:rPr lang="ru-RU" sz="1800" baseline="0" dirty="0" smtClean="0">
                          <a:latin typeface="Times New Roman" panose="02020603050405020304" pitchFamily="18" charset="0"/>
                          <a:cs typeface="Times New Roman" panose="02020603050405020304" pitchFamily="18" charset="0"/>
                        </a:rPr>
                        <a:t> , дробленный арахис.</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Средний</a:t>
                      </a:r>
                      <a:r>
                        <a:rPr lang="ru-RU" sz="1800" baseline="0" dirty="0" smtClean="0">
                          <a:latin typeface="Times New Roman" panose="02020603050405020304" pitchFamily="18" charset="0"/>
                          <a:cs typeface="Times New Roman" panose="02020603050405020304" pitchFamily="18" charset="0"/>
                        </a:rPr>
                        <a:t> по размерам: с</a:t>
                      </a:r>
                      <a:r>
                        <a:rPr lang="ru-RU" sz="1800" dirty="0" smtClean="0">
                          <a:latin typeface="Times New Roman" panose="02020603050405020304" pitchFamily="18" charset="0"/>
                          <a:cs typeface="Times New Roman" panose="02020603050405020304" pitchFamily="18" charset="0"/>
                        </a:rPr>
                        <a:t>емечки, арахис( лучше разрезать пополам)</a:t>
                      </a:r>
                      <a:endParaRPr lang="ru-RU" sz="1800" dirty="0">
                        <a:latin typeface="Times New Roman" panose="02020603050405020304" pitchFamily="18" charset="0"/>
                        <a:cs typeface="Times New Roman" panose="02020603050405020304" pitchFamily="18" charset="0"/>
                      </a:endParaRPr>
                    </a:p>
                  </a:txBody>
                  <a:tcPr/>
                </a:tc>
              </a:tr>
              <a:tr h="484797">
                <a:tc>
                  <a:txBody>
                    <a:bodyPr/>
                    <a:lstStyle/>
                    <a:p>
                      <a:r>
                        <a:rPr lang="ru-RU" sz="1800" dirty="0" smtClean="0">
                          <a:latin typeface="Times New Roman" panose="02020603050405020304" pitchFamily="18" charset="0"/>
                          <a:cs typeface="Times New Roman" panose="02020603050405020304" pitchFamily="18" charset="0"/>
                        </a:rPr>
                        <a:t>Предназначение</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Для маленьких лесных и парковых</a:t>
                      </a:r>
                      <a:r>
                        <a:rPr lang="ru-RU" sz="1800" baseline="0" dirty="0" smtClean="0">
                          <a:latin typeface="Times New Roman" panose="02020603050405020304" pitchFamily="18" charset="0"/>
                          <a:cs typeface="Times New Roman" panose="02020603050405020304" pitchFamily="18" charset="0"/>
                        </a:rPr>
                        <a:t> птиц</a:t>
                      </a:r>
                      <a:endParaRPr lang="ru-RU" sz="180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Для маленьких лесных и парковых птиц</a:t>
                      </a:r>
                    </a:p>
                  </a:txBody>
                  <a:tcPr/>
                </a:tc>
              </a:tr>
              <a:tr h="340735">
                <a:tc>
                  <a:txBody>
                    <a:bodyPr/>
                    <a:lstStyle/>
                    <a:p>
                      <a:r>
                        <a:rPr lang="ru-RU" sz="1800" dirty="0" smtClean="0">
                          <a:latin typeface="Times New Roman" panose="02020603050405020304" pitchFamily="18" charset="0"/>
                          <a:cs typeface="Times New Roman" panose="02020603050405020304" pitchFamily="18" charset="0"/>
                        </a:rPr>
                        <a:t>Цена</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421 р.</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287 р.</a:t>
                      </a:r>
                      <a:endParaRPr lang="ru-RU" sz="1800" dirty="0">
                        <a:latin typeface="Times New Roman" panose="02020603050405020304" pitchFamily="18" charset="0"/>
                        <a:cs typeface="Times New Roman" panose="02020603050405020304" pitchFamily="18" charset="0"/>
                      </a:endParaRPr>
                    </a:p>
                  </a:txBody>
                  <a:tcPr/>
                </a:tc>
              </a:tr>
              <a:tr h="2097492">
                <a:tc>
                  <a:txBody>
                    <a:bodyPr/>
                    <a:lstStyle/>
                    <a:p>
                      <a:r>
                        <a:rPr lang="ru-RU" sz="1800" dirty="0" smtClean="0">
                          <a:latin typeface="Times New Roman" panose="02020603050405020304" pitchFamily="18" charset="0"/>
                          <a:cs typeface="Times New Roman" panose="02020603050405020304" pitchFamily="18" charset="0"/>
                        </a:rPr>
                        <a:t>Недостатки</a:t>
                      </a:r>
                    </a:p>
                    <a:p>
                      <a:endParaRPr lang="ru-RU" sz="1800" dirty="0" smtClean="0">
                        <a:latin typeface="Times New Roman" panose="02020603050405020304" pitchFamily="18" charset="0"/>
                        <a:cs typeface="Times New Roman" panose="02020603050405020304" pitchFamily="18" charset="0"/>
                      </a:endParaRPr>
                    </a:p>
                    <a:p>
                      <a:endParaRPr lang="ru-RU" sz="1800" dirty="0" smtClean="0">
                        <a:latin typeface="Times New Roman" panose="02020603050405020304" pitchFamily="18" charset="0"/>
                        <a:cs typeface="Times New Roman" panose="02020603050405020304" pitchFamily="18" charset="0"/>
                      </a:endParaRPr>
                    </a:p>
                    <a:p>
                      <a:pPr algn="ctr"/>
                      <a:r>
                        <a:rPr lang="ru-RU" sz="2400" b="1" dirty="0" smtClean="0">
                          <a:solidFill>
                            <a:srgbClr val="0070C0"/>
                          </a:solidFill>
                          <a:latin typeface="Times New Roman" panose="02020603050405020304" pitchFamily="18" charset="0"/>
                          <a:cs typeface="Times New Roman" panose="02020603050405020304" pitchFamily="18" charset="0"/>
                        </a:rPr>
                        <a:t>«</a:t>
                      </a:r>
                      <a:r>
                        <a:rPr lang="ru-RU" sz="2400" b="1" baseline="0" dirty="0" smtClean="0">
                          <a:solidFill>
                            <a:srgbClr val="0070C0"/>
                          </a:solidFill>
                          <a:latin typeface="Times New Roman" panose="02020603050405020304" pitchFamily="18" charset="0"/>
                          <a:cs typeface="Times New Roman" panose="02020603050405020304" pitchFamily="18" charset="0"/>
                        </a:rPr>
                        <a:t> - </a:t>
                      </a:r>
                      <a:r>
                        <a:rPr lang="ru-RU" sz="2400" b="1" dirty="0" smtClean="0">
                          <a:solidFill>
                            <a:srgbClr val="0070C0"/>
                          </a:solidFill>
                          <a:latin typeface="Times New Roman" panose="02020603050405020304" pitchFamily="18" charset="0"/>
                          <a:cs typeface="Times New Roman" panose="02020603050405020304" pitchFamily="18" charset="0"/>
                        </a:rPr>
                        <a:t>»</a:t>
                      </a:r>
                      <a:endParaRPr lang="ru-RU" sz="2400" b="1" dirty="0">
                        <a:solidFill>
                          <a:srgbClr val="0070C0"/>
                        </a:solidFill>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Подходит</a:t>
                      </a:r>
                      <a:r>
                        <a:rPr lang="ru-RU" sz="1800" baseline="0" dirty="0" smtClean="0">
                          <a:latin typeface="Times New Roman" panose="02020603050405020304" pitchFamily="18" charset="0"/>
                          <a:cs typeface="Times New Roman" panose="02020603050405020304" pitchFamily="18" charset="0"/>
                        </a:rPr>
                        <a:t> не для всех мелких птиц. Снегири в нее вмещаются с трудом, бочком.  Нужно снимать кормушку, чтобы снять крышку и заполнить ее  кормом. </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Крупный корм птицы не могут вытащить,</a:t>
                      </a:r>
                      <a:r>
                        <a:rPr lang="ru-RU" sz="1800" baseline="0" dirty="0" smtClean="0">
                          <a:latin typeface="Times New Roman" panose="02020603050405020304" pitchFamily="18" charset="0"/>
                          <a:cs typeface="Times New Roman" panose="02020603050405020304" pitchFamily="18" charset="0"/>
                        </a:rPr>
                        <a:t> мелкий -просыпается. Маленький объем бункера. Подходит не для все птиц, по наблюдениям цепляться за сетку вертикально могут только синички. При сильны морозах птички не могут долго цепляться за сетку, т.к. она металлическая. Пластик не морозе становится хрупким и крышка может треснуть.</a:t>
                      </a:r>
                      <a:endParaRPr lang="ru-RU" sz="1800" dirty="0" smtClean="0">
                        <a:latin typeface="Times New Roman" panose="02020603050405020304" pitchFamily="18" charset="0"/>
                        <a:cs typeface="Times New Roman" panose="02020603050405020304" pitchFamily="18" charset="0"/>
                      </a:endParaRPr>
                    </a:p>
                  </a:txBody>
                  <a:tcPr/>
                </a:tc>
              </a:tr>
              <a:tr h="1197857">
                <a:tc>
                  <a:txBody>
                    <a:bodyPr/>
                    <a:lstStyle/>
                    <a:p>
                      <a:r>
                        <a:rPr lang="ru-RU" sz="1800" dirty="0" smtClean="0">
                          <a:latin typeface="Times New Roman" panose="02020603050405020304" pitchFamily="18" charset="0"/>
                          <a:cs typeface="Times New Roman" panose="02020603050405020304" pitchFamily="18" charset="0"/>
                        </a:rPr>
                        <a:t>Достоинства</a:t>
                      </a:r>
                    </a:p>
                    <a:p>
                      <a:endParaRPr lang="ru-RU" sz="1800" dirty="0" smtClean="0">
                        <a:latin typeface="Times New Roman" panose="02020603050405020304" pitchFamily="18" charset="0"/>
                        <a:cs typeface="Times New Roman" panose="02020603050405020304" pitchFamily="18" charset="0"/>
                      </a:endParaRPr>
                    </a:p>
                    <a:p>
                      <a:pPr algn="ctr"/>
                      <a:r>
                        <a:rPr lang="ru-RU" sz="2400" b="1" dirty="0" smtClean="0">
                          <a:solidFill>
                            <a:srgbClr val="FF0000"/>
                          </a:solidFill>
                          <a:latin typeface="Times New Roman" panose="02020603050405020304" pitchFamily="18" charset="0"/>
                          <a:cs typeface="Times New Roman" panose="02020603050405020304" pitchFamily="18" charset="0"/>
                        </a:rPr>
                        <a:t>« + »</a:t>
                      </a:r>
                      <a:endParaRPr lang="ru-RU" sz="2400" b="1" dirty="0">
                        <a:solidFill>
                          <a:srgbClr val="FF0000"/>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b="0" i="0" dirty="0" smtClean="0">
                          <a:solidFill>
                            <a:srgbClr val="000000"/>
                          </a:solidFill>
                          <a:effectLst/>
                          <a:latin typeface="Times New Roman" panose="02020603050405020304" pitchFamily="18" charset="0"/>
                          <a:cs typeface="Times New Roman" panose="02020603050405020304" pitchFamily="18" charset="0"/>
                        </a:rPr>
                        <a:t>Изделие выполнено из прочного экологичного пластика.  </a:t>
                      </a:r>
                      <a:r>
                        <a:rPr lang="ru-RU" sz="1800" dirty="0" smtClean="0">
                          <a:latin typeface="Times New Roman" panose="02020603050405020304" pitchFamily="18" charset="0"/>
                          <a:cs typeface="Times New Roman" panose="02020603050405020304" pitchFamily="18" charset="0"/>
                        </a:rPr>
                        <a:t>Большая</a:t>
                      </a:r>
                      <a:r>
                        <a:rPr lang="ru-RU" sz="1800" baseline="0" dirty="0" smtClean="0">
                          <a:latin typeface="Times New Roman" panose="02020603050405020304" pitchFamily="18" charset="0"/>
                          <a:cs typeface="Times New Roman" panose="02020603050405020304" pitchFamily="18" charset="0"/>
                        </a:rPr>
                        <a:t> вместительность. Защита корма от осадков. Дозированная подача корма.</a:t>
                      </a:r>
                      <a:r>
                        <a:rPr kumimoji="0" lang="ru-RU"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Удобный бортик для птиц.</a:t>
                      </a:r>
                      <a:r>
                        <a:rPr lang="ru-RU" b="0" i="0" dirty="0" smtClean="0">
                          <a:solidFill>
                            <a:srgbClr val="000000"/>
                          </a:solidFill>
                          <a:effectLst/>
                          <a:latin typeface="system"/>
                        </a:rPr>
                        <a:t> </a:t>
                      </a:r>
                      <a:endParaRPr lang="ru-RU" sz="1800" dirty="0">
                        <a:latin typeface="Times New Roman" panose="02020603050405020304" pitchFamily="18" charset="0"/>
                        <a:cs typeface="Times New Roman" panose="02020603050405020304" pitchFamily="18" charset="0"/>
                      </a:endParaRPr>
                    </a:p>
                  </a:txBody>
                  <a:tcPr/>
                </a:tc>
                <a:tc>
                  <a:txBody>
                    <a:bodyPr/>
                    <a:lstStyle/>
                    <a:p>
                      <a:pPr algn="ctr"/>
                      <a:r>
                        <a:rPr lang="ru-RU" sz="1800" dirty="0" smtClean="0">
                          <a:latin typeface="Times New Roman" panose="02020603050405020304" pitchFamily="18" charset="0"/>
                          <a:cs typeface="Times New Roman" panose="02020603050405020304" pitchFamily="18" charset="0"/>
                        </a:rPr>
                        <a:t> Не надо снимать, чтобы заполнить кормом,</a:t>
                      </a:r>
                      <a:r>
                        <a:rPr lang="ru-RU" sz="1800" baseline="0" dirty="0" smtClean="0">
                          <a:latin typeface="Times New Roman" panose="02020603050405020304" pitchFamily="18" charset="0"/>
                          <a:cs typeface="Times New Roman" panose="02020603050405020304" pitchFamily="18" charset="0"/>
                        </a:rPr>
                        <a:t> открывается крышка.  Корм обдувается, что препятствует его загниванию.</a:t>
                      </a:r>
                      <a:endParaRPr lang="ru-RU" sz="18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 xmlns:p14="http://schemas.microsoft.com/office/powerpoint/2010/main" val="2533740026"/>
      </p:ext>
    </p:extLst>
  </p:cSld>
  <p:clrMapOvr>
    <a:masterClrMapping/>
  </p:clrMapOvr>
  <p:transition>
    <p:zoom dir="in"/>
    <p:sndAc>
      <p:stSnd>
        <p:snd r:embed="rId2" name="click.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60227"/>
            <a:ext cx="10515600" cy="782031"/>
          </a:xfrm>
        </p:spPr>
        <p:txBody>
          <a:bodyPr>
            <a:normAutofit/>
          </a:bodyPr>
          <a:lstStyle/>
          <a:p>
            <a:pPr algn="ctr"/>
            <a:r>
              <a:rPr lang="ru-RU" sz="3200" b="1" dirty="0" smtClean="0">
                <a:latin typeface="Times New Roman" panose="02020603050405020304" pitchFamily="18" charset="0"/>
                <a:cs typeface="Times New Roman" panose="02020603050405020304" pitchFamily="18" charset="0"/>
              </a:rPr>
              <a:t>Результаты наблюдений. Вывод.</a:t>
            </a: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34785" y="1147156"/>
            <a:ext cx="11122429" cy="2729750"/>
          </a:xfrm>
        </p:spPr>
        <p:txBody>
          <a:bodyPr>
            <a:normAutofit lnSpcReduction="10000"/>
          </a:bodyPr>
          <a:lstStyle/>
          <a:p>
            <a:pPr marL="0" indent="0">
              <a:buNone/>
            </a:pPr>
            <a:r>
              <a:rPr lang="ru-RU" sz="2400" dirty="0" smtClean="0">
                <a:solidFill>
                  <a:schemeClr val="tx1"/>
                </a:solidFill>
                <a:latin typeface="Times New Roman" panose="02020603050405020304" pitchFamily="18" charset="0"/>
                <a:cs typeface="Times New Roman" panose="02020603050405020304" pitchFamily="18" charset="0"/>
              </a:rPr>
              <a:t>В ходе проведенной работы :</a:t>
            </a:r>
          </a:p>
          <a:p>
            <a:pPr marL="0" indent="0">
              <a:buNone/>
            </a:pPr>
            <a:r>
              <a:rPr lang="ru-RU" sz="2400" dirty="0" smtClean="0">
                <a:solidFill>
                  <a:schemeClr val="tx1"/>
                </a:solidFill>
                <a:latin typeface="Times New Roman" panose="02020603050405020304" pitchFamily="18" charset="0"/>
                <a:cs typeface="Times New Roman" panose="02020603050405020304" pitchFamily="18" charset="0"/>
              </a:rPr>
              <a:t>1. Было установлено,  что птицы отдают предпочтение оранжевой кормушке, из-за более удобной площадки для кормления и добычи корма, не нужно доставать, выковыривать семечки. Поэтому данная кормушка рекомендуется к использованию.</a:t>
            </a:r>
          </a:p>
          <a:p>
            <a:pPr marL="0" indent="0">
              <a:buNone/>
            </a:pPr>
            <a:r>
              <a:rPr lang="ru-RU" sz="2400" dirty="0" smtClean="0">
                <a:solidFill>
                  <a:schemeClr val="tx1"/>
                </a:solidFill>
                <a:latin typeface="Times New Roman" panose="02020603050405020304" pitchFamily="18" charset="0"/>
                <a:cs typeface="Times New Roman" panose="02020603050405020304" pitchFamily="18" charset="0"/>
              </a:rPr>
              <a:t>2. Я узнала какие птицы зимуют в моем  городском округе , некоторых видела в первый раз. Узнала о их повадках, поведении.</a:t>
            </a:r>
          </a:p>
          <a:p>
            <a:pPr marL="0" indent="0">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ru-RU" sz="2400"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rotWithShape="1">
          <a:blip r:embed="rId3" cstate="print"/>
          <a:srcRect/>
          <a:stretch/>
        </p:blipFill>
        <p:spPr>
          <a:xfrm>
            <a:off x="963584" y="4086702"/>
            <a:ext cx="4671754" cy="2361687"/>
          </a:xfrm>
          <a:prstGeom prst="rect">
            <a:avLst/>
          </a:prstGeom>
        </p:spPr>
      </p:pic>
      <p:pic>
        <p:nvPicPr>
          <p:cNvPr id="8" name="Рисунок 7"/>
          <p:cNvPicPr>
            <a:picLocks noChangeAspect="1"/>
          </p:cNvPicPr>
          <p:nvPr/>
        </p:nvPicPr>
        <p:blipFill rotWithShape="1">
          <a:blip r:embed="rId4" cstate="print"/>
          <a:srcRect/>
          <a:stretch/>
        </p:blipFill>
        <p:spPr>
          <a:xfrm>
            <a:off x="6432666" y="4086702"/>
            <a:ext cx="4921134" cy="2391777"/>
          </a:xfrm>
          <a:prstGeom prst="rect">
            <a:avLst/>
          </a:prstGeom>
        </p:spPr>
      </p:pic>
    </p:spTree>
    <p:extLst>
      <p:ext uri="{BB962C8B-B14F-4D97-AF65-F5344CB8AC3E}">
        <p14:creationId xmlns="" xmlns:p14="http://schemas.microsoft.com/office/powerpoint/2010/main" val="2536895042"/>
      </p:ext>
    </p:extLst>
  </p:cSld>
  <p:clrMapOvr>
    <a:masterClrMapping/>
  </p:clrMapOvr>
  <p:transition>
    <p:zoom/>
    <p:sndAc>
      <p:stSnd>
        <p:snd r:embed="rId2" name="click.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199" y="197326"/>
            <a:ext cx="10515600" cy="593561"/>
          </a:xfrm>
        </p:spPr>
        <p:txBody>
          <a:bodyPr>
            <a:normAutofit fontScale="90000"/>
          </a:bodyPr>
          <a:lstStyle/>
          <a:p>
            <a:pPr algn="ctr"/>
            <a:r>
              <a:rPr lang="ru-RU" sz="3600" b="1" dirty="0" smtClean="0">
                <a:latin typeface="Times New Roman" panose="02020603050405020304" pitchFamily="18" charset="0"/>
                <a:cs typeface="Times New Roman" panose="02020603050405020304" pitchFamily="18" charset="0"/>
              </a:rPr>
              <a:t>Дополнение.</a:t>
            </a:r>
            <a:endParaRPr lang="ru-RU" sz="36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9010" y="872012"/>
            <a:ext cx="10954789" cy="1201738"/>
          </a:xfrm>
        </p:spPr>
        <p:txBody>
          <a:bodyPr>
            <a:normAutofit/>
          </a:bodyPr>
          <a:lstStyle/>
          <a:p>
            <a:pPr marL="0" indent="0">
              <a:buNone/>
            </a:pPr>
            <a:r>
              <a:rPr lang="ru-RU" sz="2400" dirty="0" smtClean="0">
                <a:solidFill>
                  <a:schemeClr val="tx1"/>
                </a:solidFill>
                <a:latin typeface="Times New Roman" panose="02020603050405020304" pitchFamily="18" charset="0"/>
                <a:cs typeface="Times New Roman" panose="02020603050405020304" pitchFamily="18" charset="0"/>
              </a:rPr>
              <a:t>Для удобства использования зеленой кормушки птицами, ее доработали, Чтобы могли  </a:t>
            </a:r>
            <a:r>
              <a:rPr lang="ru-RU" sz="2400" dirty="0">
                <a:solidFill>
                  <a:schemeClr val="tx1"/>
                </a:solidFill>
                <a:latin typeface="Times New Roman" panose="02020603050405020304" pitchFamily="18" charset="0"/>
                <a:cs typeface="Times New Roman" panose="02020603050405020304" pitchFamily="18" charset="0"/>
              </a:rPr>
              <a:t>садиться </a:t>
            </a:r>
            <a:r>
              <a:rPr lang="ru-RU" sz="2400" dirty="0" smtClean="0">
                <a:solidFill>
                  <a:schemeClr val="tx1"/>
                </a:solidFill>
                <a:latin typeface="Times New Roman" panose="02020603050405020304" pitchFamily="18" charset="0"/>
                <a:cs typeface="Times New Roman" panose="02020603050405020304" pitchFamily="18" charset="0"/>
              </a:rPr>
              <a:t>птицы и семечки не высыпались на землю приклеили площадку. В качестве площадки использовали пластиковые тарелки. Снегири оценили.</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3" cstate="print"/>
          <a:srcRect/>
          <a:stretch/>
        </p:blipFill>
        <p:spPr>
          <a:xfrm>
            <a:off x="891968" y="2496956"/>
            <a:ext cx="1913108" cy="3060061"/>
          </a:xfrm>
          <a:prstGeom prst="rect">
            <a:avLst/>
          </a:prstGeom>
        </p:spPr>
      </p:pic>
      <p:pic>
        <p:nvPicPr>
          <p:cNvPr id="5" name="Рисунок 4"/>
          <p:cNvPicPr>
            <a:picLocks noChangeAspect="1"/>
          </p:cNvPicPr>
          <p:nvPr/>
        </p:nvPicPr>
        <p:blipFill rotWithShape="1">
          <a:blip r:embed="rId4" cstate="print"/>
          <a:srcRect/>
          <a:stretch/>
        </p:blipFill>
        <p:spPr>
          <a:xfrm>
            <a:off x="3448330" y="2177935"/>
            <a:ext cx="1812174" cy="2028078"/>
          </a:xfrm>
          <a:prstGeom prst="rect">
            <a:avLst/>
          </a:prstGeom>
        </p:spPr>
      </p:pic>
      <p:pic>
        <p:nvPicPr>
          <p:cNvPr id="6" name="Рисунок 5"/>
          <p:cNvPicPr>
            <a:picLocks noChangeAspect="1"/>
          </p:cNvPicPr>
          <p:nvPr/>
        </p:nvPicPr>
        <p:blipFill rotWithShape="1">
          <a:blip r:embed="rId5" cstate="print"/>
          <a:srcRect/>
          <a:stretch/>
        </p:blipFill>
        <p:spPr>
          <a:xfrm>
            <a:off x="3456122" y="4635351"/>
            <a:ext cx="1825943" cy="1843333"/>
          </a:xfrm>
          <a:prstGeom prst="rect">
            <a:avLst/>
          </a:prstGeom>
        </p:spPr>
      </p:pic>
      <p:pic>
        <p:nvPicPr>
          <p:cNvPr id="7" name="Рисунок 6"/>
          <p:cNvPicPr>
            <a:picLocks noChangeAspect="1"/>
          </p:cNvPicPr>
          <p:nvPr/>
        </p:nvPicPr>
        <p:blipFill rotWithShape="1">
          <a:blip r:embed="rId6" cstate="print"/>
          <a:srcRect/>
          <a:stretch/>
        </p:blipFill>
        <p:spPr>
          <a:xfrm>
            <a:off x="6393970" y="2200996"/>
            <a:ext cx="4342660" cy="2322499"/>
          </a:xfrm>
          <a:prstGeom prst="rect">
            <a:avLst/>
          </a:prstGeom>
        </p:spPr>
      </p:pic>
      <p:sp>
        <p:nvSpPr>
          <p:cNvPr id="8" name="TextBox 7"/>
          <p:cNvSpPr txBox="1"/>
          <p:nvPr/>
        </p:nvSpPr>
        <p:spPr>
          <a:xfrm>
            <a:off x="948013" y="5742327"/>
            <a:ext cx="1777990" cy="677108"/>
          </a:xfrm>
          <a:prstGeom prst="rect">
            <a:avLst/>
          </a:prstGeom>
          <a:noFill/>
        </p:spPr>
        <p:txBody>
          <a:bodyPr wrap="square" rtlCol="0">
            <a:spAutoFit/>
          </a:bodyPr>
          <a:lstStyle/>
          <a:p>
            <a:r>
              <a:rPr lang="ru-RU" i="1" dirty="0" smtClean="0">
                <a:latin typeface="Times New Roman" panose="02020603050405020304" pitchFamily="18" charset="0"/>
                <a:cs typeface="Times New Roman" panose="02020603050405020304" pitchFamily="18" charset="0"/>
              </a:rPr>
              <a:t>Доработанная </a:t>
            </a:r>
            <a:r>
              <a:rPr lang="ru-RU" sz="2000" i="1" dirty="0" smtClean="0">
                <a:latin typeface="Times New Roman" panose="02020603050405020304" pitchFamily="18" charset="0"/>
                <a:cs typeface="Times New Roman" panose="02020603050405020304" pitchFamily="18" charset="0"/>
              </a:rPr>
              <a:t>кормушка</a:t>
            </a:r>
            <a:endParaRPr lang="ru-RU" sz="2000" i="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3772299" y="4182182"/>
            <a:ext cx="987771" cy="369332"/>
          </a:xfrm>
          <a:prstGeom prst="rect">
            <a:avLst/>
          </a:prstGeom>
          <a:noFill/>
        </p:spPr>
        <p:txBody>
          <a:bodyPr wrap="none" rtlCol="0">
            <a:spAutoFit/>
          </a:bodyPr>
          <a:lstStyle/>
          <a:p>
            <a:r>
              <a:rPr lang="ru-RU" i="1" dirty="0">
                <a:latin typeface="Times New Roman" panose="02020603050405020304" pitchFamily="18" charset="0"/>
                <a:cs typeface="Times New Roman" panose="02020603050405020304" pitchFamily="18" charset="0"/>
              </a:rPr>
              <a:t>С</a:t>
            </a:r>
            <a:r>
              <a:rPr lang="ru-RU" i="1" dirty="0" smtClean="0">
                <a:latin typeface="Times New Roman" panose="02020603050405020304" pitchFamily="18" charset="0"/>
                <a:cs typeface="Times New Roman" panose="02020603050405020304" pitchFamily="18" charset="0"/>
              </a:rPr>
              <a:t>иницы</a:t>
            </a:r>
            <a:endParaRPr lang="ru-RU" i="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3858376" y="6431021"/>
            <a:ext cx="1021433" cy="369332"/>
          </a:xfrm>
          <a:prstGeom prst="rect">
            <a:avLst/>
          </a:prstGeom>
          <a:noFill/>
        </p:spPr>
        <p:txBody>
          <a:bodyPr wrap="none" rtlCol="0">
            <a:spAutoFit/>
          </a:bodyPr>
          <a:lstStyle/>
          <a:p>
            <a:r>
              <a:rPr lang="ru-RU" i="1" dirty="0" smtClean="0">
                <a:latin typeface="Times New Roman" panose="02020603050405020304" pitchFamily="18" charset="0"/>
                <a:cs typeface="Times New Roman" panose="02020603050405020304" pitchFamily="18" charset="0"/>
              </a:rPr>
              <a:t>Снегири</a:t>
            </a:r>
            <a:endParaRPr lang="ru-RU" i="1" dirty="0">
              <a:latin typeface="Times New Roman" panose="02020603050405020304" pitchFamily="18" charset="0"/>
              <a:cs typeface="Times New Roman" panose="02020603050405020304" pitchFamily="18" charset="0"/>
            </a:endParaRPr>
          </a:p>
        </p:txBody>
      </p:sp>
      <p:pic>
        <p:nvPicPr>
          <p:cNvPr id="11" name="Рисунок 10"/>
          <p:cNvPicPr>
            <a:picLocks noChangeAspect="1"/>
          </p:cNvPicPr>
          <p:nvPr/>
        </p:nvPicPr>
        <p:blipFill>
          <a:blip r:embed="rId7" cstate="print"/>
          <a:stretch>
            <a:fillRect/>
          </a:stretch>
        </p:blipFill>
        <p:spPr>
          <a:xfrm>
            <a:off x="6393970" y="4707699"/>
            <a:ext cx="4375964" cy="2069255"/>
          </a:xfrm>
          <a:prstGeom prst="rect">
            <a:avLst/>
          </a:prstGeom>
        </p:spPr>
      </p:pic>
    </p:spTree>
    <p:extLst>
      <p:ext uri="{BB962C8B-B14F-4D97-AF65-F5344CB8AC3E}">
        <p14:creationId xmlns="" xmlns:p14="http://schemas.microsoft.com/office/powerpoint/2010/main" val="1418333826"/>
      </p:ext>
    </p:extLst>
  </p:cSld>
  <p:clrMapOvr>
    <a:masterClrMapping/>
  </p:clrMapOvr>
  <p:transition>
    <p:comb/>
    <p:sndAc>
      <p:stSnd>
        <p:snd r:embed="rId2" name="click.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80655" y="2726574"/>
            <a:ext cx="10141526" cy="923330"/>
          </a:xfrm>
          <a:prstGeom prst="rect">
            <a:avLst/>
          </a:prstGeom>
          <a:noFill/>
        </p:spPr>
        <p:txBody>
          <a:bodyPr wrap="square" lIns="91440" tIns="45720" rIns="91440" bIns="45720">
            <a:spAutoFit/>
          </a:bodyPr>
          <a:lstStyle/>
          <a:p>
            <a:pPr algn="ctr"/>
            <a:r>
              <a:rPr lang="ru-RU" sz="5400" b="1" cap="none" spc="0" dirty="0" smtClean="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СПАСИБО ЗА ВНИМАНИЕ !</a:t>
            </a:r>
            <a:endParaRPr lang="ru-RU" sz="5400" b="1" cap="none" spc="0" dirty="0">
              <a:ln w="9525">
                <a:solidFill>
                  <a:schemeClr val="bg1"/>
                </a:solidFill>
                <a:prstDash val="solid"/>
              </a:ln>
              <a:solidFill>
                <a:schemeClr val="accent5">
                  <a:lumMod val="75000"/>
                </a:schemeClr>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701440786"/>
      </p:ext>
    </p:extLst>
  </p:cSld>
  <p:clrMapOvr>
    <a:masterClrMapping/>
  </p:clrMapOvr>
  <p:transition spd="med">
    <p:circle/>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ChangeArrowheads="1"/>
          </p:cNvSpPr>
          <p:nvPr/>
        </p:nvSpPr>
        <p:spPr bwMode="auto">
          <a:xfrm>
            <a:off x="1429392" y="1015537"/>
            <a:ext cx="2743200" cy="4149436"/>
          </a:xfrm>
          <a:prstGeom prst="rect">
            <a:avLst/>
          </a:prstGeom>
          <a:solidFill>
            <a:srgbClr val="0000FF">
              <a:alpha val="50980"/>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ru-RU" sz="2000" dirty="0" smtClean="0">
                <a:latin typeface="Times New Roman" panose="02020603050405020304" pitchFamily="18" charset="0"/>
                <a:cs typeface="Times New Roman" panose="02020603050405020304" pitchFamily="18" charset="0"/>
              </a:rPr>
              <a:t>Зимой в </a:t>
            </a:r>
            <a:r>
              <a:rPr lang="ru-RU" altLang="ru-RU" sz="2000" dirty="0">
                <a:latin typeface="Times New Roman" panose="02020603050405020304" pitchFamily="18" charset="0"/>
                <a:cs typeface="Times New Roman" panose="02020603050405020304" pitchFamily="18" charset="0"/>
              </a:rPr>
              <a:t>М</a:t>
            </a:r>
            <a:r>
              <a:rPr lang="ru-RU" altLang="ru-RU" sz="2000" dirty="0" smtClean="0">
                <a:latin typeface="Times New Roman" panose="02020603050405020304" pitchFamily="18" charset="0"/>
                <a:cs typeface="Times New Roman" panose="02020603050405020304" pitchFamily="18" charset="0"/>
              </a:rPr>
              <a:t>осковской области наблюдается большое количество зимующих птиц. </a:t>
            </a:r>
            <a:endParaRPr lang="ru-RU" altLang="ru-RU" sz="2000" dirty="0">
              <a:latin typeface="Times New Roman" panose="02020603050405020304" pitchFamily="18" charset="0"/>
              <a:cs typeface="Times New Roman" panose="02020603050405020304" pitchFamily="18" charset="0"/>
            </a:endParaRPr>
          </a:p>
        </p:txBody>
      </p:sp>
      <p:sp>
        <p:nvSpPr>
          <p:cNvPr id="3076" name="Oval 7"/>
          <p:cNvSpPr>
            <a:spLocks noChangeArrowheads="1"/>
          </p:cNvSpPr>
          <p:nvPr/>
        </p:nvSpPr>
        <p:spPr bwMode="auto">
          <a:xfrm>
            <a:off x="5029200" y="1447800"/>
            <a:ext cx="2286000" cy="2057400"/>
          </a:xfrm>
          <a:prstGeom prst="ellipse">
            <a:avLst/>
          </a:prstGeom>
          <a:gradFill rotWithShape="1">
            <a:gsLst>
              <a:gs pos="0">
                <a:srgbClr val="FF0000">
                  <a:alpha val="50998"/>
                </a:srgbClr>
              </a:gs>
              <a:gs pos="100000">
                <a:schemeClr val="accent2"/>
              </a:gs>
            </a:gsLst>
            <a:lin ang="0" scaled="1"/>
          </a:gra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ru-RU" altLang="ru-RU" b="1"/>
          </a:p>
        </p:txBody>
      </p:sp>
      <p:sp>
        <p:nvSpPr>
          <p:cNvPr id="3077" name="Rectangle 8"/>
          <p:cNvSpPr>
            <a:spLocks noChangeArrowheads="1"/>
          </p:cNvSpPr>
          <p:nvPr/>
        </p:nvSpPr>
        <p:spPr bwMode="auto">
          <a:xfrm>
            <a:off x="8171808" y="983689"/>
            <a:ext cx="2836864" cy="4149436"/>
          </a:xfrm>
          <a:prstGeom prst="rect">
            <a:avLst/>
          </a:prstGeom>
          <a:solidFill>
            <a:srgbClr val="FF0000">
              <a:alpha val="38823"/>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ru-RU" sz="2000" dirty="0" smtClean="0">
                <a:latin typeface="Times New Roman" panose="02020603050405020304" pitchFamily="18" charset="0"/>
                <a:cs typeface="Times New Roman" panose="02020603050405020304" pitchFamily="18" charset="0"/>
              </a:rPr>
              <a:t>Из-за климатических условий (низкие температуры, большое количество осадков в виде снега) и влияния человеческого фактора, обусловленного застройкой лесных массивов, наблюдается сокращение кормовой базы зимующих птиц.</a:t>
            </a:r>
            <a:endParaRPr lang="ru-RU" altLang="ru-RU" sz="2000" dirty="0">
              <a:latin typeface="Times New Roman" panose="02020603050405020304" pitchFamily="18" charset="0"/>
              <a:cs typeface="Times New Roman" panose="02020603050405020304" pitchFamily="18" charset="0"/>
            </a:endParaRPr>
          </a:p>
        </p:txBody>
      </p:sp>
      <p:sp>
        <p:nvSpPr>
          <p:cNvPr id="3078" name="AutoShape 10"/>
          <p:cNvSpPr>
            <a:spLocks noChangeArrowheads="1"/>
          </p:cNvSpPr>
          <p:nvPr/>
        </p:nvSpPr>
        <p:spPr bwMode="auto">
          <a:xfrm>
            <a:off x="4172592" y="2057400"/>
            <a:ext cx="856608" cy="1143000"/>
          </a:xfrm>
          <a:prstGeom prst="rightArrow">
            <a:avLst>
              <a:gd name="adj1" fmla="val 50000"/>
              <a:gd name="adj2" fmla="val 25000"/>
            </a:avLst>
          </a:prstGeom>
          <a:solidFill>
            <a:srgbClr val="0000FF">
              <a:alpha val="50980"/>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3079" name="AutoShape 11"/>
          <p:cNvSpPr>
            <a:spLocks noChangeArrowheads="1"/>
          </p:cNvSpPr>
          <p:nvPr/>
        </p:nvSpPr>
        <p:spPr bwMode="auto">
          <a:xfrm flipH="1">
            <a:off x="7315200" y="2057400"/>
            <a:ext cx="856608" cy="1143000"/>
          </a:xfrm>
          <a:prstGeom prst="rightArrow">
            <a:avLst>
              <a:gd name="adj1" fmla="val 50000"/>
              <a:gd name="adj2" fmla="val 25000"/>
            </a:avLst>
          </a:prstGeom>
          <a:solidFill>
            <a:srgbClr val="FF0000">
              <a:alpha val="38823"/>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ru-RU" altLang="ru-RU"/>
          </a:p>
        </p:txBody>
      </p:sp>
      <p:sp>
        <p:nvSpPr>
          <p:cNvPr id="3081" name="Прямоугольник 1"/>
          <p:cNvSpPr>
            <a:spLocks noChangeArrowheads="1"/>
          </p:cNvSpPr>
          <p:nvPr/>
        </p:nvSpPr>
        <p:spPr bwMode="auto">
          <a:xfrm>
            <a:off x="3502634" y="273051"/>
            <a:ext cx="5455019"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ru-RU" sz="3200" b="1" dirty="0">
                <a:latin typeface="Times New Roman" panose="02020603050405020304" pitchFamily="18" charset="0"/>
                <a:cs typeface="Times New Roman" panose="02020603050405020304" pitchFamily="18" charset="0"/>
              </a:rPr>
              <a:t>Актуальность исследования</a:t>
            </a:r>
          </a:p>
        </p:txBody>
      </p:sp>
      <p:sp>
        <p:nvSpPr>
          <p:cNvPr id="3082" name="Прямоугольник 2"/>
          <p:cNvSpPr>
            <a:spLocks noChangeArrowheads="1"/>
          </p:cNvSpPr>
          <p:nvPr/>
        </p:nvSpPr>
        <p:spPr bwMode="auto">
          <a:xfrm>
            <a:off x="1808162" y="5499323"/>
            <a:ext cx="8728075" cy="1200329"/>
          </a:xfrm>
          <a:prstGeom prst="rect">
            <a:avLst/>
          </a:prstGeom>
          <a:solidFill>
            <a:srgbClr val="92D050"/>
          </a:solidFill>
          <a:ln w="9525">
            <a:solidFill>
              <a:srgbClr val="92D050"/>
            </a:solidFill>
            <a:miter lim="800000"/>
            <a:headEnd/>
            <a:tailEnd/>
          </a:ln>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ru-RU" sz="2400" b="1" dirty="0">
                <a:latin typeface="Times New Roman" panose="02020603050405020304" pitchFamily="18" charset="0"/>
                <a:cs typeface="Times New Roman" panose="02020603050405020304" pitchFamily="18" charset="0"/>
              </a:rPr>
              <a:t>Гипотеза исследования</a:t>
            </a:r>
            <a:r>
              <a:rPr lang="ru-RU" altLang="ru-RU" sz="2400" b="1" dirty="0" smtClean="0">
                <a:latin typeface="Times New Roman" panose="02020603050405020304" pitchFamily="18" charset="0"/>
                <a:cs typeface="Times New Roman" panose="02020603050405020304" pitchFamily="18" charset="0"/>
              </a:rPr>
              <a:t>:</a:t>
            </a:r>
          </a:p>
          <a:p>
            <a:pPr algn="ctr" eaLnBrk="1" hangingPunct="1"/>
            <a:r>
              <a:rPr lang="ru-RU" altLang="ru-RU" sz="2400" dirty="0" smtClean="0">
                <a:latin typeface="Times New Roman" panose="02020603050405020304" pitchFamily="18" charset="0"/>
                <a:cs typeface="Times New Roman" panose="02020603050405020304" pitchFamily="18" charset="0"/>
              </a:rPr>
              <a:t>Не все конструкции кормушек подходят для разных видов зимующих птиц.</a:t>
            </a:r>
            <a:endParaRPr lang="ru-RU" altLang="ru-RU" sz="2400" dirty="0">
              <a:latin typeface="Times New Roman" panose="02020603050405020304" pitchFamily="18" charset="0"/>
              <a:cs typeface="Times New Roman" panose="02020603050405020304" pitchFamily="18" charset="0"/>
            </a:endParaRPr>
          </a:p>
        </p:txBody>
      </p:sp>
      <p:sp>
        <p:nvSpPr>
          <p:cNvPr id="3083" name="Прямоугольник 1"/>
          <p:cNvSpPr>
            <a:spLocks noChangeArrowheads="1"/>
          </p:cNvSpPr>
          <p:nvPr/>
        </p:nvSpPr>
        <p:spPr bwMode="auto">
          <a:xfrm>
            <a:off x="5108461" y="2031919"/>
            <a:ext cx="2264531"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ru-RU" altLang="ru-RU" sz="2400" b="1" dirty="0" smtClean="0">
                <a:latin typeface="Times New Roman" panose="02020603050405020304" pitchFamily="18" charset="0"/>
                <a:cs typeface="Times New Roman" panose="02020603050405020304" pitchFamily="18" charset="0"/>
              </a:rPr>
              <a:t>Зимой птицам </a:t>
            </a:r>
          </a:p>
          <a:p>
            <a:pPr algn="ctr" eaLnBrk="1" hangingPunct="1"/>
            <a:r>
              <a:rPr lang="ru-RU" altLang="ru-RU" sz="2400" b="1" dirty="0" smtClean="0">
                <a:latin typeface="Times New Roman" panose="02020603050405020304" pitchFamily="18" charset="0"/>
                <a:cs typeface="Times New Roman" panose="02020603050405020304" pitchFamily="18" charset="0"/>
              </a:rPr>
              <a:t>нужна </a:t>
            </a:r>
          </a:p>
          <a:p>
            <a:pPr algn="ctr" eaLnBrk="1" hangingPunct="1"/>
            <a:r>
              <a:rPr lang="ru-RU" altLang="ru-RU" sz="2400" b="1" dirty="0" smtClean="0">
                <a:latin typeface="Times New Roman" panose="02020603050405020304" pitchFamily="18" charset="0"/>
                <a:cs typeface="Times New Roman" panose="02020603050405020304" pitchFamily="18" charset="0"/>
              </a:rPr>
              <a:t>подкормка</a:t>
            </a:r>
            <a:endParaRPr lang="ru-RU" alt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363376350"/>
      </p:ext>
    </p:extLst>
  </p:cSld>
  <p:clrMapOvr>
    <a:masterClrMapping/>
  </p:clrMapOvr>
  <p:transition>
    <p:strips dir="rd"/>
    <p:sndAc>
      <p:stSnd>
        <p:snd r:embed="rId2" name="click.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Box 13"/>
          <p:cNvSpPr txBox="1">
            <a:spLocks noChangeArrowheads="1"/>
          </p:cNvSpPr>
          <p:nvPr/>
        </p:nvSpPr>
        <p:spPr bwMode="auto">
          <a:xfrm>
            <a:off x="1720922" y="153033"/>
            <a:ext cx="9167813" cy="8987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6756" tIns="53372" rIns="106756" bIns="53372">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ru-RU" altLang="ru-RU" sz="3200" b="1" dirty="0">
                <a:latin typeface="Times New Roman" panose="02020603050405020304" pitchFamily="18" charset="0"/>
                <a:cs typeface="Times New Roman" panose="02020603050405020304" pitchFamily="18" charset="0"/>
              </a:rPr>
              <a:t>Цель, объект, предмет и задачи исследования </a:t>
            </a:r>
          </a:p>
          <a:p>
            <a:pPr algn="ctr" eaLnBrk="1" hangingPunct="1">
              <a:lnSpc>
                <a:spcPct val="80000"/>
              </a:lnSpc>
              <a:spcBef>
                <a:spcPts val="600"/>
              </a:spcBef>
            </a:pPr>
            <a:endParaRPr lang="ru-RU" altLang="ru-RU" b="1" dirty="0">
              <a:latin typeface="Times New Roman" panose="02020603050405020304" pitchFamily="18" charset="0"/>
              <a:cs typeface="Times New Roman" panose="02020603050405020304" pitchFamily="18" charset="0"/>
            </a:endParaRPr>
          </a:p>
        </p:txBody>
      </p:sp>
      <p:sp>
        <p:nvSpPr>
          <p:cNvPr id="13" name="CustomShape 2"/>
          <p:cNvSpPr/>
          <p:nvPr/>
        </p:nvSpPr>
        <p:spPr>
          <a:xfrm>
            <a:off x="1524000" y="976314"/>
            <a:ext cx="4705350" cy="2058987"/>
          </a:xfrm>
          <a:prstGeom prst="rect">
            <a:avLst/>
          </a:prstGeom>
          <a:solidFill>
            <a:srgbClr val="F2F2F2"/>
          </a:solidFill>
          <a:ln w="12600">
            <a:solidFill>
              <a:srgbClr val="000000"/>
            </a:solidFill>
            <a:round/>
          </a:ln>
        </p:spPr>
        <p:style>
          <a:lnRef idx="0">
            <a:scrgbClr r="0" g="0" b="0"/>
          </a:lnRef>
          <a:fillRef idx="0">
            <a:scrgbClr r="0" g="0" b="0"/>
          </a:fillRef>
          <a:effectRef idx="0">
            <a:scrgbClr r="0" g="0" b="0"/>
          </a:effectRef>
          <a:fontRef idx="minor"/>
        </p:style>
        <p:txBody>
          <a:bodyPr lIns="89964" tIns="44982" rIns="89964" bIns="44982"/>
          <a:lstStyle/>
          <a:p>
            <a:pPr algn="ctr">
              <a:defRPr/>
            </a:pPr>
            <a:r>
              <a:rPr lang="ru-RU" sz="2400" b="1" spc="-1" dirty="0" smtClean="0">
                <a:solidFill>
                  <a:srgbClr val="002060"/>
                </a:solidFill>
                <a:uFill>
                  <a:solidFill>
                    <a:srgbClr val="FFFFFF"/>
                  </a:solidFill>
                </a:uFill>
                <a:latin typeface="Times New Roman" panose="02020603050405020304" pitchFamily="18" charset="0"/>
                <a:cs typeface="Times New Roman" panose="02020603050405020304" pitchFamily="18" charset="0"/>
              </a:rPr>
              <a:t>ЦЕЛЬ</a:t>
            </a:r>
          </a:p>
          <a:p>
            <a:pPr algn="ctr">
              <a:defRPr/>
            </a:pPr>
            <a:r>
              <a:rPr lang="ru-RU" sz="2400" b="1" spc="-1" dirty="0" smtClean="0">
                <a:solidFill>
                  <a:srgbClr val="002060"/>
                </a:solidFill>
                <a:uFill>
                  <a:solidFill>
                    <a:srgbClr val="FFFFFF"/>
                  </a:solidFill>
                </a:uFill>
                <a:latin typeface="Times New Roman" panose="02020603050405020304" pitchFamily="18" charset="0"/>
                <a:cs typeface="Times New Roman" panose="02020603050405020304" pitchFamily="18" charset="0"/>
              </a:rPr>
              <a:t>Поиск оптимальной конструкции кормушки для зимующих птиц.</a:t>
            </a:r>
            <a:endParaRPr lang="ru-RU" sz="2400" b="1" spc="-1" dirty="0">
              <a:solidFill>
                <a:srgbClr val="002060"/>
              </a:solidFill>
              <a:uFill>
                <a:solidFill>
                  <a:srgbClr val="FFFFFF"/>
                </a:solidFill>
              </a:uFill>
              <a:latin typeface="Times New Roman" panose="02020603050405020304" pitchFamily="18" charset="0"/>
              <a:cs typeface="Times New Roman" panose="02020603050405020304" pitchFamily="18" charset="0"/>
            </a:endParaRPr>
          </a:p>
        </p:txBody>
      </p:sp>
      <p:sp>
        <p:nvSpPr>
          <p:cNvPr id="14" name="CustomShape 3"/>
          <p:cNvSpPr/>
          <p:nvPr/>
        </p:nvSpPr>
        <p:spPr>
          <a:xfrm>
            <a:off x="6481764" y="976314"/>
            <a:ext cx="4186237" cy="1087437"/>
          </a:xfrm>
          <a:prstGeom prst="rect">
            <a:avLst/>
          </a:prstGeom>
          <a:solidFill>
            <a:srgbClr val="F2F2F2"/>
          </a:solidFill>
          <a:ln w="12600">
            <a:solidFill>
              <a:srgbClr val="000000"/>
            </a:solidFill>
            <a:round/>
          </a:ln>
        </p:spPr>
        <p:style>
          <a:lnRef idx="0">
            <a:scrgbClr r="0" g="0" b="0"/>
          </a:lnRef>
          <a:fillRef idx="0">
            <a:scrgbClr r="0" g="0" b="0"/>
          </a:fillRef>
          <a:effectRef idx="0">
            <a:scrgbClr r="0" g="0" b="0"/>
          </a:effectRef>
          <a:fontRef idx="minor"/>
        </p:style>
        <p:txBody>
          <a:bodyPr lIns="89964" tIns="44982" rIns="89964" bIns="44982"/>
          <a:lstStyle/>
          <a:p>
            <a:pPr algn="ctr">
              <a:defRPr/>
            </a:pPr>
            <a:r>
              <a:rPr lang="ru-RU" sz="2400" b="1" spc="-1" dirty="0">
                <a:solidFill>
                  <a:srgbClr val="002060"/>
                </a:solidFill>
                <a:uFill>
                  <a:solidFill>
                    <a:srgbClr val="FFFFFF"/>
                  </a:solidFill>
                </a:uFill>
                <a:latin typeface="Times New Roman" panose="02020603050405020304" pitchFamily="18" charset="0"/>
                <a:cs typeface="Times New Roman" panose="02020603050405020304" pitchFamily="18" charset="0"/>
              </a:rPr>
              <a:t>ОБЪЕКТ</a:t>
            </a:r>
          </a:p>
          <a:p>
            <a:pPr algn="ctr">
              <a:defRPr/>
            </a:pPr>
            <a:r>
              <a:rPr lang="ru-RU" sz="2400" dirty="0" smtClean="0">
                <a:solidFill>
                  <a:srgbClr val="002060"/>
                </a:solidFill>
                <a:latin typeface="Times New Roman" panose="02020603050405020304" pitchFamily="18" charset="0"/>
                <a:cs typeface="Times New Roman" panose="02020603050405020304" pitchFamily="18" charset="0"/>
              </a:rPr>
              <a:t>Кормушки.</a:t>
            </a:r>
            <a:endParaRPr sz="2400" dirty="0">
              <a:solidFill>
                <a:srgbClr val="002060"/>
              </a:solidFill>
              <a:latin typeface="Times New Roman" panose="02020603050405020304" pitchFamily="18" charset="0"/>
              <a:cs typeface="Times New Roman" panose="02020603050405020304" pitchFamily="18" charset="0"/>
            </a:endParaRPr>
          </a:p>
        </p:txBody>
      </p:sp>
      <p:sp>
        <p:nvSpPr>
          <p:cNvPr id="15" name="CustomShape 4"/>
          <p:cNvSpPr/>
          <p:nvPr/>
        </p:nvSpPr>
        <p:spPr>
          <a:xfrm>
            <a:off x="6453188" y="2357438"/>
            <a:ext cx="4214812" cy="1357312"/>
          </a:xfrm>
          <a:prstGeom prst="rect">
            <a:avLst/>
          </a:prstGeom>
          <a:solidFill>
            <a:srgbClr val="F2F2F2"/>
          </a:solidFill>
          <a:ln w="12600">
            <a:solidFill>
              <a:srgbClr val="000000"/>
            </a:solidFill>
            <a:round/>
          </a:ln>
        </p:spPr>
        <p:style>
          <a:lnRef idx="0">
            <a:scrgbClr r="0" g="0" b="0"/>
          </a:lnRef>
          <a:fillRef idx="0">
            <a:scrgbClr r="0" g="0" b="0"/>
          </a:fillRef>
          <a:effectRef idx="0">
            <a:scrgbClr r="0" g="0" b="0"/>
          </a:effectRef>
          <a:fontRef idx="minor"/>
        </p:style>
        <p:txBody>
          <a:bodyPr lIns="36000" tIns="36000" rIns="36000" bIns="36000"/>
          <a:lstStyle/>
          <a:p>
            <a:pPr algn="ctr">
              <a:defRPr/>
            </a:pPr>
            <a:r>
              <a:rPr lang="ru-RU" sz="2400" b="1" spc="-1" dirty="0" smtClean="0">
                <a:solidFill>
                  <a:srgbClr val="002060"/>
                </a:solidFill>
                <a:uFill>
                  <a:solidFill>
                    <a:srgbClr val="FFFFFF"/>
                  </a:solidFill>
                </a:uFill>
                <a:latin typeface="Times New Roman" panose="02020603050405020304" pitchFamily="18" charset="0"/>
                <a:cs typeface="Times New Roman" panose="02020603050405020304" pitchFamily="18" charset="0"/>
              </a:rPr>
              <a:t>ПРЕДМЕТ</a:t>
            </a:r>
          </a:p>
          <a:p>
            <a:pPr algn="ctr">
              <a:defRPr/>
            </a:pPr>
            <a:r>
              <a:rPr lang="ru-RU" sz="2400" b="1" spc="-1" dirty="0" smtClean="0">
                <a:solidFill>
                  <a:srgbClr val="002060"/>
                </a:solidFill>
                <a:uFill>
                  <a:solidFill>
                    <a:srgbClr val="FFFFFF"/>
                  </a:solidFill>
                </a:uFill>
                <a:latin typeface="Times New Roman" panose="02020603050405020304" pitchFamily="18" charset="0"/>
                <a:cs typeface="Times New Roman" panose="02020603050405020304" pitchFamily="18" charset="0"/>
              </a:rPr>
              <a:t>Особенности конструкции кормушки</a:t>
            </a:r>
            <a:endParaRPr lang="ru-RU" sz="2400" b="1" spc="-1" dirty="0">
              <a:solidFill>
                <a:srgbClr val="002060"/>
              </a:solidFill>
              <a:uFill>
                <a:solidFill>
                  <a:srgbClr val="FFFFFF"/>
                </a:solidFill>
              </a:uFill>
              <a:latin typeface="Times New Roman" panose="02020603050405020304" pitchFamily="18" charset="0"/>
              <a:cs typeface="Times New Roman" panose="02020603050405020304" pitchFamily="18" charset="0"/>
            </a:endParaRPr>
          </a:p>
        </p:txBody>
      </p:sp>
      <p:sp>
        <p:nvSpPr>
          <p:cNvPr id="16" name="CustomShape 6"/>
          <p:cNvSpPr/>
          <p:nvPr/>
        </p:nvSpPr>
        <p:spPr>
          <a:xfrm>
            <a:off x="1487488" y="4513264"/>
            <a:ext cx="1871663" cy="2333625"/>
          </a:xfrm>
          <a:prstGeom prst="rect">
            <a:avLst/>
          </a:prstGeom>
          <a:solidFill>
            <a:srgbClr val="F2F2F2"/>
          </a:solidFill>
          <a:ln w="12600">
            <a:solidFill>
              <a:srgbClr val="000000"/>
            </a:solidFill>
            <a:round/>
          </a:ln>
        </p:spPr>
        <p:style>
          <a:lnRef idx="0">
            <a:scrgbClr r="0" g="0" b="0"/>
          </a:lnRef>
          <a:fillRef idx="0">
            <a:scrgbClr r="0" g="0" b="0"/>
          </a:fillRef>
          <a:effectRef idx="0">
            <a:scrgbClr r="0" g="0" b="0"/>
          </a:effectRef>
          <a:fontRef idx="minor"/>
        </p:style>
        <p:txBody>
          <a:bodyPr lIns="89964" tIns="44982" rIns="89964" bIns="44982" anchor="ctr"/>
          <a:lstStyle/>
          <a:p>
            <a:pPr algn="ctr">
              <a:defRPr/>
            </a:pPr>
            <a:r>
              <a:rPr lang="ru-RU" sz="2000"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Анализ конструкций и типов кормушек (готовых решений)</a:t>
            </a:r>
            <a:endParaRPr lang="ru-RU" sz="2000" spc="-1" dirty="0">
              <a:solidFill>
                <a:srgbClr val="000000"/>
              </a:solidFill>
              <a:uFill>
                <a:solidFill>
                  <a:srgbClr val="FFFFFF"/>
                </a:solidFill>
              </a:uFill>
              <a:latin typeface="Times New Roman" panose="02020603050405020304" pitchFamily="18" charset="0"/>
              <a:cs typeface="Times New Roman" panose="02020603050405020304" pitchFamily="18" charset="0"/>
            </a:endParaRPr>
          </a:p>
        </p:txBody>
      </p:sp>
      <p:sp>
        <p:nvSpPr>
          <p:cNvPr id="19" name="CustomShape 9"/>
          <p:cNvSpPr/>
          <p:nvPr/>
        </p:nvSpPr>
        <p:spPr>
          <a:xfrm>
            <a:off x="1657350" y="3720036"/>
            <a:ext cx="9144000" cy="422373"/>
          </a:xfrm>
          <a:prstGeom prst="rect">
            <a:avLst/>
          </a:prstGeom>
          <a:solidFill>
            <a:srgbClr val="E6E0EC"/>
          </a:solidFill>
          <a:ln w="12600">
            <a:solidFill>
              <a:srgbClr val="000000"/>
            </a:solidFill>
            <a:round/>
          </a:ln>
        </p:spPr>
        <p:style>
          <a:lnRef idx="0">
            <a:scrgbClr r="0" g="0" b="0"/>
          </a:lnRef>
          <a:fillRef idx="0">
            <a:scrgbClr r="0" g="0" b="0"/>
          </a:fillRef>
          <a:effectRef idx="0">
            <a:scrgbClr r="0" g="0" b="0"/>
          </a:effectRef>
          <a:fontRef idx="minor"/>
        </p:style>
        <p:txBody>
          <a:bodyPr lIns="89964" tIns="44982" rIns="89964" bIns="44982"/>
          <a:lstStyle/>
          <a:p>
            <a:pPr algn="ctr">
              <a:defRPr/>
            </a:pPr>
            <a:r>
              <a:rPr lang="ru-RU" sz="2800" b="1" spc="-1" dirty="0">
                <a:uFill>
                  <a:solidFill>
                    <a:srgbClr val="FFFFFF"/>
                  </a:solidFill>
                </a:uFill>
                <a:latin typeface="Times New Roman" panose="02020603050405020304" pitchFamily="18" charset="0"/>
                <a:cs typeface="Times New Roman" panose="02020603050405020304" pitchFamily="18" charset="0"/>
              </a:rPr>
              <a:t>ЗАДАЧИ</a:t>
            </a:r>
            <a:r>
              <a:rPr lang="ru-RU" sz="2800" b="1" spc="-1" dirty="0">
                <a:solidFill>
                  <a:schemeClr val="accent1">
                    <a:lumMod val="75000"/>
                  </a:schemeClr>
                </a:solidFill>
                <a:uFill>
                  <a:solidFill>
                    <a:srgbClr val="FFFFFF"/>
                  </a:solidFill>
                </a:uFill>
                <a:latin typeface="Times New Roman" panose="02020603050405020304" pitchFamily="18" charset="0"/>
                <a:cs typeface="Times New Roman" panose="02020603050405020304" pitchFamily="18" charset="0"/>
              </a:rPr>
              <a:t> </a:t>
            </a:r>
            <a:r>
              <a:rPr lang="ru-RU" sz="2800" b="1" spc="-1" dirty="0">
                <a:uFill>
                  <a:solidFill>
                    <a:srgbClr val="FFFFFF"/>
                  </a:solidFill>
                </a:uFill>
                <a:latin typeface="Times New Roman" panose="02020603050405020304" pitchFamily="18" charset="0"/>
                <a:cs typeface="Times New Roman" panose="02020603050405020304" pitchFamily="18" charset="0"/>
              </a:rPr>
              <a:t>ИССЛЕДОВАНИЯ</a:t>
            </a:r>
            <a:endParaRPr sz="2800" dirty="0">
              <a:latin typeface="Times New Roman" panose="02020603050405020304" pitchFamily="18" charset="0"/>
              <a:cs typeface="Times New Roman" panose="02020603050405020304" pitchFamily="18" charset="0"/>
            </a:endParaRPr>
          </a:p>
        </p:txBody>
      </p:sp>
      <p:sp>
        <p:nvSpPr>
          <p:cNvPr id="31" name="CustomShape 13"/>
          <p:cNvSpPr/>
          <p:nvPr/>
        </p:nvSpPr>
        <p:spPr>
          <a:xfrm rot="5400000">
            <a:off x="3569890" y="3094164"/>
            <a:ext cx="613568" cy="638175"/>
          </a:xfrm>
          <a:prstGeom prst="rightArrow">
            <a:avLst>
              <a:gd name="adj1" fmla="val 50000"/>
              <a:gd name="adj2" fmla="val 50000"/>
            </a:avLst>
          </a:prstGeom>
          <a:ln/>
        </p:spPr>
        <p:style>
          <a:lnRef idx="0">
            <a:schemeClr val="accent5"/>
          </a:lnRef>
          <a:fillRef idx="3">
            <a:schemeClr val="accent5"/>
          </a:fillRef>
          <a:effectRef idx="3">
            <a:schemeClr val="accent5"/>
          </a:effectRef>
          <a:fontRef idx="minor">
            <a:schemeClr val="lt1"/>
          </a:fontRef>
        </p:style>
      </p:sp>
      <p:sp>
        <p:nvSpPr>
          <p:cNvPr id="24" name="CustomShape 13"/>
          <p:cNvSpPr/>
          <p:nvPr/>
        </p:nvSpPr>
        <p:spPr>
          <a:xfrm>
            <a:off x="6248400" y="1295400"/>
            <a:ext cx="288544" cy="555526"/>
          </a:xfrm>
          <a:prstGeom prst="rightArrow">
            <a:avLst>
              <a:gd name="adj1" fmla="val 50000"/>
              <a:gd name="adj2" fmla="val 50000"/>
            </a:avLst>
          </a:prstGeom>
          <a:ln/>
        </p:spPr>
        <p:style>
          <a:lnRef idx="0">
            <a:schemeClr val="accent5"/>
          </a:lnRef>
          <a:fillRef idx="3">
            <a:schemeClr val="accent5"/>
          </a:fillRef>
          <a:effectRef idx="3">
            <a:schemeClr val="accent5"/>
          </a:effectRef>
          <a:fontRef idx="minor">
            <a:schemeClr val="lt1"/>
          </a:fontRef>
        </p:style>
      </p:sp>
      <p:sp>
        <p:nvSpPr>
          <p:cNvPr id="25" name="CustomShape 13"/>
          <p:cNvSpPr/>
          <p:nvPr/>
        </p:nvSpPr>
        <p:spPr>
          <a:xfrm rot="5400000">
            <a:off x="2209321" y="4067654"/>
            <a:ext cx="404084" cy="555526"/>
          </a:xfrm>
          <a:prstGeom prst="rightArrow">
            <a:avLst>
              <a:gd name="adj1" fmla="val 50000"/>
              <a:gd name="adj2" fmla="val 50000"/>
            </a:avLst>
          </a:prstGeom>
          <a:ln/>
        </p:spPr>
        <p:style>
          <a:lnRef idx="0">
            <a:schemeClr val="accent5"/>
          </a:lnRef>
          <a:fillRef idx="3">
            <a:schemeClr val="accent5"/>
          </a:fillRef>
          <a:effectRef idx="3">
            <a:schemeClr val="accent5"/>
          </a:effectRef>
          <a:fontRef idx="minor">
            <a:schemeClr val="lt1"/>
          </a:fontRef>
        </p:style>
      </p:sp>
      <p:sp>
        <p:nvSpPr>
          <p:cNvPr id="27" name="CustomShape 13"/>
          <p:cNvSpPr/>
          <p:nvPr/>
        </p:nvSpPr>
        <p:spPr>
          <a:xfrm rot="5400000">
            <a:off x="7216395" y="4056111"/>
            <a:ext cx="404084" cy="555526"/>
          </a:xfrm>
          <a:prstGeom prst="rightArrow">
            <a:avLst>
              <a:gd name="adj1" fmla="val 50000"/>
              <a:gd name="adj2" fmla="val 50000"/>
            </a:avLst>
          </a:prstGeom>
          <a:ln/>
        </p:spPr>
        <p:style>
          <a:lnRef idx="0">
            <a:schemeClr val="accent5"/>
          </a:lnRef>
          <a:fillRef idx="3">
            <a:schemeClr val="accent5"/>
          </a:fillRef>
          <a:effectRef idx="3">
            <a:schemeClr val="accent5"/>
          </a:effectRef>
          <a:fontRef idx="minor">
            <a:schemeClr val="lt1"/>
          </a:fontRef>
        </p:style>
      </p:sp>
      <p:sp>
        <p:nvSpPr>
          <p:cNvPr id="32" name="CustomShape 13"/>
          <p:cNvSpPr/>
          <p:nvPr/>
        </p:nvSpPr>
        <p:spPr>
          <a:xfrm rot="5400000">
            <a:off x="8473860" y="1907216"/>
            <a:ext cx="202042" cy="555526"/>
          </a:xfrm>
          <a:prstGeom prst="rightArrow">
            <a:avLst>
              <a:gd name="adj1" fmla="val 50000"/>
              <a:gd name="adj2" fmla="val 50000"/>
            </a:avLst>
          </a:prstGeom>
          <a:ln/>
        </p:spPr>
        <p:style>
          <a:lnRef idx="0">
            <a:schemeClr val="accent5"/>
          </a:lnRef>
          <a:fillRef idx="3">
            <a:schemeClr val="accent5"/>
          </a:fillRef>
          <a:effectRef idx="3">
            <a:schemeClr val="accent5"/>
          </a:effectRef>
          <a:fontRef idx="minor">
            <a:schemeClr val="lt1"/>
          </a:fontRef>
        </p:style>
      </p:sp>
      <p:sp>
        <p:nvSpPr>
          <p:cNvPr id="33" name="CustomShape 6"/>
          <p:cNvSpPr/>
          <p:nvPr/>
        </p:nvSpPr>
        <p:spPr>
          <a:xfrm>
            <a:off x="4005263" y="4501186"/>
            <a:ext cx="1952625" cy="2333625"/>
          </a:xfrm>
          <a:prstGeom prst="rect">
            <a:avLst/>
          </a:prstGeom>
          <a:solidFill>
            <a:srgbClr val="F2F2F2"/>
          </a:solidFill>
          <a:ln w="12600">
            <a:solidFill>
              <a:srgbClr val="000000"/>
            </a:solidFill>
            <a:round/>
          </a:ln>
        </p:spPr>
        <p:style>
          <a:lnRef idx="0">
            <a:scrgbClr r="0" g="0" b="0"/>
          </a:lnRef>
          <a:fillRef idx="0">
            <a:scrgbClr r="0" g="0" b="0"/>
          </a:fillRef>
          <a:effectRef idx="0">
            <a:scrgbClr r="0" g="0" b="0"/>
          </a:effectRef>
          <a:fontRef idx="minor"/>
        </p:style>
        <p:txBody>
          <a:bodyPr lIns="89964" tIns="44982" rIns="89964" bIns="44982" anchor="ctr"/>
          <a:lstStyle/>
          <a:p>
            <a:pPr algn="ctr">
              <a:defRPr/>
            </a:pPr>
            <a:r>
              <a:rPr lang="ru-RU" sz="2000"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Наблюдение за птицами зимующими в городском округе Долгопрудный.</a:t>
            </a:r>
            <a:endParaRPr lang="ru-RU" sz="2000" spc="-1" dirty="0">
              <a:solidFill>
                <a:srgbClr val="000000"/>
              </a:solidFill>
              <a:uFill>
                <a:solidFill>
                  <a:srgbClr val="FFFFFF"/>
                </a:solidFill>
              </a:uFill>
              <a:latin typeface="Times New Roman" panose="02020603050405020304" pitchFamily="18" charset="0"/>
              <a:cs typeface="Times New Roman" panose="02020603050405020304" pitchFamily="18" charset="0"/>
            </a:endParaRPr>
          </a:p>
        </p:txBody>
      </p:sp>
      <p:sp>
        <p:nvSpPr>
          <p:cNvPr id="35" name="CustomShape 6"/>
          <p:cNvSpPr/>
          <p:nvPr/>
        </p:nvSpPr>
        <p:spPr>
          <a:xfrm>
            <a:off x="6400801" y="4508501"/>
            <a:ext cx="1896317" cy="2333625"/>
          </a:xfrm>
          <a:prstGeom prst="rect">
            <a:avLst/>
          </a:prstGeom>
          <a:solidFill>
            <a:srgbClr val="F2F2F2"/>
          </a:solidFill>
          <a:ln w="12600">
            <a:solidFill>
              <a:srgbClr val="000000"/>
            </a:solidFill>
            <a:round/>
          </a:ln>
        </p:spPr>
        <p:style>
          <a:lnRef idx="0">
            <a:scrgbClr r="0" g="0" b="0"/>
          </a:lnRef>
          <a:fillRef idx="0">
            <a:scrgbClr r="0" g="0" b="0"/>
          </a:fillRef>
          <a:effectRef idx="0">
            <a:scrgbClr r="0" g="0" b="0"/>
          </a:effectRef>
          <a:fontRef idx="minor"/>
        </p:style>
        <p:txBody>
          <a:bodyPr lIns="89964" tIns="44982" rIns="89964" bIns="44982" anchor="ctr"/>
          <a:lstStyle/>
          <a:p>
            <a:pPr algn="ctr">
              <a:defRPr/>
            </a:pPr>
            <a:r>
              <a:rPr lang="ru-RU" sz="1600"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Выбор показателей качества  конструкции кормушки для птиц сохранность корма, удобство,   цена ,  простота конструкции , надежность материала. </a:t>
            </a:r>
            <a:endParaRPr lang="ru-RU" sz="1600" spc="-1" dirty="0">
              <a:solidFill>
                <a:srgbClr val="000000"/>
              </a:solidFill>
              <a:uFill>
                <a:solidFill>
                  <a:srgbClr val="FFFFFF"/>
                </a:solidFill>
              </a:uFill>
              <a:latin typeface="Times New Roman" panose="02020603050405020304" pitchFamily="18" charset="0"/>
              <a:cs typeface="Times New Roman" panose="02020603050405020304" pitchFamily="18" charset="0"/>
            </a:endParaRPr>
          </a:p>
        </p:txBody>
      </p:sp>
      <p:sp>
        <p:nvSpPr>
          <p:cNvPr id="36" name="CustomShape 13"/>
          <p:cNvSpPr/>
          <p:nvPr/>
        </p:nvSpPr>
        <p:spPr>
          <a:xfrm rot="5400000">
            <a:off x="4800121" y="4067654"/>
            <a:ext cx="404084" cy="555526"/>
          </a:xfrm>
          <a:prstGeom prst="rightArrow">
            <a:avLst>
              <a:gd name="adj1" fmla="val 50000"/>
              <a:gd name="adj2" fmla="val 50000"/>
            </a:avLst>
          </a:prstGeom>
          <a:ln/>
        </p:spPr>
        <p:style>
          <a:lnRef idx="0">
            <a:schemeClr val="accent5"/>
          </a:lnRef>
          <a:fillRef idx="3">
            <a:schemeClr val="accent5"/>
          </a:fillRef>
          <a:effectRef idx="3">
            <a:schemeClr val="accent5"/>
          </a:effectRef>
          <a:fontRef idx="minor">
            <a:schemeClr val="lt1"/>
          </a:fontRef>
        </p:style>
      </p:sp>
      <p:sp>
        <p:nvSpPr>
          <p:cNvPr id="37" name="CustomShape 6"/>
          <p:cNvSpPr/>
          <p:nvPr/>
        </p:nvSpPr>
        <p:spPr>
          <a:xfrm>
            <a:off x="8796338" y="4508501"/>
            <a:ext cx="1871662" cy="2333625"/>
          </a:xfrm>
          <a:prstGeom prst="rect">
            <a:avLst/>
          </a:prstGeom>
          <a:solidFill>
            <a:srgbClr val="F2F2F2"/>
          </a:solidFill>
          <a:ln w="12600">
            <a:solidFill>
              <a:srgbClr val="000000"/>
            </a:solidFill>
            <a:round/>
          </a:ln>
        </p:spPr>
        <p:style>
          <a:lnRef idx="0">
            <a:scrgbClr r="0" g="0" b="0"/>
          </a:lnRef>
          <a:fillRef idx="0">
            <a:scrgbClr r="0" g="0" b="0"/>
          </a:fillRef>
          <a:effectRef idx="0">
            <a:scrgbClr r="0" g="0" b="0"/>
          </a:effectRef>
          <a:fontRef idx="minor"/>
        </p:style>
        <p:txBody>
          <a:bodyPr lIns="89964" tIns="44982" rIns="89964" bIns="44982" anchor="ctr"/>
          <a:lstStyle/>
          <a:p>
            <a:pPr algn="ctr">
              <a:defRPr/>
            </a:pPr>
            <a:r>
              <a:rPr lang="ru-RU" sz="2000"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Выработка рекомендаций по подкормке птиц в </a:t>
            </a:r>
            <a:r>
              <a:rPr lang="ru-RU" sz="2000" spc="-1" dirty="0" err="1" smtClean="0">
                <a:solidFill>
                  <a:srgbClr val="000000"/>
                </a:solidFill>
                <a:uFill>
                  <a:solidFill>
                    <a:srgbClr val="FFFFFF"/>
                  </a:solidFill>
                </a:uFill>
                <a:latin typeface="Times New Roman" panose="02020603050405020304" pitchFamily="18" charset="0"/>
                <a:cs typeface="Times New Roman" panose="02020603050405020304" pitchFamily="18" charset="0"/>
              </a:rPr>
              <a:t>г.о</a:t>
            </a:r>
            <a:r>
              <a:rPr lang="ru-RU" sz="2000"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 </a:t>
            </a:r>
            <a:r>
              <a:rPr lang="ru-RU" sz="2000" spc="-1" dirty="0" err="1" smtClean="0">
                <a:solidFill>
                  <a:srgbClr val="000000"/>
                </a:solidFill>
                <a:uFill>
                  <a:solidFill>
                    <a:srgbClr val="FFFFFF"/>
                  </a:solidFill>
                </a:uFill>
                <a:latin typeface="Times New Roman" panose="02020603050405020304" pitchFamily="18" charset="0"/>
                <a:cs typeface="Times New Roman" panose="02020603050405020304" pitchFamily="18" charset="0"/>
              </a:rPr>
              <a:t>Долгопрудныйв</a:t>
            </a:r>
            <a:r>
              <a:rPr lang="ru-RU" sz="2000"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 зимний период.</a:t>
            </a:r>
            <a:endParaRPr lang="ru-RU" sz="2000" spc="-1" dirty="0">
              <a:solidFill>
                <a:srgbClr val="000000"/>
              </a:solidFill>
              <a:uFill>
                <a:solidFill>
                  <a:srgbClr val="FFFFFF"/>
                </a:solidFill>
              </a:uFill>
              <a:latin typeface="Times New Roman" panose="02020603050405020304" pitchFamily="18" charset="0"/>
              <a:cs typeface="Times New Roman" panose="02020603050405020304" pitchFamily="18" charset="0"/>
            </a:endParaRPr>
          </a:p>
        </p:txBody>
      </p:sp>
      <p:sp>
        <p:nvSpPr>
          <p:cNvPr id="29" name="CustomShape 13"/>
          <p:cNvSpPr/>
          <p:nvPr/>
        </p:nvSpPr>
        <p:spPr>
          <a:xfrm rot="5400000">
            <a:off x="9578595" y="4039079"/>
            <a:ext cx="404084" cy="555526"/>
          </a:xfrm>
          <a:prstGeom prst="rightArrow">
            <a:avLst>
              <a:gd name="adj1" fmla="val 50000"/>
              <a:gd name="adj2" fmla="val 50000"/>
            </a:avLst>
          </a:prstGeom>
          <a:ln/>
        </p:spPr>
        <p:style>
          <a:lnRef idx="0">
            <a:schemeClr val="accent5"/>
          </a:lnRef>
          <a:fillRef idx="3">
            <a:schemeClr val="accent5"/>
          </a:fillRef>
          <a:effectRef idx="3">
            <a:schemeClr val="accent5"/>
          </a:effectRef>
          <a:fontRef idx="minor">
            <a:schemeClr val="lt1"/>
          </a:fontRef>
        </p:style>
      </p:sp>
    </p:spTree>
    <p:extLst>
      <p:ext uri="{BB962C8B-B14F-4D97-AF65-F5344CB8AC3E}">
        <p14:creationId xmlns="" xmlns:p14="http://schemas.microsoft.com/office/powerpoint/2010/main" val="3583111145"/>
      </p:ext>
    </p:extLst>
  </p:cSld>
  <p:clrMapOvr>
    <a:masterClrMapping/>
  </p:clrMapOvr>
  <p:transition spd="slow">
    <p:sndAc>
      <p:stSnd>
        <p:snd r:embed="rId3" name="click.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Box 13"/>
          <p:cNvSpPr txBox="1">
            <a:spLocks noChangeArrowheads="1"/>
          </p:cNvSpPr>
          <p:nvPr/>
        </p:nvSpPr>
        <p:spPr bwMode="auto">
          <a:xfrm>
            <a:off x="2324619" y="150768"/>
            <a:ext cx="7454900" cy="5017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6756" tIns="53372" rIns="106756" bIns="53372">
            <a:spAutoFit/>
          </a:bodyPr>
          <a:lstStyle>
            <a:lvl1pPr eaLnBrk="0" hangingPunct="0">
              <a:tabLst>
                <a:tab pos="630238" algn="l"/>
                <a:tab pos="6119813" algn="r"/>
              </a:tabLst>
              <a:defRPr>
                <a:solidFill>
                  <a:schemeClr val="tx1"/>
                </a:solidFill>
                <a:latin typeface="Arial" panose="020B0604020202020204" pitchFamily="34" charset="0"/>
                <a:cs typeface="Arial" panose="020B0604020202020204" pitchFamily="34" charset="0"/>
              </a:defRPr>
            </a:lvl1pPr>
            <a:lvl2pPr marL="742950" indent="-285750" eaLnBrk="0" hangingPunct="0">
              <a:tabLst>
                <a:tab pos="630238" algn="l"/>
                <a:tab pos="6119813" algn="r"/>
              </a:tabLst>
              <a:defRPr>
                <a:solidFill>
                  <a:schemeClr val="tx1"/>
                </a:solidFill>
                <a:latin typeface="Arial" panose="020B0604020202020204" pitchFamily="34" charset="0"/>
                <a:cs typeface="Arial" panose="020B0604020202020204" pitchFamily="34" charset="0"/>
              </a:defRPr>
            </a:lvl2pPr>
            <a:lvl3pPr marL="1143000" indent="-228600" eaLnBrk="0" hangingPunct="0">
              <a:tabLst>
                <a:tab pos="630238" algn="l"/>
                <a:tab pos="6119813" algn="r"/>
              </a:tabLst>
              <a:defRPr>
                <a:solidFill>
                  <a:schemeClr val="tx1"/>
                </a:solidFill>
                <a:latin typeface="Arial" panose="020B0604020202020204" pitchFamily="34" charset="0"/>
                <a:cs typeface="Arial" panose="020B0604020202020204" pitchFamily="34" charset="0"/>
              </a:defRPr>
            </a:lvl3pPr>
            <a:lvl4pPr marL="1600200" indent="-228600" eaLnBrk="0" hangingPunct="0">
              <a:tabLst>
                <a:tab pos="630238" algn="l"/>
                <a:tab pos="6119813" algn="r"/>
              </a:tabLst>
              <a:defRPr>
                <a:solidFill>
                  <a:schemeClr val="tx1"/>
                </a:solidFill>
                <a:latin typeface="Arial" panose="020B0604020202020204" pitchFamily="34" charset="0"/>
                <a:cs typeface="Arial" panose="020B0604020202020204" pitchFamily="34" charset="0"/>
              </a:defRPr>
            </a:lvl4pPr>
            <a:lvl5pPr marL="2057400" indent="-228600" eaLnBrk="0" hangingPunct="0">
              <a:tabLst>
                <a:tab pos="630238" algn="l"/>
                <a:tab pos="6119813" algn="r"/>
              </a:tabLst>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630238" algn="l"/>
                <a:tab pos="6119813" algn="r"/>
              </a:tabLs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630238" algn="l"/>
                <a:tab pos="6119813" algn="r"/>
              </a:tabLs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630238" algn="l"/>
                <a:tab pos="6119813" algn="r"/>
              </a:tabLs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630238" algn="l"/>
                <a:tab pos="6119813" algn="r"/>
              </a:tabLst>
              <a:defRPr>
                <a:solidFill>
                  <a:schemeClr val="tx1"/>
                </a:solidFill>
                <a:latin typeface="Arial" panose="020B0604020202020204" pitchFamily="34" charset="0"/>
                <a:cs typeface="Arial" panose="020B0604020202020204" pitchFamily="34" charset="0"/>
              </a:defRPr>
            </a:lvl9pPr>
          </a:lstStyle>
          <a:p>
            <a:pPr algn="ctr" eaLnBrk="1" hangingPunct="1">
              <a:lnSpc>
                <a:spcPct val="80000"/>
              </a:lnSpc>
              <a:spcBef>
                <a:spcPts val="600"/>
              </a:spcBef>
            </a:pPr>
            <a:r>
              <a:rPr lang="ru-RU" altLang="ru-RU" sz="3200" b="1" dirty="0" smtClean="0">
                <a:latin typeface="Times New Roman" panose="02020603050405020304" pitchFamily="18" charset="0"/>
                <a:cs typeface="Times New Roman" panose="02020603050405020304" pitchFamily="18" charset="0"/>
              </a:rPr>
              <a:t>Структура доклада.</a:t>
            </a:r>
            <a:endParaRPr lang="ru-RU" altLang="ru-RU" sz="3200" b="1" dirty="0">
              <a:latin typeface="Times New Roman" panose="02020603050405020304" pitchFamily="18" charset="0"/>
              <a:cs typeface="Times New Roman" panose="02020603050405020304" pitchFamily="18" charset="0"/>
            </a:endParaRPr>
          </a:p>
        </p:txBody>
      </p:sp>
      <p:sp>
        <p:nvSpPr>
          <p:cNvPr id="16" name="CustomShape 2"/>
          <p:cNvSpPr/>
          <p:nvPr/>
        </p:nvSpPr>
        <p:spPr>
          <a:xfrm>
            <a:off x="16454438" y="4841876"/>
            <a:ext cx="6245225" cy="2016125"/>
          </a:xfrm>
          <a:prstGeom prst="rect">
            <a:avLst/>
          </a:prstGeom>
          <a:solidFill>
            <a:srgbClr val="F2F2F2"/>
          </a:solidFill>
          <a:ln>
            <a:solidFill>
              <a:srgbClr val="3A5F8B"/>
            </a:solidFill>
          </a:ln>
        </p:spPr>
        <p:style>
          <a:lnRef idx="0">
            <a:scrgbClr r="0" g="0" b="0"/>
          </a:lnRef>
          <a:fillRef idx="0">
            <a:scrgbClr r="0" g="0" b="0"/>
          </a:fillRef>
          <a:effectRef idx="0">
            <a:scrgbClr r="0" g="0" b="0"/>
          </a:effectRef>
          <a:fontRef idx="minor"/>
        </p:style>
        <p:txBody>
          <a:bodyPr lIns="89964" tIns="44982" rIns="89964" bIns="44982"/>
          <a:lstStyle/>
          <a:p>
            <a:pPr marL="7938" indent="344345" algn="just">
              <a:buFontTx/>
              <a:buAutoNum type="arabicPeriod"/>
              <a:defRPr/>
            </a:pPr>
            <a:r>
              <a:rPr lang="ru-RU" b="1" spc="-1" dirty="0">
                <a:solidFill>
                  <a:srgbClr val="000000"/>
                </a:solidFill>
                <a:uFill>
                  <a:solidFill>
                    <a:srgbClr val="FFFFFF"/>
                  </a:solidFill>
                </a:uFill>
                <a:latin typeface="Times New Roman" pitchFamily="18" charset="0"/>
                <a:cs typeface="Times New Roman" pitchFamily="18" charset="0"/>
              </a:rPr>
              <a:t>Оценка эффективности разведки при существующей организации разведки в приграничной дивизии ПВО</a:t>
            </a:r>
          </a:p>
          <a:p>
            <a:pPr marL="7938" indent="344345" algn="just">
              <a:buFontTx/>
              <a:buAutoNum type="arabicPeriod"/>
              <a:defRPr/>
            </a:pPr>
            <a:r>
              <a:rPr lang="ru-RU" b="1" spc="-1" dirty="0">
                <a:solidFill>
                  <a:srgbClr val="000000"/>
                </a:solidFill>
                <a:uFill>
                  <a:solidFill>
                    <a:srgbClr val="FFFFFF"/>
                  </a:solidFill>
                </a:uFill>
                <a:latin typeface="Times New Roman" pitchFamily="18" charset="0"/>
                <a:cs typeface="Times New Roman" pitchFamily="18" charset="0"/>
              </a:rPr>
              <a:t>Оценка эффективности разведки предполагаемого варианта организации разведки в приграничной дивизии ПВО.</a:t>
            </a:r>
          </a:p>
          <a:p>
            <a:pPr marL="7938" indent="344345" algn="just">
              <a:buFontTx/>
              <a:buAutoNum type="arabicPeriod"/>
              <a:defRPr/>
            </a:pPr>
            <a:r>
              <a:rPr lang="ru-RU" b="1" spc="-1" dirty="0">
                <a:solidFill>
                  <a:srgbClr val="FF0000"/>
                </a:solidFill>
                <a:uFill>
                  <a:solidFill>
                    <a:srgbClr val="FFFFFF"/>
                  </a:solidFill>
                </a:uFill>
                <a:latin typeface="Times New Roman" pitchFamily="18" charset="0"/>
                <a:cs typeface="Times New Roman" pitchFamily="18" charset="0"/>
              </a:rPr>
              <a:t>Предложения по организации разведки в приграничной дивизии ПВО.</a:t>
            </a:r>
            <a:endParaRPr b="1" dirty="0">
              <a:solidFill>
                <a:srgbClr val="FF0000"/>
              </a:solidFill>
              <a:latin typeface="Times New Roman" pitchFamily="18" charset="0"/>
              <a:cs typeface="Times New Roman" pitchFamily="18" charset="0"/>
            </a:endParaRPr>
          </a:p>
        </p:txBody>
      </p:sp>
      <p:sp>
        <p:nvSpPr>
          <p:cNvPr id="20" name="CustomShape 7"/>
          <p:cNvSpPr/>
          <p:nvPr/>
        </p:nvSpPr>
        <p:spPr>
          <a:xfrm>
            <a:off x="16454438" y="2760664"/>
            <a:ext cx="6245225" cy="1728787"/>
          </a:xfrm>
          <a:prstGeom prst="rect">
            <a:avLst/>
          </a:prstGeom>
          <a:solidFill>
            <a:srgbClr val="F2F2F2"/>
          </a:solidFill>
          <a:ln>
            <a:solidFill>
              <a:srgbClr val="3A5F8B"/>
            </a:solidFill>
          </a:ln>
        </p:spPr>
        <p:style>
          <a:lnRef idx="0">
            <a:scrgbClr r="0" g="0" b="0"/>
          </a:lnRef>
          <a:fillRef idx="0">
            <a:scrgbClr r="0" g="0" b="0"/>
          </a:fillRef>
          <a:effectRef idx="0">
            <a:scrgbClr r="0" g="0" b="0"/>
          </a:effectRef>
          <a:fontRef idx="minor"/>
        </p:style>
        <p:txBody>
          <a:bodyPr lIns="89964" tIns="44982" rIns="89964" bIns="44982"/>
          <a:lstStyle/>
          <a:p>
            <a:pPr marL="7938" indent="441142" algn="just">
              <a:buFontTx/>
              <a:buAutoNum type="arabicPeriod"/>
              <a:defRPr/>
            </a:pPr>
            <a:r>
              <a:rPr lang="ru-RU" b="1" spc="-1" dirty="0">
                <a:solidFill>
                  <a:srgbClr val="FF0000"/>
                </a:solidFill>
                <a:uFill>
                  <a:solidFill>
                    <a:srgbClr val="FFFFFF"/>
                  </a:solidFill>
                </a:uFill>
                <a:latin typeface="Times New Roman" pitchFamily="18" charset="0"/>
                <a:cs typeface="Times New Roman" pitchFamily="18" charset="0"/>
              </a:rPr>
              <a:t>Методика обоснования рационального варианта организации разведки в приграничной дивизии ПВО.</a:t>
            </a:r>
          </a:p>
          <a:p>
            <a:pPr marL="7938" indent="441142" algn="just">
              <a:buFontTx/>
              <a:buAutoNum type="arabicPeriod"/>
              <a:defRPr/>
            </a:pPr>
            <a:r>
              <a:rPr lang="ru-RU" b="1" spc="-1" dirty="0">
                <a:solidFill>
                  <a:srgbClr val="FF0000"/>
                </a:solidFill>
                <a:uFill>
                  <a:solidFill>
                    <a:srgbClr val="FFFFFF"/>
                  </a:solidFill>
                </a:uFill>
                <a:latin typeface="Times New Roman" pitchFamily="18" charset="0"/>
                <a:cs typeface="Times New Roman" pitchFamily="18" charset="0"/>
              </a:rPr>
              <a:t>Усовершенствованная методика оценки эффективности радиолокационной разведки.</a:t>
            </a:r>
          </a:p>
          <a:p>
            <a:pPr marL="7938" indent="441142" algn="just">
              <a:buFontTx/>
              <a:buAutoNum type="arabicPeriod"/>
              <a:defRPr/>
            </a:pPr>
            <a:r>
              <a:rPr lang="ru-RU" b="1" dirty="0">
                <a:solidFill>
                  <a:srgbClr val="FF0000"/>
                </a:solidFill>
                <a:latin typeface="Times New Roman" pitchFamily="18" charset="0"/>
                <a:cs typeface="Times New Roman" pitchFamily="18" charset="0"/>
              </a:rPr>
              <a:t>Усовершенствованная методика оценки эффективности радиотехнической разведки</a:t>
            </a:r>
            <a:endParaRPr b="1" dirty="0">
              <a:solidFill>
                <a:srgbClr val="FF0000"/>
              </a:solidFill>
              <a:latin typeface="Times New Roman" pitchFamily="18" charset="0"/>
              <a:cs typeface="Times New Roman" pitchFamily="18" charset="0"/>
            </a:endParaRPr>
          </a:p>
        </p:txBody>
      </p:sp>
      <p:sp>
        <p:nvSpPr>
          <p:cNvPr id="21" name="CustomShape 8"/>
          <p:cNvSpPr/>
          <p:nvPr/>
        </p:nvSpPr>
        <p:spPr>
          <a:xfrm>
            <a:off x="4872039" y="1258487"/>
            <a:ext cx="5724525" cy="1266431"/>
          </a:xfrm>
          <a:prstGeom prst="rect">
            <a:avLst/>
          </a:prstGeom>
          <a:solidFill>
            <a:srgbClr val="F2F2F2"/>
          </a:solidFill>
          <a:ln>
            <a:solidFill>
              <a:srgbClr val="3A5F8B"/>
            </a:solidFill>
          </a:ln>
        </p:spPr>
        <p:style>
          <a:lnRef idx="0">
            <a:scrgbClr r="0" g="0" b="0"/>
          </a:lnRef>
          <a:fillRef idx="0">
            <a:scrgbClr r="0" g="0" b="0"/>
          </a:fillRef>
          <a:effectRef idx="0">
            <a:scrgbClr r="0" g="0" b="0"/>
          </a:effectRef>
          <a:fontRef idx="minor"/>
        </p:style>
        <p:txBody>
          <a:bodyPr lIns="89964" tIns="44982" rIns="89964" bIns="44982"/>
          <a:lstStyle/>
          <a:p>
            <a:pPr marL="285750" indent="-285750" algn="just">
              <a:buFontTx/>
              <a:buChar char="-"/>
              <a:defRPr/>
            </a:pPr>
            <a:r>
              <a:rPr lang="ru-RU" sz="2000" dirty="0" smtClean="0">
                <a:latin typeface="Times New Roman" panose="02020603050405020304" pitchFamily="18" charset="0"/>
                <a:cs typeface="Times New Roman" panose="02020603050405020304" pitchFamily="18" charset="0"/>
              </a:rPr>
              <a:t>Актуальность исследования; </a:t>
            </a:r>
          </a:p>
          <a:p>
            <a:pPr marL="285750" indent="-285750" algn="just">
              <a:buFontTx/>
              <a:buChar char="-"/>
              <a:defRPr/>
            </a:pPr>
            <a:r>
              <a:rPr lang="ru-RU" sz="2000" dirty="0" smtClean="0">
                <a:latin typeface="Times New Roman" panose="02020603050405020304" pitchFamily="18" charset="0"/>
                <a:cs typeface="Times New Roman" panose="02020603050405020304" pitchFamily="18" charset="0"/>
              </a:rPr>
              <a:t>Выдвижение гипотезы;  </a:t>
            </a:r>
          </a:p>
          <a:p>
            <a:pPr marL="285750" indent="-285750" algn="just">
              <a:buFontTx/>
              <a:buChar char="-"/>
              <a:defRPr/>
            </a:pPr>
            <a:r>
              <a:rPr lang="ru-RU" sz="2000" dirty="0" smtClean="0">
                <a:latin typeface="Times New Roman" panose="02020603050405020304" pitchFamily="18" charset="0"/>
                <a:cs typeface="Times New Roman" panose="02020603050405020304" pitchFamily="18" charset="0"/>
              </a:rPr>
              <a:t>Определение цели, объекта, предмета и задач исследования; </a:t>
            </a:r>
          </a:p>
        </p:txBody>
      </p:sp>
      <p:sp>
        <p:nvSpPr>
          <p:cNvPr id="22" name="Прямоугольник с двумя скругленными противолежащими углами 21"/>
          <p:cNvSpPr/>
          <p:nvPr/>
        </p:nvSpPr>
        <p:spPr>
          <a:xfrm>
            <a:off x="1365251" y="1128117"/>
            <a:ext cx="3133725" cy="1500187"/>
          </a:xfrm>
          <a:prstGeom prst="round2Diag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ru-RU" sz="2000" u="sng" spc="-1" dirty="0">
                <a:solidFill>
                  <a:schemeClr val="tx1"/>
                </a:solidFill>
                <a:uFill>
                  <a:solidFill>
                    <a:srgbClr val="FFFFFF"/>
                  </a:solidFill>
                </a:uFill>
                <a:latin typeface="Times New Roman" panose="02020603050405020304" pitchFamily="18" charset="0"/>
                <a:cs typeface="Times New Roman" panose="02020603050405020304" pitchFamily="18" charset="0"/>
              </a:rPr>
              <a:t>ГЛАВА </a:t>
            </a:r>
            <a:r>
              <a:rPr lang="ru-RU" sz="2000" u="sng" spc="-1" dirty="0" smtClean="0">
                <a:solidFill>
                  <a:schemeClr val="tx1"/>
                </a:solidFill>
                <a:uFill>
                  <a:solidFill>
                    <a:srgbClr val="FFFFFF"/>
                  </a:solidFill>
                </a:uFill>
                <a:latin typeface="Times New Roman" panose="02020603050405020304" pitchFamily="18" charset="0"/>
                <a:cs typeface="Times New Roman" panose="02020603050405020304" pitchFamily="18" charset="0"/>
              </a:rPr>
              <a:t>1</a:t>
            </a:r>
          </a:p>
          <a:p>
            <a:pPr algn="ctr">
              <a:defRPr/>
            </a:pPr>
            <a:r>
              <a:rPr lang="ru-RU" sz="2000" u="sng" spc="-1" dirty="0" smtClean="0">
                <a:solidFill>
                  <a:schemeClr val="tx1"/>
                </a:solidFill>
                <a:uFill>
                  <a:solidFill>
                    <a:srgbClr val="FFFFFF"/>
                  </a:solidFill>
                </a:uFill>
                <a:latin typeface="Times New Roman" panose="02020603050405020304" pitchFamily="18" charset="0"/>
                <a:cs typeface="Times New Roman" panose="02020603050405020304" pitchFamily="18" charset="0"/>
              </a:rPr>
              <a:t>Введение.</a:t>
            </a:r>
            <a:endParaRPr lang="ru-RU" sz="2000" dirty="0">
              <a:latin typeface="Times New Roman" panose="02020603050405020304" pitchFamily="18" charset="0"/>
              <a:cs typeface="Times New Roman" panose="02020603050405020304" pitchFamily="18" charset="0"/>
            </a:endParaRPr>
          </a:p>
        </p:txBody>
      </p:sp>
      <p:sp>
        <p:nvSpPr>
          <p:cNvPr id="23" name="Прямоугольник с двумя скругленными противолежащими углами 22"/>
          <p:cNvSpPr/>
          <p:nvPr/>
        </p:nvSpPr>
        <p:spPr>
          <a:xfrm>
            <a:off x="1365251" y="3165476"/>
            <a:ext cx="3133725" cy="1676400"/>
          </a:xfrm>
          <a:prstGeom prst="round2Diag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ru-RU" sz="2000" u="sng" spc="-1" dirty="0">
                <a:solidFill>
                  <a:srgbClr val="000000"/>
                </a:solidFill>
                <a:uFill>
                  <a:solidFill>
                    <a:srgbClr val="FFFFFF"/>
                  </a:solidFill>
                </a:uFill>
                <a:latin typeface="Times New Roman" panose="02020603050405020304" pitchFamily="18" charset="0"/>
                <a:cs typeface="Times New Roman" panose="02020603050405020304" pitchFamily="18" charset="0"/>
              </a:rPr>
              <a:t>ГЛАВА </a:t>
            </a:r>
            <a:r>
              <a:rPr lang="ru-RU" sz="2000" u="sng"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2</a:t>
            </a:r>
          </a:p>
          <a:p>
            <a:pPr algn="ctr">
              <a:defRPr/>
            </a:pPr>
            <a:r>
              <a:rPr lang="ru-RU" sz="2000" u="sng"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Основная часть.</a:t>
            </a:r>
            <a:endParaRPr lang="ru-RU" sz="2000" spc="-1" dirty="0">
              <a:solidFill>
                <a:srgbClr val="000000"/>
              </a:solidFill>
              <a:uFill>
                <a:solidFill>
                  <a:srgbClr val="FFFFFF"/>
                </a:solidFill>
              </a:uFill>
              <a:latin typeface="Times New Roman" panose="02020603050405020304" pitchFamily="18" charset="0"/>
              <a:cs typeface="Times New Roman" panose="02020603050405020304" pitchFamily="18" charset="0"/>
            </a:endParaRPr>
          </a:p>
        </p:txBody>
      </p:sp>
      <p:sp>
        <p:nvSpPr>
          <p:cNvPr id="24" name="Прямоугольник с двумя скругленными противолежащими углами 23"/>
          <p:cNvSpPr/>
          <p:nvPr/>
        </p:nvSpPr>
        <p:spPr>
          <a:xfrm>
            <a:off x="1365251" y="5126038"/>
            <a:ext cx="3133725" cy="1676400"/>
          </a:xfrm>
          <a:prstGeom prst="round2DiagRect">
            <a:avLst/>
          </a:prstGeom>
        </p:spPr>
        <p:style>
          <a:lnRef idx="1">
            <a:schemeClr val="accent6"/>
          </a:lnRef>
          <a:fillRef idx="2">
            <a:schemeClr val="accent6"/>
          </a:fillRef>
          <a:effectRef idx="1">
            <a:schemeClr val="accent6"/>
          </a:effectRef>
          <a:fontRef idx="minor">
            <a:schemeClr val="dk1"/>
          </a:fontRef>
        </p:style>
        <p:txBody>
          <a:bodyPr lIns="36000" tIns="36000" rIns="36000" bIns="36000" anchor="ctr"/>
          <a:lstStyle/>
          <a:p>
            <a:pPr algn="ctr">
              <a:defRPr/>
            </a:pPr>
            <a:r>
              <a:rPr lang="ru-RU" sz="2000" u="sng" spc="-1" dirty="0">
                <a:solidFill>
                  <a:srgbClr val="000000"/>
                </a:solidFill>
                <a:uFill>
                  <a:solidFill>
                    <a:srgbClr val="FFFFFF"/>
                  </a:solidFill>
                </a:uFill>
                <a:latin typeface="Times New Roman" panose="02020603050405020304" pitchFamily="18" charset="0"/>
                <a:cs typeface="Times New Roman" panose="02020603050405020304" pitchFamily="18" charset="0"/>
              </a:rPr>
              <a:t>ГЛАВА </a:t>
            </a:r>
            <a:r>
              <a:rPr lang="ru-RU" sz="2000" u="sng"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3</a:t>
            </a:r>
          </a:p>
          <a:p>
            <a:pPr algn="ctr">
              <a:defRPr/>
            </a:pPr>
            <a:r>
              <a:rPr lang="ru-RU" sz="2000" u="sng" spc="-1" dirty="0" smtClean="0">
                <a:solidFill>
                  <a:srgbClr val="000000"/>
                </a:solidFill>
                <a:uFill>
                  <a:solidFill>
                    <a:srgbClr val="FFFFFF"/>
                  </a:solidFill>
                </a:uFill>
                <a:latin typeface="Times New Roman" panose="02020603050405020304" pitchFamily="18" charset="0"/>
                <a:cs typeface="Times New Roman" panose="02020603050405020304" pitchFamily="18" charset="0"/>
              </a:rPr>
              <a:t>Заключение.</a:t>
            </a:r>
            <a:endParaRPr lang="ru-RU" sz="2000" spc="-1" dirty="0">
              <a:solidFill>
                <a:srgbClr val="000000"/>
              </a:solidFill>
              <a:uFill>
                <a:solidFill>
                  <a:srgbClr val="FFFFFF"/>
                </a:solidFill>
              </a:uFill>
              <a:latin typeface="Times New Roman" panose="02020603050405020304" pitchFamily="18" charset="0"/>
              <a:cs typeface="Times New Roman" panose="02020603050405020304" pitchFamily="18" charset="0"/>
            </a:endParaRPr>
          </a:p>
        </p:txBody>
      </p:sp>
      <p:sp>
        <p:nvSpPr>
          <p:cNvPr id="25" name="CustomShape 8"/>
          <p:cNvSpPr/>
          <p:nvPr/>
        </p:nvSpPr>
        <p:spPr>
          <a:xfrm>
            <a:off x="4872039" y="3103957"/>
            <a:ext cx="5724525" cy="1468043"/>
          </a:xfrm>
          <a:prstGeom prst="rect">
            <a:avLst/>
          </a:prstGeom>
          <a:solidFill>
            <a:srgbClr val="F2F2F2"/>
          </a:solidFill>
          <a:ln>
            <a:solidFill>
              <a:srgbClr val="3A5F8B"/>
            </a:solidFill>
          </a:ln>
        </p:spPr>
        <p:style>
          <a:lnRef idx="0">
            <a:scrgbClr r="0" g="0" b="0"/>
          </a:lnRef>
          <a:fillRef idx="0">
            <a:scrgbClr r="0" g="0" b="0"/>
          </a:fillRef>
          <a:effectRef idx="0">
            <a:scrgbClr r="0" g="0" b="0"/>
          </a:effectRef>
          <a:fontRef idx="minor"/>
        </p:style>
        <p:txBody>
          <a:bodyPr lIns="89964" tIns="44982" rIns="89964" bIns="44982" anchor="ctr"/>
          <a:lstStyle/>
          <a:p>
            <a:pPr marL="285750" indent="-285750" algn="just">
              <a:buFontTx/>
              <a:buChar char="-"/>
              <a:defRPr/>
            </a:pPr>
            <a:r>
              <a:rPr lang="ru-RU" sz="2000" dirty="0" smtClean="0">
                <a:latin typeface="Times New Roman" panose="02020603050405020304" pitchFamily="18" charset="0"/>
                <a:cs typeface="Times New Roman" panose="02020603050405020304" pitchFamily="18" charset="0"/>
              </a:rPr>
              <a:t>Наблюдение за птицами.</a:t>
            </a:r>
          </a:p>
          <a:p>
            <a:pPr marL="285750" indent="-285750" algn="just">
              <a:buFontTx/>
              <a:buChar char="-"/>
              <a:defRPr/>
            </a:pPr>
            <a:r>
              <a:rPr lang="ru-RU" sz="2000" dirty="0" smtClean="0">
                <a:latin typeface="Times New Roman" panose="02020603050405020304" pitchFamily="18" charset="0"/>
                <a:cs typeface="Times New Roman" panose="02020603050405020304" pitchFamily="18" charset="0"/>
              </a:rPr>
              <a:t>Типы кормушек.</a:t>
            </a:r>
          </a:p>
          <a:p>
            <a:pPr marL="285750" indent="-285750" algn="just">
              <a:buFontTx/>
              <a:buChar char="-"/>
              <a:defRPr/>
            </a:pPr>
            <a:r>
              <a:rPr lang="ru-RU" sz="2000" dirty="0" smtClean="0">
                <a:latin typeface="Times New Roman" panose="02020603050405020304" pitchFamily="18" charset="0"/>
                <a:cs typeface="Times New Roman" panose="02020603050405020304" pitchFamily="18" charset="0"/>
              </a:rPr>
              <a:t>Выбор показателей качества.</a:t>
            </a:r>
          </a:p>
          <a:p>
            <a:pPr marL="285750" indent="-285750" algn="just">
              <a:buFontTx/>
              <a:buChar char="-"/>
              <a:defRPr/>
            </a:pPr>
            <a:r>
              <a:rPr lang="ru-RU" sz="2000" dirty="0" smtClean="0">
                <a:latin typeface="Times New Roman" panose="02020603050405020304" pitchFamily="18" charset="0"/>
                <a:cs typeface="Times New Roman" panose="02020603050405020304" pitchFamily="18" charset="0"/>
              </a:rPr>
              <a:t>Рекомендации</a:t>
            </a:r>
            <a:endParaRPr lang="ru-RU" sz="2000" dirty="0">
              <a:latin typeface="Times New Roman" panose="02020603050405020304" pitchFamily="18" charset="0"/>
              <a:cs typeface="Times New Roman" panose="02020603050405020304" pitchFamily="18" charset="0"/>
            </a:endParaRPr>
          </a:p>
        </p:txBody>
      </p:sp>
      <p:sp>
        <p:nvSpPr>
          <p:cNvPr id="26" name="CustomShape 8"/>
          <p:cNvSpPr/>
          <p:nvPr/>
        </p:nvSpPr>
        <p:spPr>
          <a:xfrm>
            <a:off x="4891089" y="4724400"/>
            <a:ext cx="5705475" cy="2078038"/>
          </a:xfrm>
          <a:prstGeom prst="rect">
            <a:avLst/>
          </a:prstGeom>
          <a:solidFill>
            <a:srgbClr val="F2F2F2"/>
          </a:solidFill>
          <a:ln>
            <a:solidFill>
              <a:srgbClr val="3A5F8B"/>
            </a:solidFill>
          </a:ln>
        </p:spPr>
        <p:style>
          <a:lnRef idx="0">
            <a:scrgbClr r="0" g="0" b="0"/>
          </a:lnRef>
          <a:fillRef idx="0">
            <a:scrgbClr r="0" g="0" b="0"/>
          </a:fillRef>
          <a:effectRef idx="0">
            <a:scrgbClr r="0" g="0" b="0"/>
          </a:effectRef>
          <a:fontRef idx="minor"/>
        </p:style>
        <p:txBody>
          <a:bodyPr lIns="89964" tIns="44982" rIns="89964" bIns="44982" anchor="ctr"/>
          <a:lstStyle/>
          <a:p>
            <a:pPr marL="293688" indent="-285750" algn="just">
              <a:buFontTx/>
              <a:buChar char="-"/>
              <a:defRPr/>
            </a:pPr>
            <a:r>
              <a:rPr lang="ru-RU" sz="2000" dirty="0" smtClean="0">
                <a:latin typeface="Times New Roman" panose="02020603050405020304" pitchFamily="18" charset="0"/>
                <a:cs typeface="Times New Roman" panose="02020603050405020304" pitchFamily="18" charset="0"/>
              </a:rPr>
              <a:t>Оценка результата работы </a:t>
            </a:r>
          </a:p>
          <a:p>
            <a:pPr marL="293688" indent="-285750" algn="just">
              <a:buFontTx/>
              <a:buChar char="-"/>
              <a:defRPr/>
            </a:pPr>
            <a:r>
              <a:rPr lang="ru-RU" sz="2000" dirty="0" smtClean="0">
                <a:latin typeface="Times New Roman" panose="02020603050405020304" pitchFamily="18" charset="0"/>
                <a:cs typeface="Times New Roman" panose="02020603050405020304" pitchFamily="18" charset="0"/>
              </a:rPr>
              <a:t>Выводы сделанные из проведенных наблюдений.</a:t>
            </a:r>
            <a:endParaRPr lang="ru-RU" sz="2000" spc="-1" dirty="0">
              <a:solidFill>
                <a:srgbClr val="000000"/>
              </a:solidFill>
              <a:uFill>
                <a:solidFill>
                  <a:srgbClr val="FFFFFF"/>
                </a:solidFill>
              </a:u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4237127745"/>
      </p:ext>
    </p:extLst>
  </p:cSld>
  <p:clrMapOvr>
    <a:masterClrMapping/>
  </p:clrMapOvr>
  <p:transition spd="slow">
    <p:wedge/>
    <p:sndAc>
      <p:stSnd>
        <p:snd r:embed="rId3" name="click.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117055" y="230204"/>
            <a:ext cx="8229600" cy="4905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ru-RU" altLang="ru-RU" sz="3200" b="1" dirty="0" smtClean="0">
                <a:solidFill>
                  <a:schemeClr val="tx1"/>
                </a:solidFill>
                <a:latin typeface="Times New Roman" panose="02020603050405020304" pitchFamily="18" charset="0"/>
                <a:cs typeface="Times New Roman" panose="02020603050405020304" pitchFamily="18" charset="0"/>
              </a:rPr>
              <a:t>Введение.</a:t>
            </a:r>
            <a:endParaRPr lang="ru-RU" altLang="ru-RU" sz="3200" b="1" dirty="0">
              <a:solidFill>
                <a:schemeClr val="tx1"/>
              </a:solidFill>
              <a:latin typeface="Times New Roman" panose="02020603050405020304" pitchFamily="18" charset="0"/>
              <a:cs typeface="Times New Roman" panose="02020603050405020304" pitchFamily="18" charset="0"/>
            </a:endParaRPr>
          </a:p>
        </p:txBody>
      </p:sp>
      <p:sp>
        <p:nvSpPr>
          <p:cNvPr id="5" name="Rectangle 3"/>
          <p:cNvSpPr txBox="1">
            <a:spLocks noChangeArrowheads="1"/>
          </p:cNvSpPr>
          <p:nvPr/>
        </p:nvSpPr>
        <p:spPr bwMode="auto">
          <a:xfrm>
            <a:off x="266007" y="720742"/>
            <a:ext cx="11621194" cy="59184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542925" algn="just">
              <a:lnSpc>
                <a:spcPct val="80000"/>
              </a:lnSpc>
              <a:buFontTx/>
              <a:buNone/>
            </a:pPr>
            <a:r>
              <a:rPr lang="ru-RU" altLang="ru-RU" sz="2000" dirty="0" smtClean="0">
                <a:latin typeface="Times New Roman" panose="02020603050405020304" pitchFamily="18" charset="0"/>
                <a:cs typeface="Times New Roman" panose="02020603050405020304" pitchFamily="18" charset="0"/>
              </a:rPr>
              <a:t>С наступлением зимы , у пернатых братьев наших меньших появляются проблемы с поиском корма. Известно, что зимой птицы умирают не от холода, а от голода. Сделать или повесить кормушку для птиц с значит проявить милосердие и доброту к пернатым. Домики с кормом настоящее спасение в зимнюю стужу.</a:t>
            </a:r>
          </a:p>
          <a:p>
            <a:pPr marL="0" indent="542925" algn="just">
              <a:lnSpc>
                <a:spcPct val="80000"/>
              </a:lnSpc>
              <a:buFontTx/>
              <a:buNone/>
            </a:pPr>
            <a:r>
              <a:rPr lang="ru-RU" altLang="ru-RU" sz="2000" dirty="0" smtClean="0">
                <a:latin typeface="Times New Roman" panose="02020603050405020304" pitchFamily="18" charset="0"/>
                <a:cs typeface="Times New Roman" panose="02020603050405020304" pitchFamily="18" charset="0"/>
              </a:rPr>
              <a:t> Кормушку можно сделать своими руками из материалов которые есть в наличие:</a:t>
            </a:r>
          </a:p>
          <a:p>
            <a:pPr marL="0" indent="542925" algn="just">
              <a:lnSpc>
                <a:spcPct val="80000"/>
              </a:lnSpc>
              <a:buFont typeface="Wingdings" panose="05000000000000000000" pitchFamily="2" charset="2"/>
              <a:buChar char="Ø"/>
            </a:pPr>
            <a:r>
              <a:rPr lang="ru-RU" altLang="ru-RU" sz="2000" dirty="0" smtClean="0">
                <a:latin typeface="Times New Roman" panose="02020603050405020304" pitchFamily="18" charset="0"/>
                <a:cs typeface="Times New Roman" panose="02020603050405020304" pitchFamily="18" charset="0"/>
              </a:rPr>
              <a:t>Бумага или картон( плотный картон, картон от коробок из-под сладостей или обуви, коробки Тетра Пак);</a:t>
            </a:r>
          </a:p>
          <a:p>
            <a:pPr marL="0" indent="542925" algn="just">
              <a:lnSpc>
                <a:spcPct val="80000"/>
              </a:lnSpc>
              <a:buFont typeface="Wingdings" panose="05000000000000000000" pitchFamily="2" charset="2"/>
              <a:buChar char="Ø"/>
            </a:pPr>
            <a:r>
              <a:rPr lang="ru-RU" altLang="ru-RU" sz="2000" dirty="0" smtClean="0">
                <a:latin typeface="Times New Roman" panose="02020603050405020304" pitchFamily="18" charset="0"/>
                <a:cs typeface="Times New Roman" panose="02020603050405020304" pitchFamily="18" charset="0"/>
              </a:rPr>
              <a:t>Фрукты, овощи, зерновая смесь;</a:t>
            </a:r>
          </a:p>
          <a:p>
            <a:pPr marL="0" indent="542925" algn="just">
              <a:lnSpc>
                <a:spcPct val="80000"/>
              </a:lnSpc>
              <a:buFont typeface="Wingdings" panose="05000000000000000000" pitchFamily="2" charset="2"/>
              <a:buChar char="Ø"/>
            </a:pPr>
            <a:r>
              <a:rPr lang="ru-RU" altLang="ru-RU" sz="2000" dirty="0" smtClean="0">
                <a:latin typeface="Times New Roman" panose="02020603050405020304" pitchFamily="18" charset="0"/>
                <a:cs typeface="Times New Roman" panose="02020603050405020304" pitchFamily="18" charset="0"/>
              </a:rPr>
              <a:t>Старые ненужные вещи(горшки, посуда, жестяные банки, кухонные принадлежности);</a:t>
            </a:r>
          </a:p>
          <a:p>
            <a:pPr marL="0" indent="0" algn="just">
              <a:lnSpc>
                <a:spcPct val="80000"/>
              </a:lnSpc>
              <a:buNone/>
            </a:pPr>
            <a:r>
              <a:rPr lang="ru-RU" altLang="ru-RU" sz="2000" dirty="0" smtClean="0">
                <a:latin typeface="Times New Roman" panose="02020603050405020304" pitchFamily="18" charset="0"/>
                <a:cs typeface="Times New Roman" panose="02020603050405020304" pitchFamily="18" charset="0"/>
              </a:rPr>
              <a:t>Пластик (пластиковые бутылки, коробочки и пр.);</a:t>
            </a:r>
          </a:p>
          <a:p>
            <a:pPr marL="0" indent="542925" algn="just">
              <a:lnSpc>
                <a:spcPct val="80000"/>
              </a:lnSpc>
              <a:buFont typeface="Wingdings" panose="05000000000000000000" pitchFamily="2" charset="2"/>
              <a:buChar char="Ø"/>
            </a:pPr>
            <a:r>
              <a:rPr lang="ru-RU" altLang="ru-RU" sz="2000" dirty="0" smtClean="0">
                <a:latin typeface="Times New Roman" panose="02020603050405020304" pitchFamily="18" charset="0"/>
                <a:cs typeface="Times New Roman" panose="02020603050405020304" pitchFamily="18" charset="0"/>
              </a:rPr>
              <a:t>Древесина;</a:t>
            </a:r>
          </a:p>
          <a:p>
            <a:pPr marL="0" indent="542925" algn="just">
              <a:lnSpc>
                <a:spcPct val="80000"/>
              </a:lnSpc>
              <a:buFont typeface="Wingdings" panose="05000000000000000000" pitchFamily="2" charset="2"/>
              <a:buChar char="Ø"/>
            </a:pPr>
            <a:r>
              <a:rPr lang="ru-RU" altLang="ru-RU" sz="2000" dirty="0" smtClean="0">
                <a:latin typeface="Times New Roman" panose="02020603050405020304" pitchFamily="18" charset="0"/>
                <a:cs typeface="Times New Roman" panose="02020603050405020304" pitchFamily="18" charset="0"/>
              </a:rPr>
              <a:t>Фанера.</a:t>
            </a:r>
          </a:p>
          <a:p>
            <a:pPr marL="0" indent="542925" algn="just">
              <a:lnSpc>
                <a:spcPct val="80000"/>
              </a:lnSpc>
              <a:buFont typeface="Wingdings" panose="05000000000000000000" pitchFamily="2" charset="2"/>
              <a:buNone/>
            </a:pPr>
            <a:r>
              <a:rPr lang="ru-RU" altLang="ru-RU" sz="2000" dirty="0" smtClean="0">
                <a:latin typeface="Times New Roman" panose="02020603050405020304" pitchFamily="18" charset="0"/>
                <a:cs typeface="Times New Roman" panose="02020603050405020304" pitchFamily="18" charset="0"/>
              </a:rPr>
              <a:t>Выбор материала зависит от  возможностей и на какой срок делается кормушка .</a:t>
            </a:r>
          </a:p>
          <a:p>
            <a:pPr marL="0" indent="542925" algn="just">
              <a:lnSpc>
                <a:spcPct val="80000"/>
              </a:lnSpc>
              <a:buFont typeface="Wingdings" panose="05000000000000000000" pitchFamily="2" charset="2"/>
              <a:buNone/>
            </a:pPr>
            <a:r>
              <a:rPr lang="ru-RU" altLang="ru-RU" sz="2000" dirty="0" smtClean="0">
                <a:latin typeface="Times New Roman" panose="02020603050405020304" pitchFamily="18" charset="0"/>
                <a:cs typeface="Times New Roman" panose="02020603050405020304" pitchFamily="18" charset="0"/>
              </a:rPr>
              <a:t>Кормушки из бумажных пакетов не долговечны , не эстетичны, уменьшают обзор птиц.</a:t>
            </a:r>
          </a:p>
          <a:p>
            <a:pPr marL="0" indent="542925" algn="just">
              <a:lnSpc>
                <a:spcPct val="80000"/>
              </a:lnSpc>
              <a:buFont typeface="Wingdings" panose="05000000000000000000" pitchFamily="2" charset="2"/>
              <a:buNone/>
            </a:pPr>
            <a:r>
              <a:rPr lang="ru-RU" altLang="ru-RU" sz="2000" dirty="0" smtClean="0">
                <a:latin typeface="Times New Roman" panose="02020603050405020304" pitchFamily="18" charset="0"/>
                <a:cs typeface="Times New Roman" panose="02020603050405020304" pitchFamily="18" charset="0"/>
              </a:rPr>
              <a:t>В кормушках из пластиковых бутылок птицы могут застрять, пораниться о острые края , при попадании влаги корм загнивает.</a:t>
            </a:r>
          </a:p>
          <a:p>
            <a:pPr marL="0" indent="542925" algn="just">
              <a:lnSpc>
                <a:spcPct val="80000"/>
              </a:lnSpc>
              <a:buFont typeface="Wingdings" panose="05000000000000000000" pitchFamily="2" charset="2"/>
              <a:buNone/>
            </a:pPr>
            <a:r>
              <a:rPr lang="ru-RU" altLang="ru-RU" sz="2000" dirty="0" smtClean="0">
                <a:latin typeface="Times New Roman" panose="02020603050405020304" pitchFamily="18" charset="0"/>
                <a:cs typeface="Times New Roman" panose="02020603050405020304" pitchFamily="18" charset="0"/>
              </a:rPr>
              <a:t>Деревянные кормушки наиболее надежные  и долговечные.</a:t>
            </a:r>
          </a:p>
          <a:p>
            <a:pPr marL="0" indent="542925" algn="just">
              <a:lnSpc>
                <a:spcPct val="80000"/>
              </a:lnSpc>
              <a:buFont typeface="Wingdings" panose="05000000000000000000" pitchFamily="2" charset="2"/>
              <a:buNone/>
            </a:pPr>
            <a:r>
              <a:rPr lang="ru-RU" altLang="ru-RU" sz="2000" dirty="0" smtClean="0">
                <a:latin typeface="Times New Roman" panose="02020603050405020304" pitchFamily="18" charset="0"/>
                <a:cs typeface="Times New Roman" panose="02020603050405020304" pitchFamily="18" charset="0"/>
              </a:rPr>
              <a:t>А можно приобрести уже готовые кормушки</a:t>
            </a:r>
            <a:endParaRPr lang="ru-RU" alt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518269592"/>
      </p:ext>
    </p:extLst>
  </p:cSld>
  <p:clrMapOvr>
    <a:masterClrMapping/>
  </p:clrMapOvr>
  <p:transition>
    <p:newsflash/>
    <p:sndAc>
      <p:stSnd>
        <p:snd r:embed="rId2" name="click.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992313" y="260350"/>
            <a:ext cx="8229600" cy="490538"/>
          </a:xfrm>
        </p:spPr>
        <p:txBody>
          <a:bodyPr>
            <a:normAutofit fontScale="90000"/>
          </a:bodyPr>
          <a:lstStyle/>
          <a:p>
            <a:pPr algn="ctr"/>
            <a:r>
              <a:rPr lang="ru-RU" altLang="ru-RU" sz="2800" b="1" dirty="0">
                <a:latin typeface="Times New Roman" panose="02020603050405020304" pitchFamily="18" charset="0"/>
                <a:cs typeface="Times New Roman" panose="02020603050405020304" pitchFamily="18" charset="0"/>
              </a:rPr>
              <a:t>Виды кормушек.</a:t>
            </a:r>
          </a:p>
        </p:txBody>
      </p:sp>
      <p:pic>
        <p:nvPicPr>
          <p:cNvPr id="5125" name="Picture 5" descr="кормушки-подвесы"/>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51399" y="497835"/>
            <a:ext cx="2241200" cy="2679394"/>
          </a:xfrm>
          <a:prstGeom prst="rect">
            <a:avLst/>
          </a:prstGeom>
          <a:noFill/>
          <a:extLst>
            <a:ext uri="{909E8E84-426E-40DD-AFC4-6F175D3DCCD1}">
              <a14:hiddenFill xmlns="" xmlns:a14="http://schemas.microsoft.com/office/drawing/2010/main">
                <a:solidFill>
                  <a:srgbClr val="FFFFFF"/>
                </a:solidFill>
              </a14:hiddenFill>
            </a:ext>
          </a:extLst>
        </p:spPr>
      </p:pic>
      <p:pic>
        <p:nvPicPr>
          <p:cNvPr id="5127" name="Picture 7" descr="кормушка-площадка"/>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046580" y="854553"/>
            <a:ext cx="3155853" cy="2104512"/>
          </a:xfrm>
          <a:prstGeom prst="rect">
            <a:avLst/>
          </a:prstGeom>
          <a:noFill/>
          <a:extLst>
            <a:ext uri="{909E8E84-426E-40DD-AFC4-6F175D3DCCD1}">
              <a14:hiddenFill xmlns="" xmlns:a14="http://schemas.microsoft.com/office/drawing/2010/main">
                <a:solidFill>
                  <a:srgbClr val="FFFFFF"/>
                </a:solidFill>
              </a14:hiddenFill>
            </a:ext>
          </a:extLst>
        </p:spPr>
      </p:pic>
      <p:pic>
        <p:nvPicPr>
          <p:cNvPr id="5129" name="Picture 9" descr="Лотковые кормушки"/>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079018" y="864383"/>
            <a:ext cx="2685491" cy="2015073"/>
          </a:xfrm>
          <a:prstGeom prst="rect">
            <a:avLst/>
          </a:prstGeom>
          <a:noFill/>
          <a:extLst>
            <a:ext uri="{909E8E84-426E-40DD-AFC4-6F175D3DCCD1}">
              <a14:hiddenFill xmlns="" xmlns:a14="http://schemas.microsoft.com/office/drawing/2010/main">
                <a:solidFill>
                  <a:srgbClr val="FFFFFF"/>
                </a:solidFill>
              </a14:hiddenFill>
            </a:ext>
          </a:extLst>
        </p:spPr>
      </p:pic>
      <p:pic>
        <p:nvPicPr>
          <p:cNvPr id="5131" name="Picture 11" descr="Кормушки-лущилки"/>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94021" y="3860801"/>
            <a:ext cx="2390775" cy="2447925"/>
          </a:xfrm>
          <a:prstGeom prst="rect">
            <a:avLst/>
          </a:prstGeom>
          <a:noFill/>
          <a:extLst>
            <a:ext uri="{909E8E84-426E-40DD-AFC4-6F175D3DCCD1}">
              <a14:hiddenFill xmlns="" xmlns:a14="http://schemas.microsoft.com/office/drawing/2010/main">
                <a:solidFill>
                  <a:srgbClr val="FFFFFF"/>
                </a:solidFill>
              </a14:hiddenFill>
            </a:ext>
          </a:extLst>
        </p:spPr>
      </p:pic>
      <p:pic>
        <p:nvPicPr>
          <p:cNvPr id="5133" name="Picture 13" descr="антиворобьина кормушка"/>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4747142" y="3396774"/>
            <a:ext cx="1957388" cy="2808287"/>
          </a:xfrm>
          <a:prstGeom prst="rect">
            <a:avLst/>
          </a:prstGeom>
          <a:noFill/>
          <a:extLst>
            <a:ext uri="{909E8E84-426E-40DD-AFC4-6F175D3DCCD1}">
              <a14:hiddenFill xmlns="" xmlns:a14="http://schemas.microsoft.com/office/drawing/2010/main">
                <a:solidFill>
                  <a:srgbClr val="FFFFFF"/>
                </a:solidFill>
              </a14:hiddenFill>
            </a:ext>
          </a:extLst>
        </p:spPr>
      </p:pic>
      <p:pic>
        <p:nvPicPr>
          <p:cNvPr id="5135" name="Picture 15" descr="Кормушки-домики"/>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8266876" y="3498224"/>
            <a:ext cx="2771775" cy="2771775"/>
          </a:xfrm>
          <a:prstGeom prst="rect">
            <a:avLst/>
          </a:prstGeom>
          <a:noFill/>
          <a:extLst>
            <a:ext uri="{909E8E84-426E-40DD-AFC4-6F175D3DCCD1}">
              <a14:hiddenFill xmlns="" xmlns:a14="http://schemas.microsoft.com/office/drawing/2010/main">
                <a:solidFill>
                  <a:srgbClr val="FFFFFF"/>
                </a:solidFill>
              </a14:hiddenFill>
            </a:ext>
          </a:extLst>
        </p:spPr>
      </p:pic>
      <p:sp>
        <p:nvSpPr>
          <p:cNvPr id="5137" name="Rectangle 17"/>
          <p:cNvSpPr>
            <a:spLocks noChangeArrowheads="1"/>
          </p:cNvSpPr>
          <p:nvPr/>
        </p:nvSpPr>
        <p:spPr bwMode="auto">
          <a:xfrm>
            <a:off x="751399" y="3315773"/>
            <a:ext cx="2125647"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20000"/>
              </a:spcBef>
              <a:spcAft>
                <a:spcPct val="0"/>
              </a:spcAft>
            </a:pPr>
            <a:r>
              <a:rPr lang="ru-RU" altLang="ru-RU" b="1" i="1" dirty="0">
                <a:solidFill>
                  <a:srgbClr val="000000"/>
                </a:solidFill>
                <a:latin typeface="Times New Roman" panose="02020603050405020304" pitchFamily="18" charset="0"/>
                <a:cs typeface="Times New Roman" panose="02020603050405020304" pitchFamily="18" charset="0"/>
              </a:rPr>
              <a:t>Кормушки подвесы</a:t>
            </a:r>
          </a:p>
        </p:txBody>
      </p:sp>
      <p:sp>
        <p:nvSpPr>
          <p:cNvPr id="5138" name="Rectangle 18"/>
          <p:cNvSpPr>
            <a:spLocks noChangeArrowheads="1"/>
          </p:cNvSpPr>
          <p:nvPr/>
        </p:nvSpPr>
        <p:spPr bwMode="auto">
          <a:xfrm>
            <a:off x="4192236" y="2975809"/>
            <a:ext cx="2415020"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20000"/>
              </a:spcBef>
              <a:spcAft>
                <a:spcPct val="0"/>
              </a:spcAft>
            </a:pPr>
            <a:r>
              <a:rPr lang="ru-RU" altLang="ru-RU" b="1" i="1" dirty="0">
                <a:solidFill>
                  <a:srgbClr val="000000"/>
                </a:solidFill>
                <a:latin typeface="Times New Roman" panose="02020603050405020304" pitchFamily="18" charset="0"/>
                <a:cs typeface="Times New Roman" panose="02020603050405020304" pitchFamily="18" charset="0"/>
              </a:rPr>
              <a:t>Кормушки- площадки</a:t>
            </a:r>
          </a:p>
        </p:txBody>
      </p:sp>
      <p:sp>
        <p:nvSpPr>
          <p:cNvPr id="5139" name="Rectangle 19"/>
          <p:cNvSpPr>
            <a:spLocks noChangeArrowheads="1"/>
          </p:cNvSpPr>
          <p:nvPr/>
        </p:nvSpPr>
        <p:spPr bwMode="auto">
          <a:xfrm>
            <a:off x="8266876" y="2869039"/>
            <a:ext cx="238760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20000"/>
              </a:spcBef>
              <a:spcAft>
                <a:spcPct val="0"/>
              </a:spcAft>
            </a:pPr>
            <a:r>
              <a:rPr lang="ru-RU" altLang="ru-RU" b="1" i="1" dirty="0">
                <a:solidFill>
                  <a:srgbClr val="000000"/>
                </a:solidFill>
                <a:latin typeface="Times New Roman" panose="02020603050405020304" pitchFamily="18" charset="0"/>
                <a:cs typeface="Times New Roman" panose="02020603050405020304" pitchFamily="18" charset="0"/>
              </a:rPr>
              <a:t>Лотковые кормушки</a:t>
            </a:r>
          </a:p>
        </p:txBody>
      </p:sp>
      <p:sp>
        <p:nvSpPr>
          <p:cNvPr id="5140" name="Rectangle 20"/>
          <p:cNvSpPr>
            <a:spLocks noChangeArrowheads="1"/>
          </p:cNvSpPr>
          <p:nvPr/>
        </p:nvSpPr>
        <p:spPr bwMode="auto">
          <a:xfrm>
            <a:off x="698788" y="6287142"/>
            <a:ext cx="2230867"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ru-RU" altLang="ru-RU" b="1" i="1" dirty="0">
                <a:solidFill>
                  <a:srgbClr val="000000"/>
                </a:solidFill>
                <a:latin typeface="Times New Roman" panose="02020603050405020304" pitchFamily="18" charset="0"/>
                <a:cs typeface="Times New Roman" panose="02020603050405020304" pitchFamily="18" charset="0"/>
              </a:rPr>
              <a:t>Кормушки-</a:t>
            </a:r>
            <a:r>
              <a:rPr lang="ru-RU" altLang="ru-RU" b="1" i="1" dirty="0" err="1">
                <a:solidFill>
                  <a:srgbClr val="000000"/>
                </a:solidFill>
                <a:latin typeface="Times New Roman" panose="02020603050405020304" pitchFamily="18" charset="0"/>
                <a:cs typeface="Times New Roman" panose="02020603050405020304" pitchFamily="18" charset="0"/>
              </a:rPr>
              <a:t>лущилки</a:t>
            </a:r>
            <a:endParaRPr lang="ru-RU" altLang="ru-RU" b="1" i="1" dirty="0">
              <a:solidFill>
                <a:srgbClr val="000000"/>
              </a:solidFill>
              <a:latin typeface="Times New Roman" panose="02020603050405020304" pitchFamily="18" charset="0"/>
              <a:cs typeface="Times New Roman" panose="02020603050405020304" pitchFamily="18" charset="0"/>
            </a:endParaRPr>
          </a:p>
        </p:txBody>
      </p:sp>
      <p:sp>
        <p:nvSpPr>
          <p:cNvPr id="5141" name="Rectangle 21"/>
          <p:cNvSpPr>
            <a:spLocks noChangeArrowheads="1"/>
          </p:cNvSpPr>
          <p:nvPr/>
        </p:nvSpPr>
        <p:spPr bwMode="auto">
          <a:xfrm>
            <a:off x="4577503" y="6276057"/>
            <a:ext cx="2509837"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ru-RU" altLang="ru-RU" b="1" i="1" dirty="0">
                <a:solidFill>
                  <a:srgbClr val="000000"/>
                </a:solidFill>
                <a:latin typeface="Times New Roman" panose="02020603050405020304" pitchFamily="18" charset="0"/>
                <a:cs typeface="Times New Roman" panose="02020603050405020304" pitchFamily="18" charset="0"/>
              </a:rPr>
              <a:t>Бункерные</a:t>
            </a:r>
            <a:r>
              <a:rPr lang="ru-RU" altLang="ru-RU" b="1" dirty="0">
                <a:solidFill>
                  <a:srgbClr val="000000"/>
                </a:solidFill>
                <a:latin typeface="Times New Roman" panose="02020603050405020304" pitchFamily="18" charset="0"/>
                <a:cs typeface="Times New Roman" panose="02020603050405020304" pitchFamily="18" charset="0"/>
              </a:rPr>
              <a:t> кормушки</a:t>
            </a:r>
          </a:p>
        </p:txBody>
      </p:sp>
      <p:sp>
        <p:nvSpPr>
          <p:cNvPr id="5142" name="Rectangle 22"/>
          <p:cNvSpPr>
            <a:spLocks noChangeArrowheads="1"/>
          </p:cNvSpPr>
          <p:nvPr/>
        </p:nvSpPr>
        <p:spPr bwMode="auto">
          <a:xfrm>
            <a:off x="8735189" y="6308726"/>
            <a:ext cx="2303462"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ru-RU" altLang="ru-RU" b="1" i="1" dirty="0">
                <a:solidFill>
                  <a:srgbClr val="000000"/>
                </a:solidFill>
                <a:latin typeface="Times New Roman" panose="02020603050405020304" pitchFamily="18" charset="0"/>
                <a:cs typeface="Times New Roman" panose="02020603050405020304" pitchFamily="18" charset="0"/>
              </a:rPr>
              <a:t>Кормушки-домики</a:t>
            </a:r>
          </a:p>
        </p:txBody>
      </p:sp>
    </p:spTree>
    <p:extLst>
      <p:ext uri="{BB962C8B-B14F-4D97-AF65-F5344CB8AC3E}">
        <p14:creationId xmlns="" xmlns:p14="http://schemas.microsoft.com/office/powerpoint/2010/main" val="1187426796"/>
      </p:ext>
    </p:extLst>
  </p:cSld>
  <p:clrMapOvr>
    <a:masterClrMapping/>
  </p:clrMapOvr>
  <p:transition>
    <p:plus/>
    <p:sndAc>
      <p:stSnd>
        <p:snd r:embed="rId2" name="click.wav"/>
      </p:stSnd>
    </p:sndAc>
  </p:transition>
  <p:timing>
    <p:tnLst>
      <p:par>
        <p:cTn id="1" dur="indefinite" restart="never" nodeType="tmRoot"/>
      </p:par>
    </p:tnLst>
  </p:timing>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4338" name="Rectangle 2"/>
          <p:cNvSpPr>
            <a:spLocks noChangeArrowheads="1" noGrp="1"/>
          </p:cNvSpPr>
          <p:nvPr>
            <p:ph type="title"/>
          </p:nvPr>
        </p:nvSpPr>
        <p:spPr>
          <a:xfrm>
            <a:off x="1992313" y="260351"/>
            <a:ext cx="8229600" cy="504825"/>
          </a:xfrm>
        </p:spPr>
        <p:txBody>
          <a:bodyPr>
            <a:normAutofit fontScale="90000"/>
          </a:bodyPr>
          <a:lstStyle/>
          <a:p>
            <a:r>
              <a:rPr altLang="ru-RU" b="1" dirty="0" lang="ru-RU" smtClean="0" sz="2800">
                <a:latin charset="0" panose="02020603050405020304" pitchFamily="18" typeface="Times New Roman"/>
                <a:cs charset="0" panose="02020603050405020304" pitchFamily="18" typeface="Times New Roman"/>
              </a:rPr>
              <a:t>Самодельные кормушки </a:t>
            </a:r>
            <a:r>
              <a:rPr altLang="ru-RU" b="1" dirty="0" lang="ru-RU" sz="2800">
                <a:latin charset="0" panose="02020603050405020304" pitchFamily="18" typeface="Times New Roman"/>
                <a:cs charset="0" panose="02020603050405020304" pitchFamily="18" typeface="Times New Roman"/>
              </a:rPr>
              <a:t>из разных материалов.</a:t>
            </a:r>
          </a:p>
        </p:txBody>
      </p:sp>
      <p:pic>
        <p:nvPicPr>
          <p:cNvPr descr="scale_1200" id="14341" name="Picture 5"/>
          <p:cNvPicPr>
            <a:picLocks noChangeArrowheads="1" noChangeAspect="1"/>
          </p:cNvPicPr>
          <p:nvPr/>
        </p:nvPicPr>
        <p:blipFill>
          <a:blip cstate="print" r:embed="rId3">
            <a:extLst>
              <a:ext uri="{28A0092B-C50C-407E-A947-70E740481C1C}">
                <a14:useLocalDpi xmlns:a14="http://schemas.microsoft.com/office/drawing/2010/main" xmlns="" val="0"/>
              </a:ext>
            </a:extLst>
          </a:blip>
          <a:srcRect l="71" r="157"/>
          <a:stretch>
            <a:fillRect/>
          </a:stretch>
        </p:blipFill>
        <p:spPr bwMode="auto">
          <a:xfrm>
            <a:off x="766765" y="931764"/>
            <a:ext cx="2195639" cy="2324691"/>
          </a:xfrm>
          <a:prstGeom prst="rect">
            <a:avLst/>
          </a:prstGeom>
          <a:noFill/>
          <a:extLst>
            <a:ext uri="{909E8E84-426E-40DD-AFC4-6F175D3DCCD1}">
              <a14:hiddenFill xmlns:a14="http://schemas.microsoft.com/office/drawing/2010/main" xmlns="">
                <a:solidFill>
                  <a:srgbClr val="FFFFFF"/>
                </a:solidFill>
              </a14:hiddenFill>
            </a:ext>
          </a:extLst>
        </p:spPr>
      </p:pic>
      <p:pic>
        <p:nvPicPr>
          <p:cNvPr descr="кормушка-совушка" id="14343" name="Picture 7"/>
          <p:cNvPicPr>
            <a:picLocks noChangeArrowheads="1" noChangeAspect="1"/>
          </p:cNvPicPr>
          <p:nvPr/>
        </p:nvPicPr>
        <p:blipFill>
          <a:blip cstate="print" r:embed="rId4">
            <a:extLst>
              <a:ext uri="{28A0092B-C50C-407E-A947-70E740481C1C}">
                <a14:useLocalDpi xmlns:a14="http://schemas.microsoft.com/office/drawing/2010/main" xmlns="" val="0"/>
              </a:ext>
            </a:extLst>
          </a:blip>
          <a:srcRect/>
          <a:stretch>
            <a:fillRect/>
          </a:stretch>
        </p:blipFill>
        <p:spPr bwMode="auto">
          <a:xfrm>
            <a:off x="3570358" y="865942"/>
            <a:ext cx="1793990" cy="2480832"/>
          </a:xfrm>
          <a:prstGeom prst="rect">
            <a:avLst/>
          </a:prstGeom>
          <a:noFill/>
          <a:extLst>
            <a:ext uri="{909E8E84-426E-40DD-AFC4-6F175D3DCCD1}">
              <a14:hiddenFill xmlns:a14="http://schemas.microsoft.com/office/drawing/2010/main" xmlns="">
                <a:solidFill>
                  <a:srgbClr val="FFFFFF"/>
                </a:solidFill>
              </a14:hiddenFill>
            </a:ext>
          </a:extLst>
        </p:spPr>
      </p:pic>
      <p:pic>
        <p:nvPicPr>
          <p:cNvPr descr="Заварочные чайники" id="14345" name="Picture 9"/>
          <p:cNvPicPr>
            <a:picLocks noChangeArrowheads="1" noChangeAspect="1"/>
          </p:cNvPicPr>
          <p:nvPr/>
        </p:nvPicPr>
        <p:blipFill>
          <a:blip cstate="print" r:embed="rId5">
            <a:extLst>
              <a:ext uri="{28A0092B-C50C-407E-A947-70E740481C1C}">
                <a14:useLocalDpi xmlns:a14="http://schemas.microsoft.com/office/drawing/2010/main" xmlns="" val="0"/>
              </a:ext>
            </a:extLst>
          </a:blip>
          <a:srcRect/>
          <a:stretch>
            <a:fillRect/>
          </a:stretch>
        </p:blipFill>
        <p:spPr bwMode="auto">
          <a:xfrm>
            <a:off x="766765" y="3670302"/>
            <a:ext cx="2555875" cy="2468562"/>
          </a:xfrm>
          <a:prstGeom prst="rect">
            <a:avLst/>
          </a:prstGeom>
          <a:noFill/>
          <a:extLst>
            <a:ext uri="{909E8E84-426E-40DD-AFC4-6F175D3DCCD1}">
              <a14:hiddenFill xmlns:a14="http://schemas.microsoft.com/office/drawing/2010/main" xmlns="">
                <a:solidFill>
                  <a:srgbClr val="FFFFFF"/>
                </a:solidFill>
              </a14:hiddenFill>
            </a:ext>
          </a:extLst>
        </p:spPr>
      </p:pic>
      <p:pic>
        <p:nvPicPr>
          <p:cNvPr descr="органичные ЭКО-кормушки" id="14349" name="Picture 13"/>
          <p:cNvPicPr>
            <a:picLocks noChangeArrowheads="1" noChangeAspect="1"/>
          </p:cNvPicPr>
          <p:nvPr/>
        </p:nvPicPr>
        <p:blipFill>
          <a:blip cstate="print" r:embed="rId6">
            <a:extLst>
              <a:ext uri="{28A0092B-C50C-407E-A947-70E740481C1C}">
                <a14:useLocalDpi xmlns:a14="http://schemas.microsoft.com/office/drawing/2010/main" xmlns="" val="0"/>
              </a:ext>
            </a:extLst>
          </a:blip>
          <a:srcRect/>
          <a:stretch>
            <a:fillRect/>
          </a:stretch>
        </p:blipFill>
        <p:spPr bwMode="auto">
          <a:xfrm>
            <a:off x="8409709" y="1024816"/>
            <a:ext cx="2305050" cy="1709738"/>
          </a:xfrm>
          <a:prstGeom prst="rect">
            <a:avLst/>
          </a:prstGeom>
          <a:noFill/>
          <a:extLst>
            <a:ext uri="{909E8E84-426E-40DD-AFC4-6F175D3DCCD1}">
              <a14:hiddenFill xmlns:a14="http://schemas.microsoft.com/office/drawing/2010/main" xmlns="">
                <a:solidFill>
                  <a:srgbClr val="FFFFFF"/>
                </a:solidFill>
              </a14:hiddenFill>
            </a:ext>
          </a:extLst>
        </p:spPr>
      </p:pic>
      <p:pic>
        <p:nvPicPr>
          <p:cNvPr descr="кормушка из лего" id="14351" name="Picture 15"/>
          <p:cNvPicPr>
            <a:picLocks noChangeArrowheads="1" noChangeAspect="1"/>
          </p:cNvPicPr>
          <p:nvPr/>
        </p:nvPicPr>
        <p:blipFill>
          <a:blip cstate="print" r:embed="rId7">
            <a:extLst>
              <a:ext uri="{28A0092B-C50C-407E-A947-70E740481C1C}">
                <a14:useLocalDpi xmlns:a14="http://schemas.microsoft.com/office/drawing/2010/main" xmlns="" val="0"/>
              </a:ext>
            </a:extLst>
          </a:blip>
          <a:srcRect/>
          <a:stretch>
            <a:fillRect/>
          </a:stretch>
        </p:blipFill>
        <p:spPr bwMode="auto">
          <a:xfrm>
            <a:off x="5880101" y="836614"/>
            <a:ext cx="1838325" cy="2447925"/>
          </a:xfrm>
          <a:prstGeom prst="rect">
            <a:avLst/>
          </a:prstGeom>
          <a:noFill/>
          <a:extLst>
            <a:ext uri="{909E8E84-426E-40DD-AFC4-6F175D3DCCD1}">
              <a14:hiddenFill xmlns:a14="http://schemas.microsoft.com/office/drawing/2010/main" xmlns="">
                <a:solidFill>
                  <a:srgbClr val="FFFFFF"/>
                </a:solidFill>
              </a14:hiddenFill>
            </a:ext>
          </a:extLst>
        </p:spPr>
      </p:pic>
      <p:pic>
        <p:nvPicPr>
          <p:cNvPr descr="кормушка из кокоса" id="14353" name="Picture 17"/>
          <p:cNvPicPr>
            <a:picLocks noChangeArrowheads="1" noChangeAspect="1"/>
          </p:cNvPicPr>
          <p:nvPr/>
        </p:nvPicPr>
        <p:blipFill>
          <a:blip cstate="print" r:embed="rId8">
            <a:extLst>
              <a:ext uri="{28A0092B-C50C-407E-A947-70E740481C1C}">
                <a14:useLocalDpi xmlns:a14="http://schemas.microsoft.com/office/drawing/2010/main" xmlns="" val="0"/>
              </a:ext>
            </a:extLst>
          </a:blip>
          <a:srcRect/>
          <a:stretch>
            <a:fillRect/>
          </a:stretch>
        </p:blipFill>
        <p:spPr bwMode="auto">
          <a:xfrm>
            <a:off x="10385280" y="2442983"/>
            <a:ext cx="1020762" cy="1360488"/>
          </a:xfrm>
          <a:prstGeom prst="rect">
            <a:avLst/>
          </a:prstGeom>
          <a:noFill/>
          <a:extLst>
            <a:ext uri="{909E8E84-426E-40DD-AFC4-6F175D3DCCD1}">
              <a14:hiddenFill xmlns:a14="http://schemas.microsoft.com/office/drawing/2010/main" xmlns="">
                <a:solidFill>
                  <a:srgbClr val="FFFFFF"/>
                </a:solidFill>
              </a14:hiddenFill>
            </a:ext>
          </a:extLst>
        </p:spPr>
      </p:pic>
      <p:pic>
        <p:nvPicPr>
          <p:cNvPr descr="делаем зерновые фигурки" id="14357" name="Picture 21"/>
          <p:cNvPicPr>
            <a:picLocks noChangeArrowheads="1" noChangeAspect="1"/>
          </p:cNvPicPr>
          <p:nvPr/>
        </p:nvPicPr>
        <p:blipFill>
          <a:blip cstate="print" r:embed="rId9">
            <a:extLst>
              <a:ext uri="{28A0092B-C50C-407E-A947-70E740481C1C}">
                <a14:useLocalDpi xmlns:a14="http://schemas.microsoft.com/office/drawing/2010/main" xmlns="" val="0"/>
              </a:ext>
            </a:extLst>
          </a:blip>
          <a:srcRect/>
          <a:stretch>
            <a:fillRect/>
          </a:stretch>
        </p:blipFill>
        <p:spPr bwMode="auto">
          <a:xfrm>
            <a:off x="4807371" y="4072902"/>
            <a:ext cx="1760537" cy="2278063"/>
          </a:xfrm>
          <a:prstGeom prst="rect">
            <a:avLst/>
          </a:prstGeom>
          <a:noFill/>
          <a:extLst>
            <a:ext uri="{909E8E84-426E-40DD-AFC4-6F175D3DCCD1}">
              <a14:hiddenFill xmlns:a14="http://schemas.microsoft.com/office/drawing/2010/main" xmlns="">
                <a:solidFill>
                  <a:srgbClr val="FFFFFF"/>
                </a:solidFill>
              </a14:hiddenFill>
            </a:ext>
          </a:extLst>
        </p:spPr>
      </p:pic>
      <p:pic>
        <p:nvPicPr>
          <p:cNvPr descr="пластиковые кормушки" id="14359" name="Picture 23"/>
          <p:cNvPicPr>
            <a:picLocks noChangeArrowheads="1" noChangeAspect="1"/>
          </p:cNvPicPr>
          <p:nvPr/>
        </p:nvPicPr>
        <p:blipFill>
          <a:blip cstate="print" r:embed="rId10">
            <a:extLst>
              <a:ext uri="{28A0092B-C50C-407E-A947-70E740481C1C}">
                <a14:useLocalDpi xmlns:a14="http://schemas.microsoft.com/office/drawing/2010/main" xmlns="" val="0"/>
              </a:ext>
            </a:extLst>
          </a:blip>
          <a:srcRect/>
          <a:stretch>
            <a:fillRect/>
          </a:stretch>
        </p:blipFill>
        <p:spPr bwMode="auto">
          <a:xfrm>
            <a:off x="7751762" y="3990630"/>
            <a:ext cx="3024188" cy="2219325"/>
          </a:xfrm>
          <a:prstGeom prst="rect">
            <a:avLst/>
          </a:prstGeom>
          <a:noFill/>
          <a:extLst>
            <a:ext uri="{909E8E84-426E-40DD-AFC4-6F175D3DCCD1}">
              <a14:hiddenFill xmlns:a14="http://schemas.microsoft.com/office/drawing/2010/main" xmlns="">
                <a:solidFill>
                  <a:srgbClr val="FFFFFF"/>
                </a:solidFill>
              </a14:hiddenFill>
            </a:ext>
          </a:extLst>
        </p:spPr>
      </p:pic>
      <p:sp>
        <p:nvSpPr>
          <p:cNvPr id="14360" name="Text Box 24"/>
          <p:cNvSpPr txBox="1">
            <a:spLocks noChangeArrowheads="1"/>
          </p:cNvSpPr>
          <p:nvPr/>
        </p:nvSpPr>
        <p:spPr bwMode="auto">
          <a:xfrm>
            <a:off x="704272" y="3281726"/>
            <a:ext cx="2421517"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algn="ctr" dir="2700000" dist="35921" rotWithShape="0">
                    <a:schemeClr val="bg2"/>
                  </a:outerShdw>
                </a:effectLst>
              </a14:hiddenEffects>
            </a:ext>
          </a:extLst>
        </p:spPr>
        <p:txBody>
          <a:bodyPr wrap="square">
            <a:spAutoFit/>
          </a:bodyPr>
          <a:lstStyle/>
          <a:p>
            <a:pPr fontAlgn="base">
              <a:spcBef>
                <a:spcPct val="50000"/>
              </a:spcBef>
              <a:spcAft>
                <a:spcPct val="0"/>
              </a:spcAft>
            </a:pPr>
            <a:r>
              <a:rPr altLang="ru-RU" b="1" dirty="0" i="1" lang="ru-RU">
                <a:solidFill>
                  <a:srgbClr val="000000"/>
                </a:solidFill>
                <a:latin charset="0" panose="02020603050405020304" pitchFamily="18" typeface="Times New Roman"/>
                <a:cs charset="0" panose="02020603050405020304" pitchFamily="18" typeface="Times New Roman"/>
              </a:rPr>
              <a:t>жестяные банки</a:t>
            </a:r>
          </a:p>
        </p:txBody>
      </p:sp>
      <p:sp>
        <p:nvSpPr>
          <p:cNvPr id="14361" name="Text Box 25"/>
          <p:cNvSpPr txBox="1">
            <a:spLocks noChangeArrowheads="1"/>
          </p:cNvSpPr>
          <p:nvPr/>
        </p:nvSpPr>
        <p:spPr bwMode="auto">
          <a:xfrm>
            <a:off x="3570359" y="3388003"/>
            <a:ext cx="2107480" cy="5078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algn="ctr" dir="2700000" dist="35921" rotWithShape="0">
                    <a:schemeClr val="bg2"/>
                  </a:outerShdw>
                </a:effectLst>
              </a14:hiddenEffects>
            </a:ext>
          </a:extLst>
        </p:spPr>
        <p:txBody>
          <a:bodyPr wrap="square">
            <a:spAutoFit/>
          </a:bodyPr>
          <a:lstStyle/>
          <a:p>
            <a:pPr algn="ctr" fontAlgn="base">
              <a:lnSpc>
                <a:spcPct val="50000"/>
              </a:lnSpc>
              <a:spcBef>
                <a:spcPct val="50000"/>
              </a:spcBef>
              <a:spcAft>
                <a:spcPct val="0"/>
              </a:spcAft>
            </a:pPr>
            <a:r>
              <a:rPr altLang="ru-RU" b="1" dirty="0" i="1" lang="ru-RU">
                <a:solidFill>
                  <a:srgbClr val="000000"/>
                </a:solidFill>
                <a:latin charset="0" panose="02020603050405020304" pitchFamily="18" typeface="Times New Roman"/>
                <a:cs charset="0" panose="02020603050405020304" pitchFamily="18" typeface="Times New Roman"/>
              </a:rPr>
              <a:t>коробки </a:t>
            </a:r>
          </a:p>
          <a:p>
            <a:pPr algn="ctr" fontAlgn="base">
              <a:lnSpc>
                <a:spcPct val="50000"/>
              </a:lnSpc>
              <a:spcBef>
                <a:spcPct val="50000"/>
              </a:spcBef>
              <a:spcAft>
                <a:spcPct val="0"/>
              </a:spcAft>
            </a:pPr>
            <a:r>
              <a:rPr altLang="ru-RU" b="1" dirty="0" i="1" lang="ru-RU">
                <a:solidFill>
                  <a:srgbClr val="000000"/>
                </a:solidFill>
                <a:latin charset="0" panose="02020603050405020304" pitchFamily="18" typeface="Times New Roman"/>
                <a:cs charset="0" panose="02020603050405020304" pitchFamily="18" typeface="Times New Roman"/>
              </a:rPr>
              <a:t>Тетра Пак</a:t>
            </a:r>
          </a:p>
        </p:txBody>
      </p:sp>
      <p:sp>
        <p:nvSpPr>
          <p:cNvPr id="14362" name="Text Box 26"/>
          <p:cNvSpPr txBox="1">
            <a:spLocks noChangeArrowheads="1"/>
          </p:cNvSpPr>
          <p:nvPr/>
        </p:nvSpPr>
        <p:spPr bwMode="auto">
          <a:xfrm>
            <a:off x="8543925" y="2994194"/>
            <a:ext cx="1439862"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algn="ctr" dir="2700000" dist="35921" rotWithShape="0">
                    <a:schemeClr val="bg2"/>
                  </a:outerShdw>
                </a:effectLst>
              </a14:hiddenEffects>
            </a:ext>
          </a:extLst>
        </p:spPr>
        <p:txBody>
          <a:bodyPr>
            <a:spAutoFit/>
          </a:bodyPr>
          <a:lstStyle/>
          <a:p>
            <a:pPr algn="ctr" fontAlgn="base">
              <a:spcBef>
                <a:spcPct val="50000"/>
              </a:spcBef>
              <a:spcAft>
                <a:spcPct val="0"/>
              </a:spcAft>
            </a:pPr>
            <a:r>
              <a:rPr altLang="ru-RU" b="1" dirty="0" i="1" lang="ru-RU">
                <a:solidFill>
                  <a:srgbClr val="000000"/>
                </a:solidFill>
                <a:latin charset="0" panose="02020603050405020304" pitchFamily="18" typeface="Times New Roman"/>
                <a:cs charset="0" panose="02020603050405020304" pitchFamily="18" typeface="Times New Roman"/>
              </a:rPr>
              <a:t>природные материалы</a:t>
            </a:r>
          </a:p>
        </p:txBody>
      </p:sp>
      <p:sp>
        <p:nvSpPr>
          <p:cNvPr id="14363" name="Text Box 27"/>
          <p:cNvSpPr txBox="1">
            <a:spLocks noChangeArrowheads="1"/>
          </p:cNvSpPr>
          <p:nvPr/>
        </p:nvSpPr>
        <p:spPr bwMode="auto">
          <a:xfrm>
            <a:off x="1201192" y="6272386"/>
            <a:ext cx="151130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algn="ctr" dir="2700000" dist="35921" rotWithShape="0">
                    <a:schemeClr val="bg2"/>
                  </a:outerShdw>
                </a:effectLst>
              </a14:hiddenEffects>
            </a:ext>
          </a:extLst>
        </p:spPr>
        <p:txBody>
          <a:bodyPr>
            <a:spAutoFit/>
          </a:bodyPr>
          <a:lstStyle/>
          <a:p>
            <a:pPr algn="ctr" fontAlgn="base">
              <a:spcBef>
                <a:spcPct val="50000"/>
              </a:spcBef>
              <a:spcAft>
                <a:spcPct val="0"/>
              </a:spcAft>
            </a:pPr>
            <a:r>
              <a:rPr altLang="ru-RU" b="1" dirty="0" i="1" lang="ru-RU">
                <a:solidFill>
                  <a:srgbClr val="000000"/>
                </a:solidFill>
                <a:latin charset="0" panose="02020603050405020304" pitchFamily="18" typeface="Times New Roman"/>
                <a:cs charset="0" panose="02020603050405020304" pitchFamily="18" typeface="Times New Roman"/>
              </a:rPr>
              <a:t>посуда</a:t>
            </a:r>
          </a:p>
        </p:txBody>
      </p:sp>
      <p:sp>
        <p:nvSpPr>
          <p:cNvPr id="14364" name="Text Box 28"/>
          <p:cNvSpPr txBox="1">
            <a:spLocks noChangeArrowheads="1"/>
          </p:cNvSpPr>
          <p:nvPr/>
        </p:nvSpPr>
        <p:spPr bwMode="auto">
          <a:xfrm>
            <a:off x="4751014" y="6350965"/>
            <a:ext cx="187325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algn="ctr" dir="2700000" dist="35921" rotWithShape="0">
                    <a:schemeClr val="bg2"/>
                  </a:outerShdw>
                </a:effectLst>
              </a14:hiddenEffects>
            </a:ext>
          </a:extLst>
        </p:spPr>
        <p:txBody>
          <a:bodyPr>
            <a:spAutoFit/>
          </a:bodyPr>
          <a:lstStyle/>
          <a:p>
            <a:pPr algn="ctr" fontAlgn="base">
              <a:spcBef>
                <a:spcPct val="50000"/>
              </a:spcBef>
              <a:spcAft>
                <a:spcPct val="0"/>
              </a:spcAft>
            </a:pPr>
            <a:r>
              <a:rPr altLang="ru-RU" b="1" dirty="0" i="1" lang="ru-RU">
                <a:solidFill>
                  <a:srgbClr val="000000"/>
                </a:solidFill>
                <a:latin charset="0" panose="02020603050405020304" pitchFamily="18" typeface="Times New Roman"/>
                <a:cs charset="0" panose="02020603050405020304" pitchFamily="18" typeface="Times New Roman"/>
              </a:rPr>
              <a:t>зерновые смеси</a:t>
            </a:r>
          </a:p>
        </p:txBody>
      </p:sp>
      <p:sp>
        <p:nvSpPr>
          <p:cNvPr id="14365" name="Text Box 29"/>
          <p:cNvSpPr txBox="1">
            <a:spLocks noChangeArrowheads="1"/>
          </p:cNvSpPr>
          <p:nvPr/>
        </p:nvSpPr>
        <p:spPr bwMode="auto">
          <a:xfrm>
            <a:off x="8158811" y="6350965"/>
            <a:ext cx="273685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algn="ctr" dir="2700000" dist="35921" rotWithShape="0">
                    <a:schemeClr val="bg2"/>
                  </a:outerShdw>
                </a:effectLst>
              </a14:hiddenEffects>
            </a:ext>
          </a:extLst>
        </p:spPr>
        <p:txBody>
          <a:bodyPr>
            <a:spAutoFit/>
          </a:bodyPr>
          <a:lstStyle/>
          <a:p>
            <a:pPr algn="ctr" fontAlgn="base">
              <a:spcBef>
                <a:spcPct val="50000"/>
              </a:spcBef>
              <a:spcAft>
                <a:spcPct val="0"/>
              </a:spcAft>
            </a:pPr>
            <a:r>
              <a:rPr altLang="ru-RU" b="1" dirty="0" i="1" lang="ru-RU">
                <a:solidFill>
                  <a:srgbClr val="000000"/>
                </a:solidFill>
                <a:latin charset="0" panose="02020603050405020304" pitchFamily="18" typeface="Times New Roman"/>
                <a:cs charset="0" panose="02020603050405020304" pitchFamily="18" typeface="Times New Roman"/>
              </a:rPr>
              <a:t>пластиковые бутылки</a:t>
            </a:r>
          </a:p>
        </p:txBody>
      </p:sp>
      <p:sp>
        <p:nvSpPr>
          <p:cNvPr id="14366" name="Text Box 30"/>
          <p:cNvSpPr txBox="1">
            <a:spLocks noChangeArrowheads="1"/>
          </p:cNvSpPr>
          <p:nvPr/>
        </p:nvSpPr>
        <p:spPr bwMode="auto">
          <a:xfrm>
            <a:off x="6079332" y="3470511"/>
            <a:ext cx="1439862"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algn="ctr" dir="2700000" dist="35921" rotWithShape="0">
                    <a:schemeClr val="bg2"/>
                  </a:outerShdw>
                </a:effectLst>
              </a14:hiddenEffects>
            </a:ext>
          </a:extLst>
        </p:spPr>
        <p:txBody>
          <a:bodyPr>
            <a:spAutoFit/>
          </a:bodyPr>
          <a:lstStyle/>
          <a:p>
            <a:pPr algn="ctr" fontAlgn="base">
              <a:spcBef>
                <a:spcPct val="50000"/>
              </a:spcBef>
              <a:spcAft>
                <a:spcPct val="0"/>
              </a:spcAft>
            </a:pPr>
            <a:r>
              <a:rPr altLang="ru-RU" b="1" dirty="0" i="1" lang="ru-RU">
                <a:solidFill>
                  <a:srgbClr val="000000"/>
                </a:solidFill>
                <a:latin charset="0" panose="02020603050405020304" pitchFamily="18" typeface="Times New Roman"/>
                <a:cs charset="0" panose="02020603050405020304" pitchFamily="18" typeface="Times New Roman"/>
              </a:rPr>
              <a:t>игрушки</a:t>
            </a:r>
          </a:p>
        </p:txBody>
      </p:sp>
    </p:spTree>
    <p:extLst>
      <p:ext uri="{BB962C8B-B14F-4D97-AF65-F5344CB8AC3E}">
        <p14:creationId xmlns:p14="http://schemas.microsoft.com/office/powerpoint/2010/main" xmlns="" val="3309566191"/>
      </p:ext>
    </p:extLst>
  </p:cSld>
  <p:clrMapOvr>
    <a:masterClrMapping/>
  </p:clrMapOvr>
  <p:transition>
    <p:checker dir="vert"/>
    <p:sndAc>
      <p:stSnd>
        <p:snd name="click.wav" r:embed="rId2"/>
      </p:stSnd>
    </p:sndAc>
  </p:transition>
  <p:timing>
    <p:tnLst>
      <p:par>
        <p:cTn dur="indefinite" id="1" nodeType="tmRoot" restart="never"/>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9546" y="101889"/>
            <a:ext cx="10515600" cy="523261"/>
          </a:xfrm>
        </p:spPr>
        <p:txBody>
          <a:bodyPr>
            <a:noAutofit/>
          </a:bodyPr>
          <a:lstStyle/>
          <a:p>
            <a:pPr algn="ctr"/>
            <a:r>
              <a:rPr lang="ru-RU" sz="3200" b="1" dirty="0" smtClean="0">
                <a:latin typeface="Times New Roman" panose="02020603050405020304" pitchFamily="18" charset="0"/>
                <a:cs typeface="Times New Roman" panose="02020603050405020304" pitchFamily="18" charset="0"/>
              </a:rPr>
              <a:t>Выбор кормушки</a:t>
            </a: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90945" y="791405"/>
            <a:ext cx="11776364" cy="5955759"/>
          </a:xfrm>
        </p:spPr>
        <p:txBody>
          <a:bodyPr>
            <a:normAutofit fontScale="92500" lnSpcReduction="10000"/>
          </a:bodyPr>
          <a:lstStyle/>
          <a:p>
            <a:pPr marL="0" indent="0">
              <a:lnSpc>
                <a:spcPct val="100000"/>
              </a:lnSpc>
              <a:buNone/>
            </a:pPr>
            <a:r>
              <a:rPr lang="ru-RU" sz="2000" kern="600" spc="-100" dirty="0">
                <a:solidFill>
                  <a:schemeClr val="tx1"/>
                </a:solidFill>
                <a:latin typeface="Times New Roman" panose="02020603050405020304" pitchFamily="18" charset="0"/>
                <a:cs typeface="Times New Roman" panose="02020603050405020304" pitchFamily="18" charset="0"/>
              </a:rPr>
              <a:t>В</a:t>
            </a:r>
            <a:r>
              <a:rPr lang="ru-RU" sz="2000" kern="600" spc="-100" dirty="0" smtClean="0">
                <a:solidFill>
                  <a:schemeClr val="tx1"/>
                </a:solidFill>
                <a:latin typeface="Times New Roman" panose="02020603050405020304" pitchFamily="18" charset="0"/>
                <a:cs typeface="Times New Roman" panose="02020603050405020304" pitchFamily="18" charset="0"/>
              </a:rPr>
              <a:t>ыбирали </a:t>
            </a:r>
            <a:r>
              <a:rPr lang="ru-RU" sz="2000" kern="600" spc="-100" dirty="0">
                <a:solidFill>
                  <a:schemeClr val="tx1"/>
                </a:solidFill>
                <a:latin typeface="Times New Roman" panose="02020603050405020304" pitchFamily="18" charset="0"/>
                <a:cs typeface="Times New Roman" panose="02020603050405020304" pitchFamily="18" charset="0"/>
              </a:rPr>
              <a:t>из </a:t>
            </a:r>
            <a:r>
              <a:rPr lang="ru-RU" sz="2000" kern="600" spc="-100" dirty="0" smtClean="0">
                <a:solidFill>
                  <a:schemeClr val="tx1"/>
                </a:solidFill>
                <a:latin typeface="Times New Roman" panose="02020603050405020304" pitchFamily="18" charset="0"/>
                <a:cs typeface="Times New Roman" panose="02020603050405020304" pitchFamily="18" charset="0"/>
              </a:rPr>
              <a:t>готовых </a:t>
            </a:r>
            <a:r>
              <a:rPr lang="ru-RU" sz="2000" kern="600" spc="-100" dirty="0">
                <a:solidFill>
                  <a:schemeClr val="tx1"/>
                </a:solidFill>
                <a:latin typeface="Times New Roman" panose="02020603050405020304" pitchFamily="18" charset="0"/>
                <a:cs typeface="Times New Roman" panose="02020603050405020304" pitchFamily="18" charset="0"/>
              </a:rPr>
              <a:t>кормушек. На рынке представлено множество вариантов</a:t>
            </a:r>
            <a:r>
              <a:rPr lang="ru-RU" sz="2000" kern="600" spc="-100" dirty="0" smtClean="0">
                <a:solidFill>
                  <a:schemeClr val="tx1"/>
                </a:solidFill>
                <a:latin typeface="Times New Roman" panose="02020603050405020304" pitchFamily="18" charset="0"/>
                <a:cs typeface="Times New Roman" panose="02020603050405020304" pitchFamily="18" charset="0"/>
              </a:rPr>
              <a:t>.</a:t>
            </a:r>
            <a:r>
              <a:rPr lang="ru-RU" sz="2000" kern="600" dirty="0">
                <a:solidFill>
                  <a:schemeClr val="tx1"/>
                </a:solidFill>
                <a:latin typeface="Times New Roman" panose="02020603050405020304" pitchFamily="18" charset="0"/>
                <a:cs typeface="Times New Roman" panose="02020603050405020304" pitchFamily="18" charset="0"/>
              </a:rPr>
              <a:t> Свой выбор остановили </a:t>
            </a:r>
            <a:r>
              <a:rPr lang="ru-RU" sz="2000" kern="600" dirty="0" smtClean="0">
                <a:solidFill>
                  <a:schemeClr val="tx1"/>
                </a:solidFill>
                <a:latin typeface="Times New Roman" panose="02020603050405020304" pitchFamily="18" charset="0"/>
                <a:cs typeface="Times New Roman" panose="02020603050405020304" pitchFamily="18" charset="0"/>
              </a:rPr>
              <a:t>на</a:t>
            </a:r>
            <a:endParaRPr lang="ru-RU" sz="2000" kern="600" spc="-100" dirty="0" smtClean="0">
              <a:solidFill>
                <a:schemeClr val="tx1"/>
              </a:solidFill>
              <a:latin typeface="Times New Roman" panose="02020603050405020304" pitchFamily="18" charset="0"/>
              <a:cs typeface="Times New Roman" panose="02020603050405020304" pitchFamily="18" charset="0"/>
            </a:endParaRPr>
          </a:p>
          <a:p>
            <a:pPr marL="0" indent="0">
              <a:lnSpc>
                <a:spcPct val="100000"/>
              </a:lnSpc>
              <a:buNone/>
            </a:pPr>
            <a:r>
              <a:rPr lang="ru-RU" sz="2400" b="1" kern="600" spc="-100" dirty="0" smtClean="0">
                <a:solidFill>
                  <a:schemeClr val="tx1"/>
                </a:solidFill>
                <a:latin typeface="Times New Roman" panose="02020603050405020304" pitchFamily="18" charset="0"/>
                <a:cs typeface="Times New Roman" panose="02020603050405020304" pitchFamily="18" charset="0"/>
              </a:rPr>
              <a:t>При выборе кормушки ориентировались на:</a:t>
            </a:r>
          </a:p>
          <a:p>
            <a:pPr>
              <a:lnSpc>
                <a:spcPct val="100000"/>
              </a:lnSpc>
              <a:spcBef>
                <a:spcPts val="600"/>
              </a:spcBef>
            </a:pPr>
            <a:r>
              <a:rPr lang="ru-RU" sz="2000" kern="600" dirty="0" smtClean="0">
                <a:solidFill>
                  <a:schemeClr val="tx1"/>
                </a:solidFill>
                <a:latin typeface="Times New Roman" panose="02020603050405020304" pitchFamily="18" charset="0"/>
                <a:cs typeface="Times New Roman" panose="02020603050405020304" pitchFamily="18" charset="0"/>
              </a:rPr>
              <a:t> Конструкцию.</a:t>
            </a:r>
          </a:p>
          <a:p>
            <a:pPr marL="0" indent="0">
              <a:lnSpc>
                <a:spcPct val="100000"/>
              </a:lnSpc>
              <a:spcBef>
                <a:spcPts val="0"/>
              </a:spcBef>
              <a:buNone/>
            </a:pPr>
            <a:r>
              <a:rPr lang="ru-RU" sz="2000" kern="600" dirty="0" smtClean="0">
                <a:solidFill>
                  <a:schemeClr val="tx1"/>
                </a:solidFill>
                <a:latin typeface="Times New Roman" panose="02020603050405020304" pitchFamily="18" charset="0"/>
                <a:cs typeface="Times New Roman" panose="02020603050405020304" pitchFamily="18" charset="0"/>
              </a:rPr>
              <a:t>Должна обеспечить защиту </a:t>
            </a:r>
            <a:r>
              <a:rPr lang="ru-RU" sz="2000" kern="600" dirty="0">
                <a:solidFill>
                  <a:schemeClr val="tx1"/>
                </a:solidFill>
                <a:latin typeface="Times New Roman" panose="02020603050405020304" pitchFamily="18" charset="0"/>
                <a:cs typeface="Times New Roman" panose="02020603050405020304" pitchFamily="18" charset="0"/>
              </a:rPr>
              <a:t>корма от осадков и  </a:t>
            </a:r>
            <a:r>
              <a:rPr lang="ru-RU" sz="2000" kern="600" dirty="0" smtClean="0">
                <a:solidFill>
                  <a:schemeClr val="tx1"/>
                </a:solidFill>
                <a:latin typeface="Times New Roman" panose="02020603050405020304" pitchFamily="18" charset="0"/>
                <a:cs typeface="Times New Roman" panose="02020603050405020304" pitchFamily="18" charset="0"/>
              </a:rPr>
              <a:t>загнивания, от развития птичьих болезней, от разорения крупными птицами и кошками.</a:t>
            </a:r>
          </a:p>
          <a:p>
            <a:pPr>
              <a:lnSpc>
                <a:spcPct val="100000"/>
              </a:lnSpc>
              <a:spcBef>
                <a:spcPts val="600"/>
              </a:spcBef>
            </a:pPr>
            <a:r>
              <a:rPr lang="ru-RU" sz="2000" kern="600" dirty="0" smtClean="0">
                <a:solidFill>
                  <a:schemeClr val="tx1"/>
                </a:solidFill>
                <a:latin typeface="Times New Roman" panose="02020603050405020304" pitchFamily="18" charset="0"/>
                <a:cs typeface="Times New Roman" panose="02020603050405020304" pitchFamily="18" charset="0"/>
              </a:rPr>
              <a:t>Вместимость.</a:t>
            </a:r>
          </a:p>
          <a:p>
            <a:pPr marL="0" indent="0">
              <a:lnSpc>
                <a:spcPct val="100000"/>
              </a:lnSpc>
              <a:spcBef>
                <a:spcPts val="0"/>
              </a:spcBef>
              <a:buNone/>
            </a:pPr>
            <a:r>
              <a:rPr lang="ru-RU" sz="2000" kern="600" dirty="0" smtClean="0">
                <a:solidFill>
                  <a:schemeClr val="tx1"/>
                </a:solidFill>
                <a:latin typeface="Times New Roman" panose="02020603050405020304" pitchFamily="18" charset="0"/>
                <a:cs typeface="Times New Roman" panose="02020603050405020304" pitchFamily="18" charset="0"/>
              </a:rPr>
              <a:t>Кормушки </a:t>
            </a:r>
            <a:r>
              <a:rPr lang="ru-RU" sz="2000" kern="600" dirty="0">
                <a:solidFill>
                  <a:schemeClr val="tx1"/>
                </a:solidFill>
                <a:latin typeface="Times New Roman" panose="02020603050405020304" pitchFamily="18" charset="0"/>
                <a:cs typeface="Times New Roman" panose="02020603050405020304" pitchFamily="18" charset="0"/>
              </a:rPr>
              <a:t>бункерного типа, </a:t>
            </a:r>
            <a:r>
              <a:rPr lang="ru-RU" sz="2000" kern="600" dirty="0" smtClean="0">
                <a:solidFill>
                  <a:schemeClr val="tx1"/>
                </a:solidFill>
                <a:latin typeface="Times New Roman" panose="02020603050405020304" pitchFamily="18" charset="0"/>
                <a:cs typeface="Times New Roman" panose="02020603050405020304" pitchFamily="18" charset="0"/>
              </a:rPr>
              <a:t> </a:t>
            </a:r>
            <a:r>
              <a:rPr lang="ru-RU" sz="2000" kern="600" dirty="0">
                <a:solidFill>
                  <a:schemeClr val="tx1"/>
                </a:solidFill>
                <a:latin typeface="Times New Roman" panose="02020603050405020304" pitchFamily="18" charset="0"/>
                <a:cs typeface="Times New Roman" panose="02020603050405020304" pitchFamily="18" charset="0"/>
              </a:rPr>
              <a:t>вмещают большее количество корма и </a:t>
            </a:r>
            <a:r>
              <a:rPr lang="ru-RU" sz="2000" kern="600" dirty="0" smtClean="0">
                <a:solidFill>
                  <a:schemeClr val="tx1"/>
                </a:solidFill>
                <a:latin typeface="Times New Roman" panose="02020603050405020304" pitchFamily="18" charset="0"/>
                <a:cs typeface="Times New Roman" panose="02020603050405020304" pitchFamily="18" charset="0"/>
              </a:rPr>
              <a:t> выдают его дозированно. Корм реже </a:t>
            </a:r>
            <a:r>
              <a:rPr lang="ru-RU" sz="2000" kern="600" dirty="0">
                <a:solidFill>
                  <a:schemeClr val="tx1"/>
                </a:solidFill>
                <a:latin typeface="Times New Roman" panose="02020603050405020304" pitchFamily="18" charset="0"/>
                <a:cs typeface="Times New Roman" panose="02020603050405020304" pitchFamily="18" charset="0"/>
              </a:rPr>
              <a:t>нужно подсыпать.</a:t>
            </a:r>
            <a:endParaRPr lang="ru-RU" sz="2000" kern="600" dirty="0" smtClean="0">
              <a:solidFill>
                <a:schemeClr val="tx1"/>
              </a:solidFill>
              <a:latin typeface="Times New Roman" panose="02020603050405020304" pitchFamily="18" charset="0"/>
              <a:cs typeface="Times New Roman" panose="02020603050405020304" pitchFamily="18" charset="0"/>
            </a:endParaRPr>
          </a:p>
          <a:p>
            <a:pPr>
              <a:lnSpc>
                <a:spcPct val="100000"/>
              </a:lnSpc>
              <a:spcBef>
                <a:spcPts val="600"/>
              </a:spcBef>
            </a:pPr>
            <a:r>
              <a:rPr lang="ru-RU" sz="2000" kern="600" dirty="0" smtClean="0">
                <a:solidFill>
                  <a:schemeClr val="tx1"/>
                </a:solidFill>
                <a:latin typeface="Times New Roman" panose="02020603050405020304" pitchFamily="18" charset="0"/>
                <a:cs typeface="Times New Roman" panose="02020603050405020304" pitchFamily="18" charset="0"/>
              </a:rPr>
              <a:t>Стоимость.</a:t>
            </a:r>
          </a:p>
          <a:p>
            <a:pPr marL="0" indent="0">
              <a:lnSpc>
                <a:spcPct val="100000"/>
              </a:lnSpc>
              <a:spcBef>
                <a:spcPts val="0"/>
              </a:spcBef>
              <a:buNone/>
            </a:pPr>
            <a:r>
              <a:rPr lang="ru-RU" sz="2000" kern="600" dirty="0" smtClean="0">
                <a:solidFill>
                  <a:schemeClr val="tx1"/>
                </a:solidFill>
                <a:latin typeface="Times New Roman" panose="02020603050405020304" pitchFamily="18" charset="0"/>
                <a:cs typeface="Times New Roman" panose="02020603050405020304" pitchFamily="18" charset="0"/>
              </a:rPr>
              <a:t> Пластиковые </a:t>
            </a:r>
            <a:r>
              <a:rPr lang="ru-RU" sz="2000" kern="600" dirty="0">
                <a:solidFill>
                  <a:schemeClr val="tx1"/>
                </a:solidFill>
                <a:latin typeface="Times New Roman" panose="02020603050405020304" pitchFamily="18" charset="0"/>
                <a:cs typeface="Times New Roman" panose="02020603050405020304" pitchFamily="18" charset="0"/>
              </a:rPr>
              <a:t>кормушки стоят дешевле деревянных, </a:t>
            </a:r>
            <a:r>
              <a:rPr lang="ru-RU" sz="2000" kern="600" dirty="0" smtClean="0">
                <a:solidFill>
                  <a:schemeClr val="tx1"/>
                </a:solidFill>
                <a:latin typeface="Times New Roman" panose="02020603050405020304" pitchFamily="18" charset="0"/>
                <a:cs typeface="Times New Roman" panose="02020603050405020304" pitchFamily="18" charset="0"/>
              </a:rPr>
              <a:t>стеклянных или  </a:t>
            </a:r>
            <a:r>
              <a:rPr lang="ru-RU" sz="2000" kern="600" dirty="0">
                <a:solidFill>
                  <a:schemeClr val="tx1"/>
                </a:solidFill>
                <a:latin typeface="Times New Roman" panose="02020603050405020304" pitchFamily="18" charset="0"/>
                <a:cs typeface="Times New Roman" panose="02020603050405020304" pitchFamily="18" charset="0"/>
              </a:rPr>
              <a:t>металлических</a:t>
            </a:r>
            <a:r>
              <a:rPr lang="ru-RU" sz="2000" kern="600" dirty="0" smtClean="0">
                <a:solidFill>
                  <a:schemeClr val="tx1"/>
                </a:solidFill>
                <a:latin typeface="Times New Roman" panose="02020603050405020304" pitchFamily="18" charset="0"/>
                <a:cs typeface="Times New Roman" panose="02020603050405020304" pitchFamily="18" charset="0"/>
              </a:rPr>
              <a:t>;</a:t>
            </a:r>
          </a:p>
          <a:p>
            <a:pPr>
              <a:lnSpc>
                <a:spcPct val="100000"/>
              </a:lnSpc>
              <a:spcBef>
                <a:spcPts val="600"/>
              </a:spcBef>
            </a:pPr>
            <a:r>
              <a:rPr lang="ru-RU" sz="2000" kern="600" dirty="0" smtClean="0">
                <a:solidFill>
                  <a:schemeClr val="tx1"/>
                </a:solidFill>
                <a:latin typeface="Times New Roman" panose="02020603050405020304" pitchFamily="18" charset="0"/>
                <a:cs typeface="Times New Roman" panose="02020603050405020304" pitchFamily="18" charset="0"/>
              </a:rPr>
              <a:t>Долговечность. </a:t>
            </a:r>
          </a:p>
          <a:p>
            <a:pPr marL="0" indent="0">
              <a:lnSpc>
                <a:spcPct val="100000"/>
              </a:lnSpc>
              <a:spcBef>
                <a:spcPts val="0"/>
              </a:spcBef>
              <a:buNone/>
            </a:pPr>
            <a:r>
              <a:rPr lang="ru-RU" sz="2000" kern="600" dirty="0" smtClean="0">
                <a:solidFill>
                  <a:schemeClr val="tx1"/>
                </a:solidFill>
                <a:latin typeface="Times New Roman" panose="02020603050405020304" pitchFamily="18" charset="0"/>
                <a:cs typeface="Times New Roman" panose="02020603050405020304" pitchFamily="18" charset="0"/>
              </a:rPr>
              <a:t>При одинаковой  цене кормушек из пластика и фанеры , пластиковые прослужат дольше. Фанера разбухает, гниет от сырости.</a:t>
            </a:r>
            <a:endParaRPr lang="ru-RU" sz="2000" kern="600" dirty="0">
              <a:solidFill>
                <a:schemeClr val="tx1"/>
              </a:solidFill>
              <a:latin typeface="Times New Roman" panose="02020603050405020304" pitchFamily="18" charset="0"/>
              <a:cs typeface="Times New Roman" panose="02020603050405020304" pitchFamily="18" charset="0"/>
            </a:endParaRPr>
          </a:p>
          <a:p>
            <a:pPr>
              <a:lnSpc>
                <a:spcPct val="100000"/>
              </a:lnSpc>
              <a:spcBef>
                <a:spcPts val="600"/>
              </a:spcBef>
            </a:pPr>
            <a:r>
              <a:rPr lang="ru-RU" sz="2000" kern="600" dirty="0" smtClean="0">
                <a:solidFill>
                  <a:schemeClr val="tx1"/>
                </a:solidFill>
                <a:latin typeface="Times New Roman" panose="02020603050405020304" pitchFamily="18" charset="0"/>
                <a:cs typeface="Times New Roman" panose="02020603050405020304" pitchFamily="18" charset="0"/>
              </a:rPr>
              <a:t>Уход.</a:t>
            </a:r>
          </a:p>
          <a:p>
            <a:pPr marL="0" indent="0">
              <a:lnSpc>
                <a:spcPct val="100000"/>
              </a:lnSpc>
              <a:spcBef>
                <a:spcPts val="0"/>
              </a:spcBef>
              <a:buNone/>
            </a:pPr>
            <a:r>
              <a:rPr lang="ru-RU" sz="2000" dirty="0">
                <a:solidFill>
                  <a:schemeClr val="tx1"/>
                </a:solidFill>
                <a:latin typeface="Times New Roman" panose="02020603050405020304" pitchFamily="18" charset="0"/>
                <a:cs typeface="Times New Roman" panose="02020603050405020304" pitchFamily="18" charset="0"/>
              </a:rPr>
              <a:t>Если деревянный </a:t>
            </a:r>
            <a:r>
              <a:rPr lang="ru-RU" sz="2000" dirty="0" smtClean="0">
                <a:solidFill>
                  <a:schemeClr val="tx1"/>
                </a:solidFill>
                <a:latin typeface="Times New Roman" panose="02020603050405020304" pitchFamily="18" charset="0"/>
                <a:cs typeface="Times New Roman" panose="02020603050405020304" pitchFamily="18" charset="0"/>
              </a:rPr>
              <a:t>поддон у кормушки  </a:t>
            </a:r>
            <a:r>
              <a:rPr lang="ru-RU" sz="2000" dirty="0">
                <a:solidFill>
                  <a:schemeClr val="tx1"/>
                </a:solidFill>
                <a:latin typeface="Times New Roman" panose="02020603050405020304" pitchFamily="18" charset="0"/>
                <a:cs typeface="Times New Roman" panose="02020603050405020304" pitchFamily="18" charset="0"/>
              </a:rPr>
              <a:t>покрылся плесенью, а металлический — ржавчиной, их необходимо </a:t>
            </a:r>
            <a:r>
              <a:rPr lang="ru-RU" sz="2000" dirty="0" smtClean="0">
                <a:solidFill>
                  <a:schemeClr val="tx1"/>
                </a:solidFill>
                <a:latin typeface="Times New Roman" panose="02020603050405020304" pitchFamily="18" charset="0"/>
                <a:cs typeface="Times New Roman" panose="02020603050405020304" pitchFamily="18" charset="0"/>
              </a:rPr>
              <a:t>заменить. В пластиковой кормушке это исключено, ее легче обрабатывать.</a:t>
            </a:r>
            <a:endParaRPr lang="ru-RU" sz="2000" kern="600" dirty="0">
              <a:solidFill>
                <a:schemeClr val="tx1"/>
              </a:solidFill>
              <a:latin typeface="Times New Roman" panose="02020603050405020304" pitchFamily="18" charset="0"/>
              <a:cs typeface="Times New Roman" panose="02020603050405020304" pitchFamily="18" charset="0"/>
            </a:endParaRPr>
          </a:p>
          <a:p>
            <a:pPr>
              <a:lnSpc>
                <a:spcPct val="100000"/>
              </a:lnSpc>
              <a:spcBef>
                <a:spcPts val="600"/>
              </a:spcBef>
            </a:pPr>
            <a:r>
              <a:rPr lang="ru-RU" sz="2000" kern="600" dirty="0">
                <a:solidFill>
                  <a:schemeClr val="tx1"/>
                </a:solidFill>
                <a:latin typeface="Times New Roman" panose="02020603050405020304" pitchFamily="18" charset="0"/>
                <a:cs typeface="Times New Roman" panose="02020603050405020304" pitchFamily="18" charset="0"/>
              </a:rPr>
              <a:t>О</a:t>
            </a:r>
            <a:r>
              <a:rPr lang="ru-RU" sz="2000" kern="600" dirty="0" smtClean="0">
                <a:solidFill>
                  <a:schemeClr val="tx1"/>
                </a:solidFill>
                <a:latin typeface="Times New Roman" panose="02020603050405020304" pitchFamily="18" charset="0"/>
                <a:cs typeface="Times New Roman" panose="02020603050405020304" pitchFamily="18" charset="0"/>
              </a:rPr>
              <a:t>тзывы покупателей;</a:t>
            </a:r>
          </a:p>
          <a:p>
            <a:pPr marL="0" indent="0">
              <a:lnSpc>
                <a:spcPct val="100000"/>
              </a:lnSpc>
              <a:spcBef>
                <a:spcPts val="0"/>
              </a:spcBef>
              <a:buNone/>
            </a:pPr>
            <a:endParaRPr lang="ru-RU" sz="2000" kern="600" dirty="0" smtClean="0">
              <a:solidFill>
                <a:schemeClr val="tx1"/>
              </a:solidFill>
              <a:latin typeface="Times New Roman" panose="02020603050405020304" pitchFamily="18" charset="0"/>
              <a:cs typeface="Times New Roman" panose="02020603050405020304" pitchFamily="18" charset="0"/>
            </a:endParaRPr>
          </a:p>
          <a:p>
            <a:pPr>
              <a:lnSpc>
                <a:spcPct val="100000"/>
              </a:lnSpc>
              <a:spcBef>
                <a:spcPts val="0"/>
              </a:spcBef>
            </a:pPr>
            <a:r>
              <a:rPr lang="ru-RU" sz="2000" kern="600" dirty="0" smtClean="0">
                <a:solidFill>
                  <a:schemeClr val="tx1"/>
                </a:solidFill>
                <a:latin typeface="Times New Roman" panose="02020603050405020304" pitchFamily="18" charset="0"/>
                <a:cs typeface="Times New Roman" panose="02020603050405020304" pitchFamily="18" charset="0"/>
              </a:rPr>
              <a:t>Внешний вид</a:t>
            </a:r>
          </a:p>
        </p:txBody>
      </p:sp>
    </p:spTree>
    <p:extLst>
      <p:ext uri="{BB962C8B-B14F-4D97-AF65-F5344CB8AC3E}">
        <p14:creationId xmlns="" xmlns:p14="http://schemas.microsoft.com/office/powerpoint/2010/main" val="2158753505"/>
      </p:ext>
    </p:extLst>
  </p:cSld>
  <p:clrMapOvr>
    <a:masterClrMapping/>
  </p:clrMapOvr>
  <p:transition>
    <p:randomBar dir="vert"/>
    <p:sndAc>
      <p:stSnd>
        <p:snd r:embed="rId2" name="click.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0491" y="152119"/>
            <a:ext cx="10515600" cy="562705"/>
          </a:xfrm>
        </p:spPr>
        <p:txBody>
          <a:bodyPr>
            <a:noAutofit/>
          </a:bodyPr>
          <a:lstStyle/>
          <a:p>
            <a:pPr algn="ctr"/>
            <a:r>
              <a:rPr lang="ru-RU" sz="3200" b="1" dirty="0" smtClean="0">
                <a:latin typeface="Times New Roman" panose="02020603050405020304" pitchFamily="18" charset="0"/>
                <a:cs typeface="Times New Roman" panose="02020603050405020304" pitchFamily="18" charset="0"/>
              </a:rPr>
              <a:t>Внешний вид кормушек</a:t>
            </a: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lvl="0"/>
            <a:endParaRPr lang="ru-RU" dirty="0" smtClean="0">
              <a:solidFill>
                <a:prstClr val="black"/>
              </a:solidFill>
            </a:endParaRPr>
          </a:p>
          <a:p>
            <a:pPr lvl="0"/>
            <a:endParaRPr lang="ru-RU" dirty="0">
              <a:solidFill>
                <a:prstClr val="black"/>
              </a:solidFill>
            </a:endParaRPr>
          </a:p>
          <a:p>
            <a:pPr lvl="0"/>
            <a:endParaRPr lang="ru-RU" dirty="0" smtClean="0">
              <a:solidFill>
                <a:prstClr val="black"/>
              </a:solidFill>
            </a:endParaRPr>
          </a:p>
          <a:p>
            <a:pPr lvl="0"/>
            <a:endParaRPr lang="ru-RU" dirty="0">
              <a:solidFill>
                <a:prstClr val="black"/>
              </a:solidFill>
            </a:endParaRPr>
          </a:p>
          <a:p>
            <a:pPr lvl="0"/>
            <a:endParaRPr lang="ru-RU" dirty="0" smtClean="0">
              <a:solidFill>
                <a:prstClr val="black"/>
              </a:solidFill>
            </a:endParaRPr>
          </a:p>
          <a:p>
            <a:pPr marL="0" lvl="0" indent="0">
              <a:buNone/>
            </a:pPr>
            <a:endParaRPr lang="ru-RU" dirty="0">
              <a:solidFill>
                <a:prstClr val="black"/>
              </a:solidFill>
            </a:endParaRPr>
          </a:p>
          <a:p>
            <a:endParaRPr lang="ru-RU" dirty="0"/>
          </a:p>
        </p:txBody>
      </p:sp>
      <p:pic>
        <p:nvPicPr>
          <p:cNvPr id="4" name="Рисунок 3"/>
          <p:cNvPicPr>
            <a:picLocks noChangeAspect="1"/>
          </p:cNvPicPr>
          <p:nvPr/>
        </p:nvPicPr>
        <p:blipFill rotWithShape="1">
          <a:blip r:embed="rId3" cstate="print"/>
          <a:srcRect/>
          <a:stretch/>
        </p:blipFill>
        <p:spPr>
          <a:xfrm>
            <a:off x="911057" y="661604"/>
            <a:ext cx="3372013" cy="3124308"/>
          </a:xfrm>
          <a:prstGeom prst="rect">
            <a:avLst/>
          </a:prstGeom>
        </p:spPr>
      </p:pic>
      <p:pic>
        <p:nvPicPr>
          <p:cNvPr id="7" name="Рисунок 6"/>
          <p:cNvPicPr>
            <a:picLocks noChangeAspect="1"/>
          </p:cNvPicPr>
          <p:nvPr/>
        </p:nvPicPr>
        <p:blipFill rotWithShape="1">
          <a:blip r:embed="rId4" cstate="print"/>
          <a:srcRect/>
          <a:stretch/>
        </p:blipFill>
        <p:spPr>
          <a:xfrm>
            <a:off x="8454967" y="670123"/>
            <a:ext cx="1292657" cy="3587124"/>
          </a:xfrm>
          <a:prstGeom prst="rect">
            <a:avLst/>
          </a:prstGeom>
        </p:spPr>
      </p:pic>
      <p:cxnSp>
        <p:nvCxnSpPr>
          <p:cNvPr id="12" name="Прямая соединительная линия 11"/>
          <p:cNvCxnSpPr/>
          <p:nvPr/>
        </p:nvCxnSpPr>
        <p:spPr>
          <a:xfrm>
            <a:off x="2722543" y="948994"/>
            <a:ext cx="1794250" cy="87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flipV="1">
            <a:off x="2961998" y="3400989"/>
            <a:ext cx="1640815" cy="387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flipH="1">
            <a:off x="4481020" y="957746"/>
            <a:ext cx="15602" cy="2443243"/>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flipH="1">
            <a:off x="1383531" y="3098929"/>
            <a:ext cx="16530" cy="7770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3820270" y="2944872"/>
            <a:ext cx="0" cy="8562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V="1">
            <a:off x="1423178" y="3785912"/>
            <a:ext cx="2397092" cy="90052"/>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7" name="Рисунок 26"/>
          <p:cNvPicPr>
            <a:picLocks noChangeAspect="1"/>
          </p:cNvPicPr>
          <p:nvPr/>
        </p:nvPicPr>
        <p:blipFill rotWithShape="1">
          <a:blip r:embed="rId5" cstate="print"/>
          <a:srcRect/>
          <a:stretch/>
        </p:blipFill>
        <p:spPr>
          <a:xfrm>
            <a:off x="6594708" y="1149419"/>
            <a:ext cx="1518514" cy="2872640"/>
          </a:xfrm>
          <a:prstGeom prst="rect">
            <a:avLst/>
          </a:prstGeom>
        </p:spPr>
      </p:pic>
      <p:pic>
        <p:nvPicPr>
          <p:cNvPr id="28" name="Рисунок 27"/>
          <p:cNvPicPr>
            <a:picLocks noChangeAspect="1"/>
          </p:cNvPicPr>
          <p:nvPr/>
        </p:nvPicPr>
        <p:blipFill rotWithShape="1">
          <a:blip r:embed="rId6" cstate="print"/>
          <a:srcRect/>
          <a:stretch/>
        </p:blipFill>
        <p:spPr>
          <a:xfrm>
            <a:off x="905526" y="4019429"/>
            <a:ext cx="1284321" cy="1260023"/>
          </a:xfrm>
          <a:prstGeom prst="rect">
            <a:avLst/>
          </a:prstGeom>
        </p:spPr>
      </p:pic>
      <p:pic>
        <p:nvPicPr>
          <p:cNvPr id="29" name="Рисунок 28"/>
          <p:cNvPicPr>
            <a:picLocks noChangeAspect="1"/>
          </p:cNvPicPr>
          <p:nvPr/>
        </p:nvPicPr>
        <p:blipFill>
          <a:blip r:embed="rId7" cstate="print"/>
          <a:stretch>
            <a:fillRect/>
          </a:stretch>
        </p:blipFill>
        <p:spPr>
          <a:xfrm>
            <a:off x="4085381" y="3671187"/>
            <a:ext cx="1468606" cy="1481943"/>
          </a:xfrm>
          <a:prstGeom prst="rect">
            <a:avLst/>
          </a:prstGeom>
        </p:spPr>
      </p:pic>
      <p:pic>
        <p:nvPicPr>
          <p:cNvPr id="34" name="Рисунок 33"/>
          <p:cNvPicPr>
            <a:picLocks noChangeAspect="1"/>
          </p:cNvPicPr>
          <p:nvPr/>
        </p:nvPicPr>
        <p:blipFill rotWithShape="1">
          <a:blip r:embed="rId8" cstate="print"/>
          <a:srcRect/>
          <a:stretch/>
        </p:blipFill>
        <p:spPr>
          <a:xfrm>
            <a:off x="10129443" y="1315583"/>
            <a:ext cx="1600808" cy="2714154"/>
          </a:xfrm>
          <a:prstGeom prst="rect">
            <a:avLst/>
          </a:prstGeom>
        </p:spPr>
      </p:pic>
      <p:sp>
        <p:nvSpPr>
          <p:cNvPr id="39" name="TextBox 38"/>
          <p:cNvSpPr txBox="1"/>
          <p:nvPr/>
        </p:nvSpPr>
        <p:spPr>
          <a:xfrm>
            <a:off x="4124869" y="1650162"/>
            <a:ext cx="950089" cy="400110"/>
          </a:xfrm>
          <a:prstGeom prst="rect">
            <a:avLst/>
          </a:prstGeom>
          <a:solidFill>
            <a:schemeClr val="bg1"/>
          </a:solid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22 см</a:t>
            </a:r>
            <a:endParaRPr lang="ru-RU" sz="2000" b="1" dirty="0">
              <a:latin typeface="Times New Roman" panose="02020603050405020304" pitchFamily="18" charset="0"/>
              <a:cs typeface="Times New Roman" panose="02020603050405020304" pitchFamily="18" charset="0"/>
            </a:endParaRPr>
          </a:p>
        </p:txBody>
      </p:sp>
      <p:sp>
        <p:nvSpPr>
          <p:cNvPr id="40" name="TextBox 39"/>
          <p:cNvSpPr txBox="1"/>
          <p:nvPr/>
        </p:nvSpPr>
        <p:spPr>
          <a:xfrm>
            <a:off x="2376039" y="3624671"/>
            <a:ext cx="929299" cy="400110"/>
          </a:xfrm>
          <a:prstGeom prst="rect">
            <a:avLst/>
          </a:prstGeom>
          <a:solidFill>
            <a:schemeClr val="bg1"/>
          </a:solid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20 см</a:t>
            </a:r>
            <a:endParaRPr lang="ru-RU" sz="2000" b="1" dirty="0">
              <a:latin typeface="Times New Roman" panose="02020603050405020304" pitchFamily="18" charset="0"/>
              <a:cs typeface="Times New Roman" panose="02020603050405020304" pitchFamily="18" charset="0"/>
            </a:endParaRPr>
          </a:p>
        </p:txBody>
      </p:sp>
      <p:sp>
        <p:nvSpPr>
          <p:cNvPr id="42" name="TextBox 41"/>
          <p:cNvSpPr txBox="1"/>
          <p:nvPr/>
        </p:nvSpPr>
        <p:spPr>
          <a:xfrm>
            <a:off x="838200" y="5386647"/>
            <a:ext cx="5230091" cy="1015663"/>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Кормушка бункерного типа, сборная.</a:t>
            </a:r>
          </a:p>
          <a:p>
            <a:pPr algn="ctr"/>
            <a:r>
              <a:rPr lang="ru-RU" sz="2000" dirty="0" smtClean="0">
                <a:latin typeface="Times New Roman" panose="02020603050405020304" pitchFamily="18" charset="0"/>
                <a:cs typeface="Times New Roman" panose="02020603050405020304" pitchFamily="18" charset="0"/>
              </a:rPr>
              <a:t>В дальнейшем ее будем обозначать как оранжевая кормушка.</a:t>
            </a:r>
            <a:endParaRPr lang="ru-RU" sz="2000" dirty="0">
              <a:latin typeface="Times New Roman" panose="02020603050405020304" pitchFamily="18" charset="0"/>
              <a:cs typeface="Times New Roman" panose="02020603050405020304" pitchFamily="18" charset="0"/>
            </a:endParaRPr>
          </a:p>
        </p:txBody>
      </p:sp>
      <p:sp>
        <p:nvSpPr>
          <p:cNvPr id="44" name="TextBox 43"/>
          <p:cNvSpPr txBox="1"/>
          <p:nvPr/>
        </p:nvSpPr>
        <p:spPr>
          <a:xfrm>
            <a:off x="6899564" y="4887884"/>
            <a:ext cx="4883765" cy="1631216"/>
          </a:xfrm>
          <a:prstGeom prst="rect">
            <a:avLst/>
          </a:prstGeom>
          <a:noFill/>
        </p:spPr>
        <p:txBody>
          <a:bodyPr wrap="square" rtlCol="0">
            <a:spAutoFit/>
          </a:bodyPr>
          <a:lstStyle/>
          <a:p>
            <a:pPr algn="ctr"/>
            <a:r>
              <a:rPr lang="ru-RU" sz="2000" b="1" dirty="0" smtClean="0">
                <a:latin typeface="Times New Roman" panose="02020603050405020304" pitchFamily="18" charset="0"/>
                <a:cs typeface="Times New Roman" panose="02020603050405020304" pitchFamily="18" charset="0"/>
              </a:rPr>
              <a:t>Кормушка бункерного типа сетчатая, цельная.</a:t>
            </a:r>
          </a:p>
          <a:p>
            <a:pPr algn="just"/>
            <a:r>
              <a:rPr lang="ru-RU" sz="2000" dirty="0" smtClean="0">
                <a:latin typeface="Times New Roman" panose="02020603050405020304" pitchFamily="18" charset="0"/>
                <a:cs typeface="Times New Roman" panose="02020603050405020304" pitchFamily="18" charset="0"/>
              </a:rPr>
              <a:t>В дальнейшем ее будем обозначать как зеленая.</a:t>
            </a:r>
          </a:p>
          <a:p>
            <a:pPr algn="ctr"/>
            <a:r>
              <a:rPr lang="ru-RU" sz="2000" dirty="0" smtClean="0">
                <a:latin typeface="Times New Roman" panose="02020603050405020304" pitchFamily="18" charset="0"/>
                <a:cs typeface="Times New Roman" panose="02020603050405020304" pitchFamily="18" charset="0"/>
              </a:rPr>
              <a:t>Размер ячейки сетки 0.7*0.7 см.</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078587489"/>
      </p:ext>
    </p:extLst>
  </p:cSld>
  <p:clrMapOvr>
    <a:masterClrMapping/>
  </p:clrMapOvr>
  <p:transition>
    <p:wheel/>
    <p:sndAc>
      <p:stSnd>
        <p:snd r:embed="rId2" name="click.wav"/>
      </p:stSnd>
    </p:sndAc>
  </p:transition>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2161</TotalTime>
  <Words>1327</Words>
  <Application>Microsoft Office PowerPoint</Application>
  <PresentationFormat>Произвольный</PresentationFormat>
  <Paragraphs>175</Paragraphs>
  <Slides>16</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Грань</vt:lpstr>
      <vt:lpstr>Анализ кормушек бункерного типа для кормления птиц в зимний период.</vt:lpstr>
      <vt:lpstr>Слайд 2</vt:lpstr>
      <vt:lpstr>Слайд 3</vt:lpstr>
      <vt:lpstr>Слайд 4</vt:lpstr>
      <vt:lpstr>Слайд 5</vt:lpstr>
      <vt:lpstr>Виды кормушек.</vt:lpstr>
      <vt:lpstr>Самодельные кормушки из разных материалов.</vt:lpstr>
      <vt:lpstr>Выбор кормушки</vt:lpstr>
      <vt:lpstr>Внешний вид кормушек</vt:lpstr>
      <vt:lpstr>Корм и размещение кормушек.</vt:lpstr>
      <vt:lpstr>Наблюдение за птицами</vt:lpstr>
      <vt:lpstr>Слайд 12</vt:lpstr>
      <vt:lpstr>Сравнение 2 кормушек.</vt:lpstr>
      <vt:lpstr>Результаты наблюдений. Вывод.</vt:lpstr>
      <vt:lpstr>Дополнение.</vt:lpstr>
      <vt:lpstr>Слайд 16</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Костян</dc:creator>
  <cp:lastModifiedBy>User</cp:lastModifiedBy>
  <cp:revision>115</cp:revision>
  <dcterms:created xsi:type="dcterms:W3CDTF">2021-03-20T17:36:07Z</dcterms:created>
  <dcterms:modified xsi:type="dcterms:W3CDTF">2023-11-06T05:01:08Z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728560</vt:lpwstr>
  </property>
  <property fmtid="{D5CDD505-2E9C-101B-9397-08002B2CF9AE}" name="NXPowerLiteSettings" pid="3">
    <vt:lpwstr>F7000400038000</vt:lpwstr>
  </property>
  <property fmtid="{D5CDD505-2E9C-101B-9397-08002B2CF9AE}" name="NXPowerLiteVersion" pid="4">
    <vt:lpwstr>S10.0.0</vt:lpwstr>
  </property>
</Properties>
</file>