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" y="-75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2" name="Shape 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26.03.2023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26.03.2023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Shape 78"/>
          <p:cNvPicPr/>
          <p:nvPr/>
        </p:nvPicPr>
        <p:blipFill>
          <a:blip r:embed="rId2" cstate="print"/>
          <a:stretch/>
        </p:blipFill>
        <p:spPr>
          <a:xfrm>
            <a:off x="0" y="-163773"/>
            <a:ext cx="12192000" cy="7021773"/>
          </a:xfrm>
          <a:prstGeom prst="rect">
            <a:avLst/>
          </a:prstGeom>
        </p:spPr>
      </p:pic>
      <p:sp>
        <p:nvSpPr>
          <p:cNvPr id="79" name="Shape 79"/>
          <p:cNvSpPr txBox="1"/>
          <p:nvPr/>
        </p:nvSpPr>
        <p:spPr>
          <a:xfrm>
            <a:off x="2743200" y="185535"/>
            <a:ext cx="427579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/>
              <a:t>МАОУ СОШ № 16    г.о Долгопрудный</a:t>
            </a:r>
          </a:p>
        </p:txBody>
      </p:sp>
      <p:pic>
        <p:nvPicPr>
          <p:cNvPr id="81" name="Shape 81"/>
          <p:cNvPicPr/>
          <p:nvPr/>
        </p:nvPicPr>
        <p:blipFill>
          <a:blip r:embed="rId3" cstate="print"/>
          <a:stretch/>
        </p:blipFill>
        <p:spPr>
          <a:xfrm>
            <a:off x="9034817" y="185535"/>
            <a:ext cx="2675007" cy="4040570"/>
          </a:xfrm>
          <a:prstGeom prst="rect">
            <a:avLst/>
          </a:prstGeom>
        </p:spPr>
      </p:pic>
      <p:sp>
        <p:nvSpPr>
          <p:cNvPr id="82" name="Shape 82"/>
          <p:cNvSpPr txBox="1"/>
          <p:nvPr/>
        </p:nvSpPr>
        <p:spPr>
          <a:xfrm>
            <a:off x="3643950" y="1378424"/>
            <a:ext cx="318939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3600" b="1">
                <a:solidFill>
                  <a:srgbClr val="C00000"/>
                </a:solidFill>
              </a:rPr>
              <a:t>     ПРОЕКТ</a:t>
            </a:r>
          </a:p>
          <a:p>
            <a:endParaRPr sz="4000" b="1">
              <a:solidFill>
                <a:srgbClr val="C00000"/>
              </a:solidFill>
            </a:endParaRPr>
          </a:p>
          <a:p>
            <a:r>
              <a:rPr sz="4000" b="1">
                <a:solidFill>
                  <a:srgbClr val="C00000"/>
                </a:solidFill>
              </a:rPr>
              <a:t>МОЯ ДЫМКА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8472264" y="4570712"/>
            <a:ext cx="3528391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Работу </a:t>
            </a:r>
            <a:r>
              <a:rPr lang="ru-RU" b="1" dirty="0" smtClean="0"/>
              <a:t>в</a:t>
            </a:r>
            <a:r>
              <a:rPr b="1" dirty="0" err="1" smtClean="0"/>
              <a:t>ыполнила</a:t>
            </a:r>
            <a:r>
              <a:rPr b="1" dirty="0" smtClean="0"/>
              <a:t> </a:t>
            </a:r>
            <a:endParaRPr b="1" dirty="0"/>
          </a:p>
          <a:p>
            <a:r>
              <a:rPr b="1" dirty="0" err="1" smtClean="0"/>
              <a:t>Уч</a:t>
            </a:r>
            <a:r>
              <a:rPr lang="ru-RU" b="1" dirty="0" err="1" smtClean="0"/>
              <a:t>ащаяся</a:t>
            </a:r>
            <a:r>
              <a:rPr lang="ru-RU" b="1" dirty="0" smtClean="0"/>
              <a:t> </a:t>
            </a:r>
            <a:r>
              <a:rPr b="1" dirty="0" smtClean="0"/>
              <a:t>2 </a:t>
            </a:r>
            <a:r>
              <a:rPr b="1" dirty="0"/>
              <a:t>«Б» </a:t>
            </a:r>
            <a:r>
              <a:rPr b="1" dirty="0" err="1" smtClean="0"/>
              <a:t>класса</a:t>
            </a:r>
            <a:endParaRPr lang="ru-RU" b="1" dirty="0" smtClean="0"/>
          </a:p>
          <a:p>
            <a:r>
              <a:rPr lang="ru-RU" b="1" dirty="0" smtClean="0"/>
              <a:t>Г.о. Долгопрудный</a:t>
            </a:r>
            <a:endParaRPr b="1" dirty="0"/>
          </a:p>
          <a:p>
            <a:r>
              <a:rPr b="1" dirty="0" err="1"/>
              <a:t>Бачурина</a:t>
            </a:r>
            <a:r>
              <a:rPr b="1" dirty="0"/>
              <a:t> </a:t>
            </a:r>
            <a:r>
              <a:rPr b="1" dirty="0" err="1"/>
              <a:t>Александра</a:t>
            </a:r>
            <a:endParaRPr b="1" dirty="0"/>
          </a:p>
          <a:p>
            <a:r>
              <a:rPr lang="ru-RU" b="1" dirty="0" smtClean="0"/>
              <a:t>Классный руководитель</a:t>
            </a:r>
            <a:r>
              <a:rPr b="1" dirty="0" smtClean="0"/>
              <a:t>:</a:t>
            </a:r>
            <a:endParaRPr lang="ru-RU" b="1" dirty="0" smtClean="0"/>
          </a:p>
          <a:p>
            <a:r>
              <a:rPr b="1" dirty="0" smtClean="0"/>
              <a:t> </a:t>
            </a:r>
            <a:r>
              <a:rPr b="1" dirty="0" err="1"/>
              <a:t>Шевченко</a:t>
            </a:r>
            <a:endParaRPr b="1" dirty="0"/>
          </a:p>
          <a:p>
            <a:r>
              <a:rPr b="1" dirty="0" err="1"/>
              <a:t>Анна</a:t>
            </a:r>
            <a:r>
              <a:rPr b="1" dirty="0"/>
              <a:t> </a:t>
            </a:r>
            <a:r>
              <a:rPr b="1" dirty="0" err="1"/>
              <a:t>Александровна</a:t>
            </a:r>
            <a:endParaRPr b="1" dirty="0"/>
          </a:p>
        </p:txBody>
      </p:sp>
      <p:sp>
        <p:nvSpPr>
          <p:cNvPr id="84" name="Shape 84"/>
          <p:cNvSpPr txBox="1"/>
          <p:nvPr/>
        </p:nvSpPr>
        <p:spPr>
          <a:xfrm>
            <a:off x="4442598" y="6073254"/>
            <a:ext cx="159210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 dirty="0" err="1"/>
              <a:t>Москва</a:t>
            </a:r>
            <a:r>
              <a:rPr b="1" dirty="0"/>
              <a:t> - 2023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168322" y="1311913"/>
            <a:ext cx="6096000" cy="3416320"/>
          </a:xfrm>
          <a:prstGeom prst="rect">
            <a:avLst/>
          </a:prstGeom>
        </p:spPr>
        <p:txBody>
          <a:bodyPr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400" b="1" i="0">
                <a:solidFill>
                  <a:srgbClr val="C00000"/>
                </a:solidFill>
                <a:latin typeface="YS Text"/>
                <a:ea typeface="YS Text"/>
                <a:cs typeface="YS Text"/>
              </a:rPr>
              <a:t>При росписи дымковских игрушек всегда используют яркие цвета, насыщенные. Основные - это синий, красный, желтый, зеленый. Игрушки обязательно украшают различными геометрическими узорами. Вот яркий пример дымковской игрушки. Мастерицы используют масляные краски.</a:t>
            </a:r>
            <a:endParaRPr sz="2400" b="1">
              <a:solidFill>
                <a:srgbClr val="C00000"/>
              </a:solidFill>
            </a:endParaRPr>
          </a:p>
        </p:txBody>
      </p:sp>
      <p:pic>
        <p:nvPicPr>
          <p:cNvPr id="149" name="Shape 149"/>
          <p:cNvPicPr/>
          <p:nvPr/>
        </p:nvPicPr>
        <p:blipFill>
          <a:blip r:embed="rId3" cstate="print"/>
          <a:stretch/>
        </p:blipFill>
        <p:spPr>
          <a:xfrm>
            <a:off x="6373504" y="345741"/>
            <a:ext cx="5636527" cy="563652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hape 152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3" name="Shape 153"/>
          <p:cNvSpPr txBox="1"/>
          <p:nvPr/>
        </p:nvSpPr>
        <p:spPr>
          <a:xfrm>
            <a:off x="1678674" y="863937"/>
            <a:ext cx="3248167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800" b="1">
                <a:solidFill>
                  <a:srgbClr val="C00000"/>
                </a:solidFill>
              </a:rPr>
              <a:t>Дома я сразу же принялась лепить игрушки. 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Когда игрушечки слеплены, они должны высохнуть.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На это уходят сутки, если зто керамическая масса.</a:t>
            </a:r>
          </a:p>
        </p:txBody>
      </p:sp>
      <p:pic>
        <p:nvPicPr>
          <p:cNvPr id="155" name="Shape 155"/>
          <p:cNvPicPr/>
          <p:nvPr/>
        </p:nvPicPr>
        <p:blipFill>
          <a:blip r:embed="rId3" cstate="print"/>
          <a:stretch/>
        </p:blipFill>
        <p:spPr>
          <a:xfrm>
            <a:off x="7492621" y="0"/>
            <a:ext cx="409267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Shape 158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9" name="Shape 159"/>
          <p:cNvSpPr txBox="1"/>
          <p:nvPr/>
        </p:nvSpPr>
        <p:spPr>
          <a:xfrm>
            <a:off x="1146343" y="252636"/>
            <a:ext cx="5230470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800" b="1">
                <a:solidFill>
                  <a:srgbClr val="C00000"/>
                </a:solidFill>
              </a:rPr>
              <a:t>Чтобы   расписать  игрушку,  я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пользовалась гуашью. Сначала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белой   или   золотой,    для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грунтовки, а потом цветной.</a:t>
            </a:r>
          </a:p>
        </p:txBody>
      </p:sp>
      <p:pic>
        <p:nvPicPr>
          <p:cNvPr id="161" name="Shape 161"/>
          <p:cNvPicPr/>
          <p:nvPr/>
        </p:nvPicPr>
        <p:blipFill>
          <a:blip r:embed="rId3" cstate="print"/>
          <a:stretch/>
        </p:blipFill>
        <p:spPr>
          <a:xfrm>
            <a:off x="4014031" y="2138091"/>
            <a:ext cx="2755259" cy="4530473"/>
          </a:xfrm>
          <a:prstGeom prst="rect">
            <a:avLst/>
          </a:prstGeom>
        </p:spPr>
      </p:pic>
      <p:pic>
        <p:nvPicPr>
          <p:cNvPr id="163" name="Shape 163"/>
          <p:cNvPicPr/>
          <p:nvPr/>
        </p:nvPicPr>
        <p:blipFill>
          <a:blip r:embed="rId4" cstate="print"/>
          <a:stretch/>
        </p:blipFill>
        <p:spPr>
          <a:xfrm>
            <a:off x="6950217" y="0"/>
            <a:ext cx="5241782" cy="6858000"/>
          </a:xfrm>
          <a:prstGeom prst="rect">
            <a:avLst/>
          </a:prstGeom>
        </p:spPr>
      </p:pic>
      <p:pic>
        <p:nvPicPr>
          <p:cNvPr id="165" name="Shape 165"/>
          <p:cNvPicPr/>
          <p:nvPr/>
        </p:nvPicPr>
        <p:blipFill>
          <a:blip r:embed="rId5" cstate="print"/>
          <a:stretch/>
        </p:blipFill>
        <p:spPr>
          <a:xfrm>
            <a:off x="596664" y="2138091"/>
            <a:ext cx="2979049" cy="453047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Shape 168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0" name="Shape 170"/>
          <p:cNvPicPr/>
          <p:nvPr/>
        </p:nvPicPr>
        <p:blipFill>
          <a:blip r:embed="rId3" cstate="print"/>
          <a:stretch/>
        </p:blipFill>
        <p:spPr>
          <a:xfrm>
            <a:off x="6485814" y="0"/>
            <a:ext cx="5143500" cy="6858000"/>
          </a:xfrm>
          <a:prstGeom prst="rect">
            <a:avLst/>
          </a:prstGeom>
        </p:spPr>
      </p:pic>
      <p:sp>
        <p:nvSpPr>
          <p:cNvPr id="171" name="Shape 171"/>
          <p:cNvSpPr txBox="1"/>
          <p:nvPr/>
        </p:nvSpPr>
        <p:spPr>
          <a:xfrm>
            <a:off x="1296538" y="2194130"/>
            <a:ext cx="3182538" cy="138499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800" b="1">
                <a:solidFill>
                  <a:srgbClr val="C00000"/>
                </a:solidFill>
              </a:rPr>
              <a:t>Это моя «Барыня».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Она появилась у 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меня первой.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hape 174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6" name="Shape 176"/>
          <p:cNvPicPr/>
          <p:nvPr/>
        </p:nvPicPr>
        <p:blipFill>
          <a:blip r:embed="rId3" cstate="print"/>
          <a:stretch/>
        </p:blipFill>
        <p:spPr>
          <a:xfrm>
            <a:off x="6810232" y="0"/>
            <a:ext cx="5013278" cy="6684371"/>
          </a:xfrm>
          <a:prstGeom prst="rect">
            <a:avLst/>
          </a:prstGeom>
        </p:spPr>
      </p:pic>
      <p:sp>
        <p:nvSpPr>
          <p:cNvPr id="177" name="Shape 177"/>
          <p:cNvSpPr txBox="1"/>
          <p:nvPr/>
        </p:nvSpPr>
        <p:spPr>
          <a:xfrm>
            <a:off x="1487606" y="2265528"/>
            <a:ext cx="3678636" cy="9541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800" b="1">
                <a:solidFill>
                  <a:srgbClr val="C00000"/>
                </a:solidFill>
              </a:rPr>
              <a:t>Следом за «Барыней»</a:t>
            </a:r>
          </a:p>
          <a:p>
            <a:r>
              <a:rPr sz="2800" b="1">
                <a:solidFill>
                  <a:srgbClr val="C00000"/>
                </a:solidFill>
              </a:rPr>
              <a:t>я слепила петушка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hape 180"/>
          <p:cNvPicPr/>
          <p:nvPr/>
        </p:nvPicPr>
        <p:blipFill>
          <a:blip r:embed="rId2" cstate="print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82" name="Shape 182"/>
          <p:cNvPicPr/>
          <p:nvPr/>
        </p:nvPicPr>
        <p:blipFill>
          <a:blip r:embed="rId3" cstate="print"/>
          <a:stretch/>
        </p:blipFill>
        <p:spPr>
          <a:xfrm rot="20478909">
            <a:off x="811338" y="1968483"/>
            <a:ext cx="3297710" cy="4396947"/>
          </a:xfrm>
          <a:prstGeom prst="rect">
            <a:avLst/>
          </a:prstGeom>
        </p:spPr>
      </p:pic>
      <p:pic>
        <p:nvPicPr>
          <p:cNvPr id="184" name="Shape 184"/>
          <p:cNvPicPr/>
          <p:nvPr/>
        </p:nvPicPr>
        <p:blipFill>
          <a:blip r:embed="rId4" cstate="print"/>
          <a:stretch/>
        </p:blipFill>
        <p:spPr>
          <a:xfrm rot="1130067">
            <a:off x="8060974" y="2027548"/>
            <a:ext cx="3310673" cy="4414230"/>
          </a:xfrm>
          <a:prstGeom prst="rect">
            <a:avLst/>
          </a:prstGeom>
        </p:spPr>
      </p:pic>
      <p:pic>
        <p:nvPicPr>
          <p:cNvPr id="186" name="Shape 186"/>
          <p:cNvPicPr/>
          <p:nvPr/>
        </p:nvPicPr>
        <p:blipFill>
          <a:blip r:embed="rId5" cstate="print"/>
          <a:stretch/>
        </p:blipFill>
        <p:spPr>
          <a:xfrm>
            <a:off x="4453336" y="1611326"/>
            <a:ext cx="3282805" cy="4377074"/>
          </a:xfrm>
          <a:prstGeom prst="rect">
            <a:avLst/>
          </a:prstGeom>
        </p:spPr>
      </p:pic>
      <p:sp>
        <p:nvSpPr>
          <p:cNvPr id="187" name="Shape 187"/>
          <p:cNvSpPr txBox="1"/>
          <p:nvPr/>
        </p:nvSpPr>
        <p:spPr>
          <a:xfrm>
            <a:off x="1865247" y="424912"/>
            <a:ext cx="84589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800" b="1">
                <a:solidFill>
                  <a:srgbClr val="C00000"/>
                </a:solidFill>
              </a:rPr>
              <a:t>А потом появились «Конек»,  «Барашек» и «Уточки»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92" name="Shape 192"/>
          <p:cNvPicPr/>
          <p:nvPr/>
        </p:nvPicPr>
        <p:blipFill>
          <a:blip r:embed="rId3" cstate="print"/>
          <a:stretch/>
        </p:blipFill>
        <p:spPr>
          <a:xfrm>
            <a:off x="6431223" y="0"/>
            <a:ext cx="5143500" cy="6858000"/>
          </a:xfrm>
          <a:prstGeom prst="rect">
            <a:avLst/>
          </a:prstGeom>
        </p:spPr>
      </p:pic>
      <p:sp>
        <p:nvSpPr>
          <p:cNvPr id="193" name="Shape 193"/>
          <p:cNvSpPr txBox="1"/>
          <p:nvPr/>
        </p:nvSpPr>
        <p:spPr>
          <a:xfrm>
            <a:off x="423081" y="1951629"/>
            <a:ext cx="5786651" cy="2677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800" b="1">
                <a:solidFill>
                  <a:srgbClr val="C00000"/>
                </a:solidFill>
              </a:rPr>
              <a:t>Вот они все – мои любимые игрушечки.</a:t>
            </a:r>
          </a:p>
          <a:p>
            <a:pPr algn="just"/>
            <a:r>
              <a:rPr sz="2800" b="1">
                <a:solidFill>
                  <a:srgbClr val="C00000"/>
                </a:solidFill>
              </a:rPr>
              <a:t>Может быть, они покажутся вам не очень красивыми, но для меня они самые лучшие, ведь я сделала их сама.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Shape 196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7" name="Shape 197"/>
          <p:cNvSpPr txBox="1"/>
          <p:nvPr/>
        </p:nvSpPr>
        <p:spPr>
          <a:xfrm>
            <a:off x="1965620" y="150125"/>
            <a:ext cx="7871707" cy="1938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400" b="1">
                <a:solidFill>
                  <a:srgbClr val="C00000"/>
                </a:solidFill>
              </a:rPr>
              <a:t>Летом я снова поеду к бабушке в Киров и обязательно</a:t>
            </a:r>
          </a:p>
          <a:p>
            <a:pPr algn="just"/>
            <a:r>
              <a:rPr sz="2400" b="1">
                <a:solidFill>
                  <a:srgbClr val="C00000"/>
                </a:solidFill>
              </a:rPr>
              <a:t>побываю в Музее Дымковской игрушки, чтобы посетить </a:t>
            </a:r>
          </a:p>
          <a:p>
            <a:pPr algn="just"/>
            <a:r>
              <a:rPr sz="2400" b="1">
                <a:solidFill>
                  <a:srgbClr val="C00000"/>
                </a:solidFill>
              </a:rPr>
              <a:t>мастер-класс по ее изготовлению из настоящей глины!</a:t>
            </a:r>
          </a:p>
          <a:p>
            <a:pPr algn="just"/>
            <a:r>
              <a:rPr sz="2400" b="1">
                <a:solidFill>
                  <a:srgbClr val="C00000"/>
                </a:solidFill>
              </a:rPr>
              <a:t>    И попробую расписать игрушку так, как это делают </a:t>
            </a:r>
          </a:p>
          <a:p>
            <a:pPr algn="just"/>
            <a:r>
              <a:rPr sz="2400" b="1">
                <a:solidFill>
                  <a:srgbClr val="C00000"/>
                </a:solidFill>
              </a:rPr>
              <a:t>         Мастерицы из древней русской Вятки!</a:t>
            </a:r>
          </a:p>
        </p:txBody>
      </p:sp>
      <p:pic>
        <p:nvPicPr>
          <p:cNvPr id="199" name="Shape 199"/>
          <p:cNvPicPr/>
          <p:nvPr/>
        </p:nvPicPr>
        <p:blipFill>
          <a:blip r:embed="rId3" cstate="print"/>
          <a:stretch/>
        </p:blipFill>
        <p:spPr>
          <a:xfrm>
            <a:off x="130794" y="2726499"/>
            <a:ext cx="3936238" cy="2952179"/>
          </a:xfrm>
          <a:prstGeom prst="rect">
            <a:avLst/>
          </a:prstGeom>
        </p:spPr>
      </p:pic>
      <p:pic>
        <p:nvPicPr>
          <p:cNvPr id="201" name="Shape 201"/>
          <p:cNvPicPr/>
          <p:nvPr/>
        </p:nvPicPr>
        <p:blipFill>
          <a:blip r:embed="rId4" cstate="print"/>
          <a:stretch/>
        </p:blipFill>
        <p:spPr>
          <a:xfrm>
            <a:off x="7968733" y="2722233"/>
            <a:ext cx="3941926" cy="2956445"/>
          </a:xfrm>
          <a:prstGeom prst="rect">
            <a:avLst/>
          </a:prstGeom>
        </p:spPr>
      </p:pic>
      <p:pic>
        <p:nvPicPr>
          <p:cNvPr id="203" name="Shape 203"/>
          <p:cNvPicPr/>
          <p:nvPr/>
        </p:nvPicPr>
        <p:blipFill>
          <a:blip r:embed="rId5" cstate="print"/>
          <a:stretch/>
        </p:blipFill>
        <p:spPr>
          <a:xfrm>
            <a:off x="4197442" y="2089117"/>
            <a:ext cx="3408064" cy="454408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7" name="Shape 207"/>
          <p:cNvSpPr txBox="1"/>
          <p:nvPr/>
        </p:nvSpPr>
        <p:spPr>
          <a:xfrm>
            <a:off x="1924335" y="2388359"/>
            <a:ext cx="87289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6000" b="1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/>
        </p:nvSpPr>
        <p:spPr>
          <a:xfrm>
            <a:off x="4325816" y="117230"/>
            <a:ext cx="23535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/>
              <a:t>ОПИСАНИЕ СЛАЙДОВ</a:t>
            </a:r>
          </a:p>
          <a:p>
            <a:endParaRPr b="1"/>
          </a:p>
        </p:txBody>
      </p:sp>
      <p:sp>
        <p:nvSpPr>
          <p:cNvPr id="210" name="Shape 210"/>
          <p:cNvSpPr txBox="1"/>
          <p:nvPr/>
        </p:nvSpPr>
        <p:spPr>
          <a:xfrm>
            <a:off x="0" y="0"/>
            <a:ext cx="12192000" cy="69557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sz="1600" b="1">
              <a:solidFill>
                <a:srgbClr val="FF0000"/>
              </a:solidFill>
            </a:endParaRPr>
          </a:p>
          <a:p>
            <a:endParaRPr sz="1600" b="1">
              <a:solidFill>
                <a:srgbClr val="FF0000"/>
              </a:solidFill>
            </a:endParaRPr>
          </a:p>
          <a:p>
            <a:endParaRPr sz="1600" b="1">
              <a:solidFill>
                <a:srgbClr val="FF0000"/>
              </a:solidFill>
            </a:endParaRPr>
          </a:p>
          <a:p>
            <a:r>
              <a:rPr sz="1600" b="1">
                <a:solidFill>
                  <a:srgbClr val="FF0000"/>
                </a:solidFill>
              </a:rPr>
              <a:t>1 СЛАЙД. </a:t>
            </a:r>
            <a:r>
              <a:rPr sz="1600" b="1"/>
              <a:t>Проект «Моя Дымка» выполнила ученица 2 «Б» класса Бачурина Александра. Учитель – Шевченко Анна Александровна.</a:t>
            </a:r>
          </a:p>
          <a:p>
            <a:endParaRPr sz="1600" b="1"/>
          </a:p>
          <a:p>
            <a:r>
              <a:rPr sz="1600" b="1">
                <a:solidFill>
                  <a:srgbClr val="C00000"/>
                </a:solidFill>
              </a:rPr>
              <a:t>2 СЛАЙД  </a:t>
            </a:r>
            <a:r>
              <a:rPr sz="1600" b="1"/>
              <a:t>Цель проекта: Познакомиться с Вятским народным промыслом – Дымковской игрушкой.</a:t>
            </a:r>
          </a:p>
          <a:p>
            <a:r>
              <a:rPr sz="1600" b="1"/>
              <a:t>           ГИПОТЕЗА :  Если я увижу  и узнаю, как создается Дымковская игрушка, может быть, я сама смогу создать такие игрушки.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3 СЛАЙД</a:t>
            </a:r>
            <a:r>
              <a:rPr sz="1600" b="1"/>
              <a:t>. На каникулах я ездила к своей бабушке в город Киров. Там мы с ней побывали в знаменитом Музее Дымковской игрушки.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4 СЛАЙД  </a:t>
            </a:r>
            <a:r>
              <a:rPr sz="1600" b="1"/>
              <a:t>На входе нас встретил Дымковский барашек!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5- 6 СЛАЙДЫ   </a:t>
            </a:r>
            <a:r>
              <a:rPr sz="1600" b="1"/>
              <a:t>В самом музее большое количество дымковских игрушек, и старых, и современных. Они очень красивые.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7 СЛАЙД  </a:t>
            </a:r>
            <a:r>
              <a:rPr sz="1600" b="1"/>
              <a:t>Еще я побывала на мастер-классе. На настоящем гончарном круге мастер изготовил кружку. Ее распишут под Дымку.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8 СЛАЙД</a:t>
            </a:r>
            <a:r>
              <a:rPr sz="1600" b="1"/>
              <a:t>. Перед уходом мы купили закладку и уточку. Я увезла их потом с собой в Москву.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9 СЛАЙД</a:t>
            </a:r>
            <a:r>
              <a:rPr sz="1600" b="1"/>
              <a:t>. По дороге домой мы заехали в магазин и купили керамическую глину и гуашь, ведь мне захотелось самой слепить Дымку!</a:t>
            </a:r>
          </a:p>
          <a:p>
            <a:endParaRPr sz="1600" b="1"/>
          </a:p>
          <a:p>
            <a:endParaRPr sz="1600" b="1"/>
          </a:p>
          <a:p>
            <a:endParaRPr sz="1400" b="1"/>
          </a:p>
          <a:p>
            <a:endParaRPr sz="1600" b="1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/>
          <p:nvPr/>
        </p:nvPicPr>
        <p:blipFill>
          <a:blip r:embed="rId2" cstate="print"/>
          <a:stretch/>
        </p:blipFill>
        <p:spPr>
          <a:xfrm>
            <a:off x="0" y="0"/>
            <a:ext cx="12052394" cy="6858000"/>
          </a:xfrm>
          <a:prstGeom prst="rect">
            <a:avLst/>
          </a:prstGeom>
        </p:spPr>
      </p:pic>
      <p:sp>
        <p:nvSpPr>
          <p:cNvPr id="88" name="Shape 88"/>
          <p:cNvSpPr txBox="1"/>
          <p:nvPr/>
        </p:nvSpPr>
        <p:spPr>
          <a:xfrm>
            <a:off x="1555845" y="928048"/>
            <a:ext cx="920726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/>
              <a:t>Цель проекта:  Познакомиться с вятским народным промыслом – Дымковской игрушкой</a:t>
            </a:r>
          </a:p>
          <a:p>
            <a:endParaRPr b="1"/>
          </a:p>
          <a:p>
            <a:endParaRPr b="1"/>
          </a:p>
          <a:p>
            <a:r>
              <a:rPr b="1"/>
              <a:t>Гипотеза:  Если я увижу, как создается Дымковская игрушка, может быть, и мне удастся</a:t>
            </a:r>
          </a:p>
          <a:p>
            <a:r>
              <a:rPr b="1"/>
              <a:t>                    создать свою «Дымку»</a:t>
            </a:r>
          </a:p>
          <a:p>
            <a:endParaRPr b="1"/>
          </a:p>
          <a:p>
            <a:r>
              <a:rPr b="1"/>
              <a:t>Задачи: </a:t>
            </a:r>
          </a:p>
          <a:p>
            <a:r>
              <a:rPr b="1"/>
              <a:t>             -  Посетить музей Дымковской игрушки в городе Кирове;</a:t>
            </a:r>
          </a:p>
          <a:p>
            <a:r>
              <a:rPr b="1"/>
              <a:t>             -  Познакомиться с удивительным миром Вятской Дымки;</a:t>
            </a:r>
          </a:p>
          <a:p>
            <a:r>
              <a:rPr b="1"/>
              <a:t>             -  Побывать на мастер-классе;</a:t>
            </a:r>
          </a:p>
          <a:p>
            <a:r>
              <a:rPr b="1"/>
              <a:t>             -  Попробовать самой слепить Дымковскую игрушку.</a:t>
            </a:r>
          </a:p>
          <a:p>
            <a:r>
              <a:rPr b="1"/>
              <a:t>             -  Оформить материалы в проект и выступить с ним в классе.</a:t>
            </a:r>
          </a:p>
        </p:txBody>
      </p:sp>
      <p:pic>
        <p:nvPicPr>
          <p:cNvPr id="90" name="Shape 90"/>
          <p:cNvPicPr/>
          <p:nvPr/>
        </p:nvPicPr>
        <p:blipFill>
          <a:blip r:embed="rId3" cstate="print"/>
          <a:stretch/>
        </p:blipFill>
        <p:spPr>
          <a:xfrm>
            <a:off x="8679975" y="2199480"/>
            <a:ext cx="3372419" cy="44965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/>
        </p:nvSpPr>
        <p:spPr>
          <a:xfrm>
            <a:off x="398584" y="2115907"/>
            <a:ext cx="11336216" cy="4062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1600" b="1">
                <a:solidFill>
                  <a:srgbClr val="FF0000"/>
                </a:solidFill>
              </a:rPr>
              <a:t>12 СЛАЙД</a:t>
            </a:r>
            <a:r>
              <a:rPr sz="1600" b="1"/>
              <a:t>. Когда игрушки высохли, я их расписала. Сначала грунтовала, для этого использовала белую и золотую гуашь. Потом  наносила  синие, красные, желтые и зеленые геометрические фигуры. Это основные цвета Дымковской игрушки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13 СЛАЙД.  </a:t>
            </a:r>
            <a:r>
              <a:rPr sz="1600" b="1"/>
              <a:t>Это моя Барыня . Она появилась у меня первой.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14-15  СЛАЙДЫ</a:t>
            </a:r>
            <a:r>
              <a:rPr sz="1600" b="1"/>
              <a:t>.  Следом за ней появились Петушок, Конек, Барашек и Уточки.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16 СЛАЙД</a:t>
            </a:r>
            <a:r>
              <a:rPr sz="1600" b="1"/>
              <a:t>. Вот они, мои любимые игрушечки. Может, они не совсем красивые, но для меня они лучшие, ведь я сделала их     сама!</a:t>
            </a:r>
          </a:p>
          <a:p>
            <a:endParaRPr sz="1600" b="1"/>
          </a:p>
          <a:p>
            <a:r>
              <a:rPr sz="1600" b="1">
                <a:solidFill>
                  <a:srgbClr val="FF0000"/>
                </a:solidFill>
              </a:rPr>
              <a:t>17 СЛАЙД  </a:t>
            </a:r>
            <a:r>
              <a:rPr sz="1600" b="1"/>
              <a:t>Летом я снова поеду к бабушке в Киров и опять схожу с ней в Дымковский музей, чтобы побывать на мастер-классе и самой сделать игрушку из настоящей глины! А расписать попробую так, как это делают мастерицы из древней Вятки.</a:t>
            </a:r>
          </a:p>
          <a:p>
            <a:r>
              <a:rPr sz="1600" b="1">
                <a:solidFill>
                  <a:srgbClr val="FF0000"/>
                </a:solidFill>
              </a:rPr>
              <a:t>18 СЛАЙД</a:t>
            </a:r>
            <a:r>
              <a:rPr sz="1600" b="1"/>
              <a:t>.  СПАСИБО ЗА ВНИМАНИЕ!!!</a:t>
            </a:r>
          </a:p>
          <a:p>
            <a:endParaRPr sz="1600" b="1"/>
          </a:p>
          <a:p>
            <a:endParaRPr b="1"/>
          </a:p>
        </p:txBody>
      </p:sp>
      <p:sp>
        <p:nvSpPr>
          <p:cNvPr id="213" name="Shape 213"/>
          <p:cNvSpPr/>
          <p:nvPr/>
        </p:nvSpPr>
        <p:spPr>
          <a:xfrm>
            <a:off x="398584" y="1400798"/>
            <a:ext cx="11535508" cy="58477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1600" b="1">
                <a:solidFill>
                  <a:srgbClr val="FF0000"/>
                </a:solidFill>
              </a:rPr>
              <a:t>11 СЛАЙД</a:t>
            </a:r>
            <a:r>
              <a:rPr sz="1600" b="1"/>
              <a:t>. Дома я сразу же принялась лепить игрушечки. Когда они вылеплены, они сутки должны сохнуть, так как у меня была   керамическая масса. Её не обжигают, как настоящую Дымку.</a:t>
            </a:r>
          </a:p>
        </p:txBody>
      </p:sp>
      <p:sp>
        <p:nvSpPr>
          <p:cNvPr id="214" name="Shape 214"/>
          <p:cNvSpPr/>
          <p:nvPr/>
        </p:nvSpPr>
        <p:spPr>
          <a:xfrm>
            <a:off x="398584" y="591905"/>
            <a:ext cx="11793415" cy="58477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1600" b="1">
                <a:solidFill>
                  <a:srgbClr val="FF0000"/>
                </a:solidFill>
              </a:rPr>
              <a:t>10 СЛАЙД</a:t>
            </a:r>
            <a:r>
              <a:rPr sz="1600" b="1"/>
              <a:t>. При росписи игрушки мастерицы используют яркие краски и геометрические фигуры. Только        расписывают они  масляными красками, а я пока использовала гуашь.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4" name="Shape 94"/>
          <p:cNvSpPr txBox="1"/>
          <p:nvPr/>
        </p:nvSpPr>
        <p:spPr>
          <a:xfrm>
            <a:off x="890889" y="272957"/>
            <a:ext cx="10410222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800" b="1">
                <a:solidFill>
                  <a:srgbClr val="C00000"/>
                </a:solidFill>
              </a:rPr>
              <a:t>На каникулах в феврале я ездила к моей бабушке в город Киров.</a:t>
            </a:r>
          </a:p>
          <a:p>
            <a:r>
              <a:rPr sz="2800" b="1">
                <a:solidFill>
                  <a:srgbClr val="C00000"/>
                </a:solidFill>
              </a:rPr>
              <a:t>        Там мы с ней посетили Музей знаменитой на весь мир</a:t>
            </a:r>
          </a:p>
          <a:p>
            <a:r>
              <a:rPr sz="2800" b="1">
                <a:solidFill>
                  <a:srgbClr val="C00000"/>
                </a:solidFill>
              </a:rPr>
              <a:t>                                    Дымковской Игрушки!</a:t>
            </a:r>
          </a:p>
        </p:txBody>
      </p:sp>
      <p:pic>
        <p:nvPicPr>
          <p:cNvPr id="96" name="Shape 96"/>
          <p:cNvPicPr/>
          <p:nvPr/>
        </p:nvPicPr>
        <p:blipFill>
          <a:blip r:embed="rId3" cstate="print"/>
          <a:stretch/>
        </p:blipFill>
        <p:spPr>
          <a:xfrm>
            <a:off x="5569561" y="1930909"/>
            <a:ext cx="6222628" cy="3840610"/>
          </a:xfrm>
          <a:prstGeom prst="rect">
            <a:avLst/>
          </a:prstGeom>
        </p:spPr>
      </p:pic>
      <p:pic>
        <p:nvPicPr>
          <p:cNvPr id="98" name="Shape 98"/>
          <p:cNvPicPr/>
          <p:nvPr/>
        </p:nvPicPr>
        <p:blipFill>
          <a:blip r:embed="rId4" cstate="print"/>
          <a:stretch/>
        </p:blipFill>
        <p:spPr>
          <a:xfrm>
            <a:off x="986424" y="1746448"/>
            <a:ext cx="3787783" cy="42095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" name="Shape 102"/>
          <p:cNvSpPr txBox="1"/>
          <p:nvPr/>
        </p:nvSpPr>
        <p:spPr>
          <a:xfrm>
            <a:off x="1774209" y="1804186"/>
            <a:ext cx="3493827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800" b="1">
                <a:solidFill>
                  <a:srgbClr val="C00000"/>
                </a:solidFill>
              </a:rPr>
              <a:t>На входе нас встретил дымковский барашек</a:t>
            </a:r>
          </a:p>
        </p:txBody>
      </p:sp>
      <p:pic>
        <p:nvPicPr>
          <p:cNvPr id="104" name="Shape 104"/>
          <p:cNvPicPr/>
          <p:nvPr/>
        </p:nvPicPr>
        <p:blipFill>
          <a:blip r:embed="rId3" cstate="print"/>
          <a:stretch/>
        </p:blipFill>
        <p:spPr>
          <a:xfrm>
            <a:off x="6254851" y="0"/>
            <a:ext cx="50926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9" name="Shape 109"/>
          <p:cNvPicPr/>
          <p:nvPr/>
        </p:nvPicPr>
        <p:blipFill>
          <a:blip r:embed="rId3" cstate="print"/>
          <a:stretch/>
        </p:blipFill>
        <p:spPr>
          <a:xfrm>
            <a:off x="5588687" y="0"/>
            <a:ext cx="5388214" cy="4403890"/>
          </a:xfrm>
          <a:prstGeom prst="rect">
            <a:avLst/>
          </a:prstGeom>
        </p:spPr>
      </p:pic>
      <p:pic>
        <p:nvPicPr>
          <p:cNvPr id="111" name="Shape 111"/>
          <p:cNvPicPr/>
          <p:nvPr/>
        </p:nvPicPr>
        <p:blipFill>
          <a:blip r:embed="rId4" cstate="print"/>
          <a:stretch/>
        </p:blipFill>
        <p:spPr>
          <a:xfrm>
            <a:off x="325082" y="147637"/>
            <a:ext cx="4445000" cy="6858000"/>
          </a:xfrm>
          <a:prstGeom prst="rect">
            <a:avLst/>
          </a:prstGeom>
        </p:spPr>
      </p:pic>
      <p:sp>
        <p:nvSpPr>
          <p:cNvPr id="112" name="Shape 112"/>
          <p:cNvSpPr txBox="1"/>
          <p:nvPr/>
        </p:nvSpPr>
        <p:spPr>
          <a:xfrm>
            <a:off x="6373506" y="4854326"/>
            <a:ext cx="3466530" cy="13849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800" b="1">
                <a:solidFill>
                  <a:srgbClr val="C00000"/>
                </a:solidFill>
              </a:rPr>
              <a:t>В самом музее большое количество витрин с игрушками.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Group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15"/>
          <p:cNvPicPr/>
          <p:nvPr/>
        </p:nvPicPr>
        <p:blipFill>
          <a:blip cstate="print" r:embed="rId2"/>
          <a:stretch/>
        </p:blipFill>
        <p:spPr>
          <a:xfrm>
            <a:off x="-200167" y="0"/>
            <a:ext cx="12392167" cy="6858000"/>
          </a:xfrm>
          <a:prstGeom prst="rect">
            <a:avLst/>
          </a:prstGeom>
        </p:spPr>
      </p:pic>
      <p:pic>
        <p:nvPicPr>
          <p:cNvPr id="117" name="Shape 117"/>
          <p:cNvPicPr/>
          <p:nvPr/>
        </p:nvPicPr>
        <p:blipFill>
          <a:blip cstate="print" r:embed="rId3"/>
          <a:srcRect b="41"/>
          <a:stretch/>
        </p:blipFill>
        <p:spPr>
          <a:xfrm>
            <a:off x="7929809" y="1154467"/>
            <a:ext cx="4086158" cy="4726922"/>
          </a:xfrm>
          <a:prstGeom prst="rect">
            <a:avLst/>
          </a:prstGeom>
        </p:spPr>
      </p:pic>
      <p:pic>
        <p:nvPicPr>
          <p:cNvPr id="119" name="Shape 119"/>
          <p:cNvPicPr/>
          <p:nvPr/>
        </p:nvPicPr>
        <p:blipFill>
          <a:blip cstate="print" r:embed="rId4"/>
          <a:stretch/>
        </p:blipFill>
        <p:spPr>
          <a:xfrm>
            <a:off x="3515381" y="-2"/>
            <a:ext cx="4254499" cy="6858000"/>
          </a:xfrm>
          <a:prstGeom prst="rect">
            <a:avLst/>
          </a:prstGeom>
        </p:spPr>
      </p:pic>
      <p:pic>
        <p:nvPicPr>
          <p:cNvPr id="121" name="Shape 121"/>
          <p:cNvPicPr/>
          <p:nvPr/>
        </p:nvPicPr>
        <p:blipFill>
          <a:blip cstate="print" r:embed="rId5"/>
          <a:stretch/>
        </p:blipFill>
        <p:spPr>
          <a:xfrm>
            <a:off x="-56344" y="1154467"/>
            <a:ext cx="3411797" cy="45490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124"/>
          <p:cNvPicPr/>
          <p:nvPr/>
        </p:nvPicPr>
        <p:blipFill>
          <a:blip r:embed="rId2" cstate="print"/>
          <a:stretch/>
        </p:blipFill>
        <p:spPr>
          <a:xfrm>
            <a:off x="13221" y="0"/>
            <a:ext cx="12192000" cy="6858000"/>
          </a:xfrm>
          <a:prstGeom prst="rect">
            <a:avLst/>
          </a:prstGeom>
        </p:spPr>
      </p:pic>
      <p:sp>
        <p:nvSpPr>
          <p:cNvPr id="125" name="Shape 125"/>
          <p:cNvSpPr txBox="1"/>
          <p:nvPr/>
        </p:nvSpPr>
        <p:spPr>
          <a:xfrm>
            <a:off x="450162" y="1859340"/>
            <a:ext cx="57270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sz="2400" b="1">
                <a:solidFill>
                  <a:srgbClr val="C00000"/>
                </a:solidFill>
              </a:rPr>
              <a:t>А еще мы побывали на мастер-классе по</a:t>
            </a:r>
          </a:p>
          <a:p>
            <a:pPr algn="just"/>
            <a:r>
              <a:rPr sz="2400" b="1">
                <a:solidFill>
                  <a:srgbClr val="C00000"/>
                </a:solidFill>
              </a:rPr>
              <a:t>изготовлению кружки на настоящем гончарном круге. Ее потом </a:t>
            </a:r>
          </a:p>
          <a:p>
            <a:pPr algn="just"/>
            <a:r>
              <a:rPr sz="2400" b="1">
                <a:solidFill>
                  <a:srgbClr val="C00000"/>
                </a:solidFill>
              </a:rPr>
              <a:t>распишут, как дымковскую игрушку</a:t>
            </a:r>
          </a:p>
        </p:txBody>
      </p:sp>
      <p:pic>
        <p:nvPicPr>
          <p:cNvPr id="127" name="Shape 127"/>
          <p:cNvPicPr/>
          <p:nvPr/>
        </p:nvPicPr>
        <p:blipFill>
          <a:blip r:embed="rId3" cstate="print"/>
          <a:stretch/>
        </p:blipFill>
        <p:spPr>
          <a:xfrm>
            <a:off x="7048109" y="0"/>
            <a:ext cx="42862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Group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hape 130"/>
          <p:cNvPicPr/>
          <p:nvPr/>
        </p:nvPicPr>
        <p:blipFill>
          <a:blip cstate="print" r:embed="rId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2" name="Shape 132"/>
          <p:cNvPicPr/>
          <p:nvPr/>
        </p:nvPicPr>
        <p:blipFill>
          <a:blip cstate="print" r:embed="rId3"/>
          <a:srcRect b="14" l="313" r="432" t="408"/>
          <a:stretch/>
        </p:blipFill>
        <p:spPr>
          <a:xfrm>
            <a:off x="1695043" y="2010974"/>
            <a:ext cx="3957851" cy="4116871"/>
          </a:xfrm>
          <a:prstGeom prst="rect">
            <a:avLst/>
          </a:prstGeom>
        </p:spPr>
      </p:pic>
      <p:pic>
        <p:nvPicPr>
          <p:cNvPr id="134" name="Shape 134"/>
          <p:cNvPicPr/>
          <p:nvPr/>
        </p:nvPicPr>
        <p:blipFill>
          <a:blip cstate="print" r:embed="rId4"/>
          <a:stretch/>
        </p:blipFill>
        <p:spPr>
          <a:xfrm>
            <a:off x="7676250" y="0"/>
            <a:ext cx="3854450" cy="6858000"/>
          </a:xfrm>
          <a:prstGeom prst="rect">
            <a:avLst/>
          </a:prstGeom>
        </p:spPr>
      </p:pic>
      <p:sp>
        <p:nvSpPr>
          <p:cNvPr id="135" name="Shape 135"/>
          <p:cNvSpPr txBox="1"/>
          <p:nvPr/>
        </p:nvSpPr>
        <p:spPr>
          <a:xfrm>
            <a:off x="852531" y="614149"/>
            <a:ext cx="6734857" cy="954107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>
            <a:defPPr/>
            <a:lvl1pPr algn="l" indent="0" lvl="0" marL="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b="1" sz="2800">
                <a:solidFill>
                  <a:srgbClr val="C00000"/>
                </a:solidFill>
              </a:rPr>
              <a:t>Перед уходом домой мы купили уточку и</a:t>
            </a:r>
          </a:p>
          <a:p>
            <a:r>
              <a:rPr b="1" sz="2800">
                <a:solidFill>
                  <a:srgbClr val="C00000"/>
                </a:solidFill>
              </a:rPr>
              <a:t>закладки с дымковскими  рисунками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9" name="Shape 139"/>
          <p:cNvSpPr txBox="1"/>
          <p:nvPr/>
        </p:nvSpPr>
        <p:spPr>
          <a:xfrm>
            <a:off x="105225" y="399678"/>
            <a:ext cx="116639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400" b="1">
                <a:solidFill>
                  <a:srgbClr val="C00000"/>
                </a:solidFill>
              </a:rPr>
              <a:t>Возвращаясь из музея, мы заехали в магазин и купили керамическую массу и гуашь.</a:t>
            </a:r>
          </a:p>
          <a:p>
            <a:r>
              <a:rPr sz="2400" b="1">
                <a:solidFill>
                  <a:srgbClr val="C00000"/>
                </a:solidFill>
              </a:rPr>
              <a:t>Я очень люблю лепить, и мне захотелось слепить самой Дымковскую игрушечку.</a:t>
            </a:r>
          </a:p>
        </p:txBody>
      </p:sp>
      <p:pic>
        <p:nvPicPr>
          <p:cNvPr id="141" name="Shape 141"/>
          <p:cNvPicPr/>
          <p:nvPr/>
        </p:nvPicPr>
        <p:blipFill>
          <a:blip r:embed="rId3" cstate="print"/>
          <a:stretch/>
        </p:blipFill>
        <p:spPr>
          <a:xfrm>
            <a:off x="848436" y="1758764"/>
            <a:ext cx="4357052" cy="4769374"/>
          </a:xfrm>
          <a:prstGeom prst="rect">
            <a:avLst/>
          </a:prstGeom>
        </p:spPr>
      </p:pic>
      <p:pic>
        <p:nvPicPr>
          <p:cNvPr id="143" name="Shape 143"/>
          <p:cNvPicPr/>
          <p:nvPr/>
        </p:nvPicPr>
        <p:blipFill>
          <a:blip r:embed="rId4" cstate="print"/>
          <a:stretch/>
        </p:blipFill>
        <p:spPr>
          <a:xfrm>
            <a:off x="5937206" y="1758764"/>
            <a:ext cx="5199368" cy="45711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3</TotalTime>
  <Words>776</Words>
  <Application>Microsoft Office PowerPoint</Application>
  <DocSecurity>0</DocSecurity>
  <PresentationFormat>Произвольный</PresentationFormat>
  <Paragraphs>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2023-11-06T07:01:22Z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773346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