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9144000" cy="6858000"/>
  <p:notesSz cx="9144000" cy="6858000"/>
  <p:embeddedFontLst>
    <p:embeddedFont>
      <p:font typeface="QNAHWV+TimesNewRomanPS-BoldItalicMT"/>
      <p:regular r:id="rId20"/>
    </p:embeddedFont>
    <p:embeddedFont>
      <p:font typeface="KNPTDD+TimesNewRomanPS-ItalicMT"/>
      <p:regular r:id="rId21"/>
    </p:embeddedFont>
    <p:embeddedFont>
      <p:font typeface="CJCAHQ+Corsiva-Italic"/>
      <p:regular r:id="rId22"/>
    </p:embeddedFont>
    <p:embeddedFont>
      <p:font typeface="ETCRJA+TimesNewRomanPS-BoldMT"/>
      <p:regular r:id="rId23"/>
    </p:embeddedFont>
    <p:embeddedFont>
      <p:font typeface="BUNTPN+TimesNewRomanPSMT"/>
      <p:regular r:id="rId24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slide" Target="slides/slide12.xml" /><Relationship Id="rId18" Type="http://schemas.openxmlformats.org/officeDocument/2006/relationships/slide" Target="slides/slide13.xml" /><Relationship Id="rId19" Type="http://schemas.openxmlformats.org/officeDocument/2006/relationships/slide" Target="slides/slide14.xml" /><Relationship Id="rId2" Type="http://schemas.openxmlformats.org/officeDocument/2006/relationships/tableStyles" Target="tableStyles.xml" /><Relationship Id="rId20" Type="http://schemas.openxmlformats.org/officeDocument/2006/relationships/font" Target="fonts/font1.fntdata" /><Relationship Id="rId21" Type="http://schemas.openxmlformats.org/officeDocument/2006/relationships/font" Target="fonts/font2.fntdata" /><Relationship Id="rId22" Type="http://schemas.openxmlformats.org/officeDocument/2006/relationships/font" Target="fonts/font3.fntdata" /><Relationship Id="rId23" Type="http://schemas.openxmlformats.org/officeDocument/2006/relationships/font" Target="fonts/font4.fntdata" /><Relationship Id="rId24" Type="http://schemas.openxmlformats.org/officeDocument/2006/relationships/font" Target="fonts/font5.fntdata" /><Relationship Id="rId3" Type="http://schemas.openxmlformats.org/officeDocument/2006/relationships/viewProps" Target="view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996551" y="1607168"/>
            <a:ext cx="5203444" cy="19009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4167"/>
              </a:lnSpc>
              <a:spcBef>
                <a:spcPts val="0"/>
              </a:spcBef>
              <a:spcAft>
                <a:spcPts val="0"/>
              </a:spcAft>
            </a:pPr>
            <a:r>
              <a:rPr dirty="0" sz="4000" b="1">
                <a:solidFill>
                  <a:srgbClr val="000000"/>
                </a:solidFill>
                <a:latin typeface="QNAHWV+TimesNewRomanPS-BoldItalicMT"/>
                <a:cs typeface="QNAHWV+TimesNewRomanPS-BoldItalicMT"/>
              </a:rPr>
              <a:t>«Правила</a:t>
            </a:r>
            <a:r>
              <a:rPr dirty="0" sz="4000" b="1">
                <a:solidFill>
                  <a:srgbClr val="000000"/>
                </a:solidFill>
                <a:latin typeface="QNAHWV+TimesNewRomanPS-BoldItalicMT"/>
                <a:cs typeface="QNAHWV+TimesNewRomanPS-BoldItalicMT"/>
              </a:rPr>
              <a:t> </a:t>
            </a:r>
            <a:r>
              <a:rPr dirty="0" sz="4000" b="1">
                <a:solidFill>
                  <a:srgbClr val="000000"/>
                </a:solidFill>
                <a:latin typeface="QNAHWV+TimesNewRomanPS-BoldItalicMT"/>
                <a:cs typeface="QNAHWV+TimesNewRomanPS-BoldItalicMT"/>
              </a:rPr>
              <a:t>здорового</a:t>
            </a:r>
          </a:p>
          <a:p>
            <a:pPr marL="1050230" marR="0">
              <a:lnSpc>
                <a:spcPts val="4167"/>
              </a:lnSpc>
              <a:spcBef>
                <a:spcPts val="632"/>
              </a:spcBef>
              <a:spcAft>
                <a:spcPts val="0"/>
              </a:spcAft>
            </a:pPr>
            <a:r>
              <a:rPr dirty="0" sz="4000" b="1">
                <a:solidFill>
                  <a:srgbClr val="000000"/>
                </a:solidFill>
                <a:latin typeface="QNAHWV+TimesNewRomanPS-BoldItalicMT"/>
                <a:cs typeface="QNAHWV+TimesNewRomanPS-BoldItalicMT"/>
              </a:rPr>
              <a:t>образа</a:t>
            </a:r>
            <a:r>
              <a:rPr dirty="0" sz="4000" b="1">
                <a:solidFill>
                  <a:srgbClr val="000000"/>
                </a:solidFill>
                <a:latin typeface="QNAHWV+TimesNewRomanPS-BoldItalicMT"/>
                <a:cs typeface="QNAHWV+TimesNewRomanPS-BoldItalicMT"/>
              </a:rPr>
              <a:t> </a:t>
            </a:r>
            <a:r>
              <a:rPr dirty="0" sz="4000" b="1">
                <a:solidFill>
                  <a:srgbClr val="000000"/>
                </a:solidFill>
                <a:latin typeface="QNAHWV+TimesNewRomanPS-BoldItalicMT"/>
                <a:cs typeface="QNAHWV+TimesNewRomanPS-BoldItalicMT"/>
              </a:rPr>
              <a:t>жизни»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263994" y="4230087"/>
            <a:ext cx="2045344" cy="7747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333a1d"/>
                </a:solidFill>
                <a:latin typeface="KNPTDD+TimesNewRomanPS-ItalicMT"/>
                <a:cs typeface="KNPTDD+TimesNewRomanPS-ItalicMT"/>
              </a:rPr>
              <a:t>Подготовил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233928" y="4672047"/>
            <a:ext cx="4165431" cy="16587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78891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333a1d"/>
                </a:solidFill>
                <a:latin typeface="KNPTDD+TimesNewRomanPS-ItalicMT"/>
                <a:cs typeface="KNPTDD+TimesNewRomanPS-ItalicMT"/>
              </a:rPr>
              <a:t>учитель</a:t>
            </a:r>
            <a:r>
              <a:rPr dirty="0" sz="2400" spc="-176">
                <a:solidFill>
                  <a:srgbClr val="333a1d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a1d"/>
                </a:solidFill>
                <a:latin typeface="KNPTDD+TimesNewRomanPS-ItalicMT"/>
                <a:cs typeface="KNPTDD+TimesNewRomanPS-ItalicMT"/>
              </a:rPr>
              <a:t>русского</a:t>
            </a:r>
            <a:r>
              <a:rPr dirty="0" sz="2400" spc="-244">
                <a:solidFill>
                  <a:srgbClr val="333a1d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a1d"/>
                </a:solidFill>
                <a:latin typeface="KNPTDD+TimesNewRomanPS-ItalicMT"/>
                <a:cs typeface="KNPTDD+TimesNewRomanPS-ItalicMT"/>
              </a:rPr>
              <a:t>языка</a:t>
            </a:r>
          </a:p>
          <a:p>
            <a:pPr marL="0" marR="0">
              <a:lnSpc>
                <a:spcPts val="2500"/>
              </a:lnSpc>
              <a:spcBef>
                <a:spcPts val="979"/>
              </a:spcBef>
              <a:spcAft>
                <a:spcPts val="0"/>
              </a:spcAft>
            </a:pPr>
            <a:r>
              <a:rPr dirty="0" sz="2400">
                <a:solidFill>
                  <a:srgbClr val="333a1d"/>
                </a:solidFill>
                <a:latin typeface="KNPTDD+TimesNewRomanPS-ItalicMT"/>
                <a:cs typeface="KNPTDD+TimesNewRomanPS-ItalicMT"/>
              </a:rPr>
              <a:t>ГОУ</a:t>
            </a:r>
            <a:r>
              <a:rPr dirty="0" sz="2400" spc="-294">
                <a:solidFill>
                  <a:srgbClr val="333a1d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a1d"/>
                </a:solidFill>
                <a:latin typeface="KNPTDD+TimesNewRomanPS-ItalicMT"/>
                <a:cs typeface="KNPTDD+TimesNewRomanPS-ItalicMT"/>
              </a:rPr>
              <a:t>ТО</a:t>
            </a:r>
            <a:r>
              <a:rPr dirty="0" sz="2400" spc="-116">
                <a:solidFill>
                  <a:srgbClr val="333a1d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a1d"/>
                </a:solidFill>
                <a:latin typeface="CJCAHQ+Corsiva-Italic"/>
                <a:cs typeface="CJCAHQ+Corsiva-Italic"/>
              </a:rPr>
              <a:t>«</a:t>
            </a:r>
            <a:r>
              <a:rPr dirty="0" sz="2400">
                <a:solidFill>
                  <a:srgbClr val="333a1d"/>
                </a:solidFill>
                <a:latin typeface="KNPTDD+TimesNewRomanPS-ItalicMT"/>
                <a:cs typeface="KNPTDD+TimesNewRomanPS-ItalicMT"/>
              </a:rPr>
              <a:t>Киреевская</a:t>
            </a:r>
            <a:r>
              <a:rPr dirty="0" sz="2400" spc="-214">
                <a:solidFill>
                  <a:srgbClr val="333a1d"/>
                </a:solidFill>
                <a:latin typeface="Times New Roman"/>
                <a:cs typeface="Times New Roman"/>
              </a:rPr>
              <a:t> </a:t>
            </a:r>
            <a:r>
              <a:rPr dirty="0" sz="2400" spc="-23">
                <a:solidFill>
                  <a:srgbClr val="333a1d"/>
                </a:solidFill>
                <a:latin typeface="KNPTDD+TimesNewRomanPS-ItalicMT"/>
                <a:cs typeface="KNPTDD+TimesNewRomanPS-ItalicMT"/>
              </a:rPr>
              <a:t>школа</a:t>
            </a:r>
            <a:r>
              <a:rPr dirty="0" sz="2400">
                <a:solidFill>
                  <a:srgbClr val="333a1d"/>
                </a:solidFill>
                <a:latin typeface="CJCAHQ+Corsiva-Italic"/>
                <a:cs typeface="CJCAHQ+Corsiva-Italic"/>
              </a:rPr>
              <a:t>»</a:t>
            </a:r>
          </a:p>
          <a:p>
            <a:pPr marL="1884560" marR="0">
              <a:lnSpc>
                <a:spcPts val="2500"/>
              </a:lnSpc>
              <a:spcBef>
                <a:spcPts val="979"/>
              </a:spcBef>
              <a:spcAft>
                <a:spcPts val="0"/>
              </a:spcAft>
            </a:pPr>
            <a:r>
              <a:rPr dirty="0" sz="2400">
                <a:solidFill>
                  <a:srgbClr val="333a1d"/>
                </a:solidFill>
                <a:latin typeface="KNPTDD+TimesNewRomanPS-ItalicMT"/>
                <a:cs typeface="KNPTDD+TimesNewRomanPS-ItalicMT"/>
              </a:rPr>
              <a:t>Триколич</a:t>
            </a:r>
            <a:r>
              <a:rPr dirty="0" sz="2400" spc="-320">
                <a:solidFill>
                  <a:srgbClr val="333a1d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a1d"/>
                </a:solidFill>
                <a:latin typeface="KNPTDD+TimesNewRomanPS-ItalicMT"/>
                <a:cs typeface="KNPTDD+TimesNewRomanPS-ItalicMT"/>
              </a:rPr>
              <a:t>А</a:t>
            </a:r>
            <a:r>
              <a:rPr dirty="0" sz="2400">
                <a:solidFill>
                  <a:srgbClr val="333a1d"/>
                </a:solidFill>
                <a:latin typeface="CJCAHQ+Corsiva-Italic"/>
                <a:cs typeface="CJCAHQ+Corsiva-Italic"/>
              </a:rPr>
              <a:t>.</a:t>
            </a:r>
            <a:r>
              <a:rPr dirty="0" sz="2400">
                <a:solidFill>
                  <a:srgbClr val="333a1d"/>
                </a:solidFill>
                <a:latin typeface="KNPTDD+TimesNewRomanPS-ItalicMT"/>
                <a:cs typeface="KNPTDD+TimesNewRomanPS-ItalicMT"/>
              </a:rPr>
              <a:t>В</a:t>
            </a:r>
            <a:r>
              <a:rPr dirty="0" sz="2400">
                <a:solidFill>
                  <a:srgbClr val="333a1d"/>
                </a:solidFill>
                <a:latin typeface="CJCAHQ+Corsiva-Italic"/>
                <a:cs typeface="CJCAHQ+Corsiva-Italic"/>
              </a:rPr>
              <a:t>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747338" y="5997927"/>
            <a:ext cx="1559718" cy="7747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333a1d"/>
                </a:solidFill>
                <a:latin typeface="CJCAHQ+Corsiva-Italic"/>
                <a:cs typeface="CJCAHQ+Corsiva-Italic"/>
              </a:rPr>
              <a:t>27.05.2019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02899" y="487000"/>
            <a:ext cx="8141442" cy="22378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Правило</a:t>
            </a:r>
            <a:r>
              <a:rPr dirty="0" sz="2400" spc="1474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4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№</a:t>
            </a:r>
            <a:r>
              <a:rPr dirty="0" sz="2400" spc="1461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4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8.</a:t>
            </a:r>
            <a:r>
              <a:rPr dirty="0" sz="2400" spc="146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Не</a:t>
            </a:r>
            <a:r>
              <a:rPr dirty="0" sz="2400" spc="1463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забывайте</a:t>
            </a:r>
            <a:r>
              <a:rPr dirty="0" sz="2400" spc="144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про</a:t>
            </a:r>
            <a:r>
              <a:rPr dirty="0" sz="2400" spc="146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физическую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нагрузку.</a:t>
            </a:r>
            <a:r>
              <a:rPr dirty="0" sz="2400" spc="202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Сидячий</a:t>
            </a:r>
            <a:r>
              <a:rPr dirty="0" sz="2400" spc="234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образ</a:t>
            </a:r>
            <a:r>
              <a:rPr dirty="0" sz="2400" spc="232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жизни</a:t>
            </a:r>
            <a:r>
              <a:rPr dirty="0" sz="2400" spc="2339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способствует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развитию</a:t>
            </a:r>
            <a:r>
              <a:rPr dirty="0" sz="2400" spc="10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многих</a:t>
            </a:r>
            <a:r>
              <a:rPr dirty="0" sz="2400" spc="116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заболеваний,</a:t>
            </a:r>
            <a:r>
              <a:rPr dirty="0" sz="2400" spc="58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а</a:t>
            </a:r>
            <a:r>
              <a:rPr dirty="0" sz="2400" spc="9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физическая</a:t>
            </a:r>
            <a:r>
              <a:rPr dirty="0" sz="2400" spc="10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нагрузка</a:t>
            </a:r>
          </a:p>
          <a:p>
            <a:pPr marL="0" marR="0">
              <a:lnSpc>
                <a:spcPts val="2500"/>
              </a:lnSpc>
              <a:spcBef>
                <a:spcPts val="329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поможет</a:t>
            </a:r>
            <a:r>
              <a:rPr dirty="0" sz="2400" spc="34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сократить</a:t>
            </a:r>
            <a:r>
              <a:rPr dirty="0" sz="2400" spc="40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вероятность</a:t>
            </a:r>
            <a:r>
              <a:rPr dirty="0" sz="2400" spc="47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их</a:t>
            </a:r>
            <a:r>
              <a:rPr dirty="0" sz="2400" spc="46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возникновения</a:t>
            </a:r>
            <a:r>
              <a:rPr dirty="0" sz="2400" spc="45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в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несколько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раз.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02899" y="397741"/>
            <a:ext cx="8232951" cy="27219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ПРАВИЛО</a:t>
            </a:r>
            <a:r>
              <a:rPr dirty="0" sz="2200" spc="812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№</a:t>
            </a:r>
            <a:r>
              <a:rPr dirty="0" sz="2200" spc="1083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9.</a:t>
            </a:r>
            <a:r>
              <a:rPr dirty="0" sz="2200" spc="1081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ВРЕМЯ</a:t>
            </a:r>
            <a:r>
              <a:rPr dirty="0" sz="2200" spc="1079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ОТ</a:t>
            </a:r>
            <a:r>
              <a:rPr dirty="0" sz="2200" spc="108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ВРЕМЕНИ</a:t>
            </a:r>
            <a:r>
              <a:rPr dirty="0" sz="2200" spc="109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ДАВАЙТЕ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ВЫХОД</a:t>
            </a:r>
            <a:r>
              <a:rPr dirty="0" sz="2200" spc="733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ЭМОЦИЯМ.</a:t>
            </a:r>
            <a:r>
              <a:rPr dirty="0" sz="2200" spc="94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ЛЮДИ,</a:t>
            </a:r>
            <a:r>
              <a:rPr dirty="0" sz="2200" spc="798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КОТОРЫЕ</a:t>
            </a:r>
            <a:r>
              <a:rPr dirty="0" sz="2200" spc="888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ЗАГОНЯЮТ</a:t>
            </a:r>
          </a:p>
          <a:p>
            <a:pPr marL="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ГНЕВ</a:t>
            </a:r>
            <a:r>
              <a:rPr dirty="0" sz="2200" spc="1269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И</a:t>
            </a:r>
            <a:r>
              <a:rPr dirty="0" sz="2200" spc="1262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ОБИДЫ</a:t>
            </a:r>
            <a:r>
              <a:rPr dirty="0" sz="2200" spc="125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ВНУТРЬ,</a:t>
            </a:r>
            <a:r>
              <a:rPr dirty="0" sz="2200" spc="127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ПОСТОЯННО</a:t>
            </a:r>
            <a:r>
              <a:rPr dirty="0" sz="2200" spc="110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РУГАЮТ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САМИХ</a:t>
            </a:r>
            <a:r>
              <a:rPr dirty="0" sz="2200" spc="388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СЕБЯ</a:t>
            </a:r>
            <a:r>
              <a:rPr dirty="0" sz="2200" spc="43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ВМЕСТО</a:t>
            </a:r>
            <a:r>
              <a:rPr dirty="0" sz="2200" spc="48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ТОГО,</a:t>
            </a:r>
            <a:r>
              <a:rPr dirty="0" sz="2200" spc="43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ЧТОБЫ</a:t>
            </a:r>
            <a:r>
              <a:rPr dirty="0" sz="2200" spc="479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РАССКАЗАТЬ,</a:t>
            </a:r>
          </a:p>
          <a:p>
            <a:pPr marL="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ЧТО</a:t>
            </a:r>
            <a:r>
              <a:rPr dirty="0" sz="2200" spc="112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ИХ</a:t>
            </a:r>
            <a:r>
              <a:rPr dirty="0" sz="2200" spc="1142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ТРЕВОЖИТ,</a:t>
            </a:r>
            <a:r>
              <a:rPr dirty="0" sz="2200" spc="89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А</a:t>
            </a:r>
            <a:r>
              <a:rPr dirty="0" sz="2200" spc="1143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ИНОГДА</a:t>
            </a:r>
            <a:r>
              <a:rPr dirty="0" sz="2200" spc="95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И</a:t>
            </a:r>
            <a:r>
              <a:rPr dirty="0" sz="2200" spc="1143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ПОСПОРИТЬ,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БОЛЕЕ</a:t>
            </a:r>
            <a:r>
              <a:rPr dirty="0" sz="2200" spc="-86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ПОДВЕРЖЕНЫ</a:t>
            </a:r>
            <a:r>
              <a:rPr dirty="0" sz="2200" spc="-14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РАЗЛИЧНЫМЗАБОЛЕВАНИЯМ,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ДАЖЕ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ЗЛОКАЧЕСТВЕННЫМ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ОПУХОЛЯМ.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02899" y="81545"/>
            <a:ext cx="8186912" cy="272191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ПРАВИЛО</a:t>
            </a:r>
            <a:r>
              <a:rPr dirty="0" sz="2200" spc="2457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№</a:t>
            </a:r>
            <a:r>
              <a:rPr dirty="0" sz="2200" spc="2728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10.</a:t>
            </a:r>
            <a:r>
              <a:rPr dirty="0" sz="2200" spc="2727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ИНОГДА</a:t>
            </a:r>
            <a:r>
              <a:rPr dirty="0" sz="2200" spc="2533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НЕ</a:t>
            </a:r>
            <a:r>
              <a:rPr dirty="0" sz="2200" spc="2732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СЛЕДУЙТЕ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ВЫШЕПЕРЕЧИСЛЕННЫМ</a:t>
            </a:r>
            <a:r>
              <a:rPr dirty="0" sz="2200" spc="93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ПРАВИЛАМ,</a:t>
            </a:r>
            <a:r>
              <a:rPr dirty="0" sz="2200" spc="68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ВЕДЬ</a:t>
            </a:r>
            <a:r>
              <a:rPr dirty="0" sz="2200" spc="988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И</a:t>
            </a:r>
            <a:r>
              <a:rPr dirty="0" sz="2200" spc="98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ОТ</a:t>
            </a:r>
          </a:p>
          <a:p>
            <a:pPr marL="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ХОРОШЕГО</a:t>
            </a:r>
            <a:r>
              <a:rPr dirty="0" sz="2200" spc="105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НУЖНО</a:t>
            </a:r>
            <a:r>
              <a:rPr dirty="0" sz="2200" spc="118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ПЕРИОДИЧЕСКИ</a:t>
            </a:r>
            <a:r>
              <a:rPr dirty="0" sz="2200" spc="107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ОТДЫХАТЬ.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УСТРОЙТЕ</a:t>
            </a:r>
            <a:r>
              <a:rPr dirty="0" sz="2200" spc="-1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СЕБЕ</a:t>
            </a:r>
            <a:r>
              <a:rPr dirty="0" sz="2200" spc="-26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ДЕНЬ</a:t>
            </a:r>
            <a:r>
              <a:rPr dirty="0" sz="2200" spc="-32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РЕЛАКСА.</a:t>
            </a:r>
            <a:r>
              <a:rPr dirty="0" sz="2200" spc="-233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НАПРИМЕР,</a:t>
            </a:r>
            <a:r>
              <a:rPr dirty="0" sz="2200" spc="-312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</a:t>
            </a:r>
            <a:r>
              <a:rPr dirty="0" sz="2200" spc="-4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ЭТОТ</a:t>
            </a:r>
          </a:p>
          <a:p>
            <a:pPr marL="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ДЕНЬ</a:t>
            </a:r>
            <a:r>
              <a:rPr dirty="0" sz="2200" spc="3456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МОЖНО</a:t>
            </a:r>
            <a:r>
              <a:rPr dirty="0" sz="2200" spc="3393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ЗАБЫТЬ</a:t>
            </a:r>
            <a:r>
              <a:rPr dirty="0" sz="2200" spc="345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О</a:t>
            </a:r>
            <a:r>
              <a:rPr dirty="0" sz="2200" spc="3448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ЕЖЕДНЕВНОЙ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ГИМНАСТИКЕ</a:t>
            </a:r>
            <a:r>
              <a:rPr dirty="0" sz="2200" spc="659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И</a:t>
            </a:r>
            <a:r>
              <a:rPr dirty="0" sz="2200" spc="76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ПОБАЛОВАТЬ</a:t>
            </a:r>
            <a:r>
              <a:rPr dirty="0" sz="2200" spc="40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СЕБЯ</a:t>
            </a:r>
            <a:r>
              <a:rPr dirty="0" sz="2200" spc="69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ЧЕМ-НИБУДЬ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ВКУСНЕНЬКИМ.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33195" y="795759"/>
            <a:ext cx="7225872" cy="158188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5105"/>
              </a:lnSpc>
              <a:spcBef>
                <a:spcPts val="0"/>
              </a:spcBef>
              <a:spcAft>
                <a:spcPts val="0"/>
              </a:spcAft>
            </a:pPr>
            <a:r>
              <a:rPr dirty="0" sz="4900">
                <a:solidFill>
                  <a:srgbClr val="ff0000"/>
                </a:solidFill>
                <a:latin typeface="BUNTPN+TimesNewRomanPSMT"/>
                <a:cs typeface="BUNTPN+TimesNewRomanPSMT"/>
              </a:rPr>
              <a:t>Спасибо</a:t>
            </a:r>
            <a:r>
              <a:rPr dirty="0" sz="4900">
                <a:solidFill>
                  <a:srgbClr val="ff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4900">
                <a:solidFill>
                  <a:srgbClr val="ff0000"/>
                </a:solidFill>
                <a:latin typeface="BUNTPN+TimesNewRomanPSMT"/>
                <a:cs typeface="BUNTPN+TimesNewRomanPSMT"/>
              </a:rPr>
              <a:t>за</a:t>
            </a:r>
            <a:r>
              <a:rPr dirty="0" sz="4900">
                <a:solidFill>
                  <a:srgbClr val="ff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4900">
                <a:solidFill>
                  <a:srgbClr val="ff0000"/>
                </a:solidFill>
                <a:latin typeface="BUNTPN+TimesNewRomanPSMT"/>
                <a:cs typeface="BUNTPN+TimesNewRomanPSMT"/>
              </a:rPr>
              <a:t>внимание!!!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02899" y="324120"/>
            <a:ext cx="8135452" cy="20915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Правило</a:t>
            </a:r>
            <a:r>
              <a:rPr dirty="0" sz="2400" spc="65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4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№</a:t>
            </a:r>
            <a:r>
              <a:rPr dirty="0" sz="2400" spc="51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4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1.</a:t>
            </a:r>
            <a:r>
              <a:rPr dirty="0" sz="2400" spc="51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Тренируйте</a:t>
            </a:r>
            <a:r>
              <a:rPr dirty="0" sz="2400" spc="-6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ваш</a:t>
            </a:r>
            <a:r>
              <a:rPr dirty="0" sz="2400" spc="26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мозг</a:t>
            </a:r>
            <a:r>
              <a:rPr dirty="0" sz="2400" spc="6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почаще,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ведь</a:t>
            </a:r>
            <a:r>
              <a:rPr dirty="0" sz="2400" spc="22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так</a:t>
            </a:r>
          </a:p>
          <a:p>
            <a:pPr marL="0" marR="0">
              <a:lnSpc>
                <a:spcPts val="2500"/>
              </a:lnSpc>
              <a:spcBef>
                <a:spcPts val="955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вы</a:t>
            </a:r>
            <a:r>
              <a:rPr dirty="0" sz="2400" spc="213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замедлите</a:t>
            </a:r>
            <a:r>
              <a:rPr dirty="0" sz="2400" spc="2113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процесс</a:t>
            </a:r>
            <a:r>
              <a:rPr dirty="0" sz="2400" spc="2128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возрастной</a:t>
            </a:r>
            <a:r>
              <a:rPr dirty="0" sz="2400" spc="2122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умственной</a:t>
            </a:r>
          </a:p>
          <a:p>
            <a:pPr marL="0" marR="0">
              <a:lnSpc>
                <a:spcPts val="2500"/>
              </a:lnSpc>
              <a:spcBef>
                <a:spcPts val="905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деградации</a:t>
            </a:r>
            <a:r>
              <a:rPr dirty="0" sz="2400" spc="13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и</a:t>
            </a:r>
            <a:r>
              <a:rPr dirty="0" sz="2400" spc="116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активизируете</a:t>
            </a:r>
            <a:r>
              <a:rPr dirty="0" sz="2400" spc="32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работу</a:t>
            </a:r>
            <a:r>
              <a:rPr dirty="0" sz="2400" spc="56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многих</a:t>
            </a:r>
            <a:r>
              <a:rPr dirty="0" sz="2400" spc="132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органов</a:t>
            </a:r>
            <a:r>
              <a:rPr dirty="0" sz="2400" spc="12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и</a:t>
            </a:r>
          </a:p>
          <a:p>
            <a:pPr marL="0" marR="0">
              <a:lnSpc>
                <a:spcPts val="2500"/>
              </a:lnSpc>
              <a:spcBef>
                <a:spcPts val="955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систем.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02899" y="420712"/>
            <a:ext cx="8130317" cy="15063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5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Правило</a:t>
            </a:r>
            <a:r>
              <a:rPr dirty="0" sz="2400" spc="1262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4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№</a:t>
            </a:r>
            <a:r>
              <a:rPr dirty="0" sz="2400" spc="1249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4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2.</a:t>
            </a:r>
            <a:r>
              <a:rPr dirty="0" sz="2400" spc="1248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Ваша</a:t>
            </a:r>
            <a:r>
              <a:rPr dirty="0" sz="2400" spc="125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работа</a:t>
            </a:r>
            <a:r>
              <a:rPr dirty="0" sz="2400" spc="125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должна</a:t>
            </a:r>
            <a:r>
              <a:rPr dirty="0" sz="2400" spc="1233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приносить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радость,</a:t>
            </a:r>
            <a:r>
              <a:rPr dirty="0" sz="2400" spc="109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а</a:t>
            </a:r>
            <a:r>
              <a:rPr dirty="0" sz="2400" spc="107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не</a:t>
            </a:r>
            <a:r>
              <a:rPr dirty="0" sz="2400" spc="1079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раздражение</a:t>
            </a:r>
            <a:r>
              <a:rPr dirty="0" sz="2400" spc="102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и</a:t>
            </a:r>
            <a:r>
              <a:rPr dirty="0" sz="2400" spc="108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прочие</a:t>
            </a:r>
            <a:r>
              <a:rPr dirty="0" sz="2400" spc="1028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неприятные</a:t>
            </a:r>
          </a:p>
          <a:p>
            <a:pPr marL="0" marR="0">
              <a:lnSpc>
                <a:spcPts val="2500"/>
              </a:lnSpc>
              <a:spcBef>
                <a:spcPts val="379"/>
              </a:spcBef>
              <a:spcAft>
                <a:spcPts val="0"/>
              </a:spcAft>
            </a:pPr>
            <a:r>
              <a:rPr dirty="0" sz="2400">
                <a:solidFill>
                  <a:srgbClr val="000000"/>
                </a:solidFill>
                <a:latin typeface="BUNTPN+TimesNewRomanPSMT"/>
                <a:cs typeface="BUNTPN+TimesNewRomanPSMT"/>
              </a:rPr>
              <a:t>чувства.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02899" y="521971"/>
            <a:ext cx="8177418" cy="20121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50"/>
              </a:lnSpc>
              <a:spcBef>
                <a:spcPts val="0"/>
              </a:spcBef>
              <a:spcAft>
                <a:spcPts val="0"/>
              </a:spcAft>
            </a:pPr>
            <a:r>
              <a:rPr dirty="0" sz="215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Правило</a:t>
            </a:r>
            <a:r>
              <a:rPr dirty="0" sz="2150" spc="854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15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№</a:t>
            </a:r>
            <a:r>
              <a:rPr dirty="0" sz="2150" spc="88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15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3.</a:t>
            </a:r>
            <a:r>
              <a:rPr dirty="0" sz="2150" spc="856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Не</a:t>
            </a:r>
            <a:r>
              <a:rPr dirty="0" sz="2150" spc="87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переедайте</a:t>
            </a:r>
            <a:r>
              <a:rPr dirty="0" sz="2150" spc="85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и</a:t>
            </a:r>
            <a:r>
              <a:rPr dirty="0" sz="2150" spc="86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не</a:t>
            </a:r>
            <a:r>
              <a:rPr dirty="0" sz="2150" spc="863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перебарщивайте</a:t>
            </a:r>
            <a:r>
              <a:rPr dirty="0" sz="2150" spc="85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с</a:t>
            </a:r>
          </a:p>
          <a:p>
            <a:pPr marL="0" marR="0">
              <a:lnSpc>
                <a:spcPts val="2250"/>
              </a:lnSpc>
              <a:spcBef>
                <a:spcPts val="291"/>
              </a:spcBef>
              <a:spcAft>
                <a:spcPts val="0"/>
              </a:spcAft>
            </a:pP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калориями,</a:t>
            </a:r>
            <a:r>
              <a:rPr dirty="0" sz="2150" spc="1719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ведь</a:t>
            </a:r>
            <a:r>
              <a:rPr dirty="0" sz="2150" spc="1736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для</a:t>
            </a:r>
            <a:r>
              <a:rPr dirty="0" sz="2150" spc="175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нормальной</a:t>
            </a:r>
            <a:r>
              <a:rPr dirty="0" sz="2150" spc="1702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жизнедеятельности</a:t>
            </a:r>
          </a:p>
          <a:p>
            <a:pPr marL="0" marR="0">
              <a:lnSpc>
                <a:spcPts val="2250"/>
              </a:lnSpc>
              <a:spcBef>
                <a:spcPts val="341"/>
              </a:spcBef>
              <a:spcAft>
                <a:spcPts val="0"/>
              </a:spcAft>
            </a:pP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человеку</a:t>
            </a:r>
            <a:r>
              <a:rPr dirty="0" sz="2150" spc="982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нужно</a:t>
            </a:r>
            <a:r>
              <a:rPr dirty="0" sz="2150" spc="962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всего</a:t>
            </a:r>
            <a:r>
              <a:rPr dirty="0" sz="2150" spc="989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лишь</a:t>
            </a:r>
            <a:r>
              <a:rPr dirty="0" sz="2150" spc="100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1500</a:t>
            </a:r>
            <a:r>
              <a:rPr dirty="0" sz="2150" spc="99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калорий.</a:t>
            </a:r>
            <a:r>
              <a:rPr dirty="0" sz="2150" spc="98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А</a:t>
            </a:r>
            <a:r>
              <a:rPr dirty="0" sz="2150" spc="102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сколько</a:t>
            </a:r>
          </a:p>
          <a:p>
            <a:pPr marL="0" marR="0">
              <a:lnSpc>
                <a:spcPts val="2250"/>
              </a:lnSpc>
              <a:spcBef>
                <a:spcPts val="341"/>
              </a:spcBef>
              <a:spcAft>
                <a:spcPts val="0"/>
              </a:spcAft>
            </a:pP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калорий</a:t>
            </a:r>
            <a:r>
              <a:rPr dirty="0" sz="2150" spc="122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в</a:t>
            </a:r>
            <a:r>
              <a:rPr dirty="0" sz="2150" spc="16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день</a:t>
            </a:r>
            <a:r>
              <a:rPr dirty="0" sz="2150" spc="15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потребляете</a:t>
            </a:r>
            <a:r>
              <a:rPr dirty="0" sz="2150" spc="103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вы?</a:t>
            </a:r>
            <a:r>
              <a:rPr dirty="0" sz="2150" spc="16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Вот-вот.</a:t>
            </a:r>
            <a:r>
              <a:rPr dirty="0" sz="2150" spc="-76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Впадать</a:t>
            </a:r>
            <a:r>
              <a:rPr dirty="0" sz="2150" spc="11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в</a:t>
            </a:r>
            <a:r>
              <a:rPr dirty="0" sz="2150" spc="16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другую</a:t>
            </a:r>
          </a:p>
          <a:p>
            <a:pPr marL="0" marR="0">
              <a:lnSpc>
                <a:spcPts val="2250"/>
              </a:lnSpc>
              <a:spcBef>
                <a:spcPts val="341"/>
              </a:spcBef>
              <a:spcAft>
                <a:spcPts val="0"/>
              </a:spcAft>
            </a:pP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крайность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и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есть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слишком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мало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тоже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150">
                <a:solidFill>
                  <a:srgbClr val="000000"/>
                </a:solidFill>
                <a:latin typeface="BUNTPN+TimesNewRomanPSMT"/>
                <a:cs typeface="BUNTPN+TimesNewRomanPSMT"/>
              </a:rPr>
              <a:t>вредно.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25986" y="106196"/>
            <a:ext cx="8165519" cy="33924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ПРАВИЛО</a:t>
            </a:r>
            <a:r>
              <a:rPr dirty="0" sz="2200" spc="1093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№</a:t>
            </a:r>
            <a:r>
              <a:rPr dirty="0" sz="2200" spc="1364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4.</a:t>
            </a:r>
            <a:r>
              <a:rPr dirty="0" sz="2200" spc="1363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ПИЩА,</a:t>
            </a:r>
            <a:r>
              <a:rPr dirty="0" sz="2200" spc="1368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КОТОРУЮ</a:t>
            </a:r>
            <a:r>
              <a:rPr dirty="0" sz="2200" spc="1236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ВЫ</a:t>
            </a:r>
            <a:r>
              <a:rPr dirty="0" sz="2200" spc="1356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ЕДИТЕ,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ДОЛЖНА</a:t>
            </a:r>
            <a:r>
              <a:rPr dirty="0" sz="2200" spc="676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БЫТЬ</a:t>
            </a:r>
            <a:r>
              <a:rPr dirty="0" sz="2200" spc="788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ПОДОБРАНА</a:t>
            </a:r>
            <a:r>
              <a:rPr dirty="0" sz="2200" spc="39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</a:t>
            </a:r>
            <a:r>
              <a:rPr dirty="0" sz="2200" spc="78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СООТВЕТСТВИИ</a:t>
            </a:r>
            <a:r>
              <a:rPr dirty="0" sz="2200" spc="80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</a:t>
            </a:r>
          </a:p>
          <a:p>
            <a:pPr marL="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ВАШИМ</a:t>
            </a:r>
            <a:r>
              <a:rPr dirty="0" sz="2200" spc="49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ВОЗРАСТОМ.</a:t>
            </a:r>
            <a:r>
              <a:rPr dirty="0" sz="2200" spc="213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ПОСЛЕ</a:t>
            </a:r>
            <a:r>
              <a:rPr dirty="0" sz="2200" spc="606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35</a:t>
            </a:r>
            <a:r>
              <a:rPr dirty="0" sz="2200" spc="636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ЛЕТ</a:t>
            </a:r>
            <a:r>
              <a:rPr dirty="0" sz="2200" spc="64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ЖЕНЩИНАМ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РЕКОМЕНДУЮТСЯ</a:t>
            </a:r>
            <a:r>
              <a:rPr dirty="0" sz="2200" spc="3062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ПРОДУКТЫ,</a:t>
            </a:r>
            <a:r>
              <a:rPr dirty="0" sz="2200" spc="307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СОДЕРЖАЩИЕ</a:t>
            </a:r>
          </a:p>
          <a:p>
            <a:pPr marL="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ОМЕГА-3</a:t>
            </a:r>
            <a:r>
              <a:rPr dirty="0" sz="2200" spc="1453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КИСЛОТЫ</a:t>
            </a:r>
            <a:r>
              <a:rPr dirty="0" sz="2200" spc="162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–</a:t>
            </a:r>
            <a:r>
              <a:rPr dirty="0" sz="2200" spc="168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РАСТИТЕЛЬНЫЕ</a:t>
            </a:r>
            <a:r>
              <a:rPr dirty="0" sz="2200" spc="128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МАСЛА,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ЖИРНАЯ</a:t>
            </a:r>
            <a:r>
              <a:rPr dirty="0" sz="2200" spc="88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РЫБА.</a:t>
            </a:r>
            <a:r>
              <a:rPr dirty="0" sz="2200" spc="85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</a:t>
            </a:r>
            <a:r>
              <a:rPr dirty="0" sz="2200" spc="88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45-55</a:t>
            </a:r>
            <a:r>
              <a:rPr dirty="0" sz="2200" spc="889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ЛЕТ</a:t>
            </a:r>
            <a:r>
              <a:rPr dirty="0" sz="2200" spc="896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ОСОБЕННО</a:t>
            </a:r>
            <a:r>
              <a:rPr dirty="0" sz="2200" spc="88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ВАЖНЫ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ОТРУБИ,</a:t>
            </a:r>
            <a:r>
              <a:rPr dirty="0" sz="2200" spc="2608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ПРОДУКТЫ</a:t>
            </a:r>
            <a:r>
              <a:rPr dirty="0" sz="2200" spc="2599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ИЗ</a:t>
            </a:r>
            <a:r>
              <a:rPr dirty="0" sz="2200" spc="264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ЦЕЛЬНОГО</a:t>
            </a:r>
            <a:r>
              <a:rPr dirty="0" sz="2200" spc="257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ЗЕРНА,</a:t>
            </a:r>
          </a:p>
          <a:p>
            <a:pPr marL="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БОБОВЫЕ.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МУЖЧИНАМ</a:t>
            </a:r>
            <a:r>
              <a:rPr dirty="0" sz="2200" spc="3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ПОСЛЕ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40</a:t>
            </a:r>
            <a:r>
              <a:rPr dirty="0" sz="2200" spc="3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РЕКОМЕНДУЕТСЯ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ЕСТЬ</a:t>
            </a:r>
            <a:r>
              <a:rPr dirty="0" sz="2200" spc="30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ПОЧКИ</a:t>
            </a:r>
            <a:r>
              <a:rPr dirty="0" sz="2200" spc="228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И</a:t>
            </a:r>
            <a:r>
              <a:rPr dirty="0" sz="2200" spc="289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СЫР,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ТАК</a:t>
            </a:r>
            <a:r>
              <a:rPr dirty="0" sz="2200" spc="18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КАК</a:t>
            </a:r>
            <a:r>
              <a:rPr dirty="0" sz="2200" spc="283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</a:t>
            </a:r>
            <a:r>
              <a:rPr dirty="0" sz="2200" spc="28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ЭТИХ</a:t>
            </a:r>
            <a:r>
              <a:rPr dirty="0" sz="2200" spc="29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ПРОДУКТАХ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25986" y="3123716"/>
            <a:ext cx="2319374" cy="7102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СОДЕРЖИТСЯ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020801" y="3123716"/>
            <a:ext cx="1407914" cy="7102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СЕЛЕН,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724445" y="3123716"/>
            <a:ext cx="3220473" cy="7102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ПРЕПЯТСТВУЮЩИЙ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25986" y="3458996"/>
            <a:ext cx="3849615" cy="7102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РАЗВИТИЮ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ДЕПРЕССИИ.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02899" y="950655"/>
            <a:ext cx="8164860" cy="171607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ПРАВИЛО</a:t>
            </a:r>
            <a:r>
              <a:rPr dirty="0" sz="2200" spc="664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№</a:t>
            </a:r>
            <a:r>
              <a:rPr dirty="0" sz="2200" spc="935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5.</a:t>
            </a:r>
            <a:r>
              <a:rPr dirty="0" sz="2200" spc="934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ИМЕЙТЕ</a:t>
            </a:r>
            <a:r>
              <a:rPr dirty="0" sz="2200" spc="949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СВОЮ</a:t>
            </a:r>
            <a:r>
              <a:rPr dirty="0" sz="2200" spc="93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ТОЧКУ</a:t>
            </a:r>
            <a:r>
              <a:rPr dirty="0" sz="2200" spc="81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ЗРЕНИЯ.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ОСОЗНАННАЯ</a:t>
            </a:r>
            <a:r>
              <a:rPr dirty="0" sz="2200" spc="161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ЖИЗНЬ,</a:t>
            </a:r>
            <a:r>
              <a:rPr dirty="0" sz="2200" spc="1632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</a:t>
            </a:r>
            <a:r>
              <a:rPr dirty="0" sz="2200" spc="162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КОТОРОЙ</a:t>
            </a:r>
            <a:r>
              <a:rPr dirty="0" sz="2200" spc="157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ВЫ</a:t>
            </a:r>
            <a:r>
              <a:rPr dirty="0" sz="2200" spc="162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САМИ</a:t>
            </a:r>
          </a:p>
          <a:p>
            <a:pPr marL="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ПРИНИМАЕТЕ</a:t>
            </a:r>
            <a:r>
              <a:rPr dirty="0" sz="2200" spc="-9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РЕШЕНИЯ,</a:t>
            </a:r>
            <a:r>
              <a:rPr dirty="0" sz="2200" spc="-89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ПОМОЖЕТ</a:t>
            </a:r>
            <a:r>
              <a:rPr dirty="0" sz="2200" spc="-15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ВАМ</a:t>
            </a:r>
            <a:r>
              <a:rPr dirty="0" sz="2200" spc="-26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ИЗБЕЖАТЬ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ДЕПРЕССИЙ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И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ПОДАВЛЕННОГО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СОСТОЯНИЯ.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02899" y="298256"/>
            <a:ext cx="7971800" cy="138079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ПРАВИЛО</a:t>
            </a: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№</a:t>
            </a: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6.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СОН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ПРОХЛАДНОЙ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КОМНАТЕ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(17-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18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ГРАДУСОВ)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СПОСОБСТВУЕТ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СОХРАНЕНИЮ</a:t>
            </a:r>
          </a:p>
          <a:p>
            <a:pPr marL="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ЗДОРОВЬЯ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И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МОЛОДОСТИ.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93374" y="568657"/>
            <a:ext cx="8180691" cy="272191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92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ПРАВИЛО</a:t>
            </a:r>
            <a:r>
              <a:rPr dirty="0" sz="2200" spc="687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№</a:t>
            </a:r>
            <a:r>
              <a:rPr dirty="0" sz="2200" spc="958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200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7.</a:t>
            </a:r>
            <a:r>
              <a:rPr dirty="0" sz="2200" spc="957" b="1">
                <a:solidFill>
                  <a:srgbClr val="000000"/>
                </a:solidFill>
                <a:latin typeface="ETCRJA+TimesNewRomanPS-BoldMT"/>
                <a:cs typeface="ETCRJA+TimesNewRomanPS-Bold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НАЙДИТЕ</a:t>
            </a:r>
            <a:r>
              <a:rPr dirty="0" sz="2200" spc="967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СЕБЕ</a:t>
            </a:r>
            <a:r>
              <a:rPr dirty="0" sz="2200" spc="968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ПАРУ.</a:t>
            </a:r>
            <a:r>
              <a:rPr dirty="0" sz="2200" spc="548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ЛЮБОВЬ,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НЕЖНОСТЬ</a:t>
            </a:r>
            <a:r>
              <a:rPr dirty="0" sz="2200" spc="613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И</a:t>
            </a:r>
            <a:r>
              <a:rPr dirty="0" sz="2200" spc="59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ЛАСКА</a:t>
            </a:r>
            <a:r>
              <a:rPr dirty="0" sz="2200" spc="476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СОХРАНЯЮТ</a:t>
            </a:r>
            <a:r>
              <a:rPr dirty="0" sz="2200" spc="9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МОЛОДОСТЬ</a:t>
            </a:r>
            <a:r>
              <a:rPr dirty="0" sz="2200" spc="396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И</a:t>
            </a:r>
          </a:p>
          <a:p>
            <a:pPr marL="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ЗДОРОВЬЕ</a:t>
            </a:r>
            <a:r>
              <a:rPr dirty="0" sz="2200" spc="1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ЛУЧШЕ,</a:t>
            </a:r>
            <a:r>
              <a:rPr dirty="0" sz="2200" spc="128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ЧЕМ</a:t>
            </a:r>
            <a:r>
              <a:rPr dirty="0" sz="2200" spc="11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ЛЮБЫЕ</a:t>
            </a:r>
            <a:r>
              <a:rPr dirty="0" sz="2200" spc="113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ТАБЛЕТКИ.</a:t>
            </a:r>
            <a:r>
              <a:rPr dirty="0" sz="2200" spc="-35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ДЕЛО</a:t>
            </a:r>
            <a:r>
              <a:rPr dirty="0" sz="2200" spc="88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ТОМ,</a:t>
            </a:r>
            <a:r>
              <a:rPr dirty="0" sz="2200" spc="232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ЧТО</a:t>
            </a:r>
            <a:r>
              <a:rPr dirty="0" sz="2200" spc="232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ГОРМОН</a:t>
            </a:r>
            <a:r>
              <a:rPr dirty="0" sz="2200" spc="2289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СЧАСТЬЯ</a:t>
            </a:r>
            <a:r>
              <a:rPr dirty="0" sz="2200" spc="206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ЭНДОТРОФЕН,</a:t>
            </a:r>
          </a:p>
          <a:p>
            <a:pPr marL="0" marR="0">
              <a:lnSpc>
                <a:spcPts val="2292"/>
              </a:lnSpc>
              <a:spcBef>
                <a:spcPts val="39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КОТОРЫЙ</a:t>
            </a:r>
            <a:r>
              <a:rPr dirty="0" sz="2200" spc="2629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ВЫРАБАТЫВАЕТСЯ</a:t>
            </a:r>
            <a:r>
              <a:rPr dirty="0" sz="2200" spc="207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</a:t>
            </a:r>
            <a:r>
              <a:rPr dirty="0" sz="2200" spc="2709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СОСТОЯНИИ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ВЛЮБЛЕННОСТИ,</a:t>
            </a:r>
            <a:r>
              <a:rPr dirty="0" sz="2200" spc="-62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СПОСОБСТВУЕТ</a:t>
            </a:r>
            <a:r>
              <a:rPr dirty="0" sz="2200" spc="-104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ЛУЧШЕЙ</a:t>
            </a:r>
            <a:r>
              <a:rPr dirty="0" sz="2200" spc="61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РАБОТЕ</a:t>
            </a:r>
          </a:p>
          <a:p>
            <a:pPr marL="0" marR="0">
              <a:lnSpc>
                <a:spcPts val="2292"/>
              </a:lnSpc>
              <a:spcBef>
                <a:spcPts val="347"/>
              </a:spcBef>
              <a:spcAft>
                <a:spcPts val="0"/>
              </a:spcAft>
            </a:pP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ИММУННОЙ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 </a:t>
            </a:r>
            <a:r>
              <a:rPr dirty="0" sz="2200">
                <a:solidFill>
                  <a:srgbClr val="000000"/>
                </a:solidFill>
                <a:latin typeface="BUNTPN+TimesNewRomanPSMT"/>
                <a:cs typeface="BUNTPN+TimesNewRomanPSMT"/>
              </a:rPr>
              <a:t>СИСТЕМЫ.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pdfcandle</dc:creator>
  <cp:lastModifiedBy>pdfcandle</cp:lastModifiedBy>
  <cp:revision>1</cp:revision>
  <dcterms:modified xsi:type="dcterms:W3CDTF">2023-11-06T11:19:37-07:00</dcterms:modified>
</cp:coreProperties>
</file>