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07" autoAdjust="0"/>
  </p:normalViewPr>
  <p:slideViewPr>
    <p:cSldViewPr>
      <p:cViewPr>
        <p:scale>
          <a:sx n="50" d="100"/>
          <a:sy n="50" d="100"/>
        </p:scale>
        <p:origin x="-1938" y="-7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02.05.2023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171400"/>
            <a:ext cx="7772400" cy="5184576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tabLst>
                <a:tab pos="5581015" algn="l"/>
              </a:tabLst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Государственное общеобразовательное учреждение Тульской области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 «Киреевская </a:t>
            </a:r>
            <a:r>
              <a:rPr lang="ru-RU" sz="2800" b="1" dirty="0" smtClean="0">
                <a:latin typeface="Times New Roman"/>
                <a:ea typeface="Times New Roman"/>
                <a:cs typeface="Times New Roman"/>
              </a:rPr>
              <a:t>школа</a:t>
            </a: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» </a:t>
            </a:r>
            <a:br>
              <a:rPr lang="ru-RU" sz="2800" b="1" dirty="0">
                <a:latin typeface="Times New Roman"/>
                <a:ea typeface="Times New Roman"/>
                <a:cs typeface="Times New Roman"/>
              </a:rPr>
            </a:br>
            <a:r>
              <a:rPr lang="ru-RU" sz="2800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b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dirty="0">
                <a:latin typeface="Times New Roman"/>
                <a:ea typeface="Times New Roman"/>
                <a:cs typeface="Times New Roman"/>
              </a:rPr>
            </a:br>
            <a:r>
              <a:rPr lang="ru-RU" sz="2800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dirty="0">
                <a:latin typeface="Times New Roman"/>
                <a:ea typeface="Times New Roman"/>
                <a:cs typeface="Times New Roman"/>
              </a:rPr>
            </a:br>
            <a:r>
              <a:rPr lang="ru-RU" sz="2800" b="1" dirty="0" smtClean="0">
                <a:latin typeface="Times New Roman"/>
                <a:ea typeface="Times New Roman"/>
                <a:cs typeface="Times New Roman"/>
              </a:rPr>
              <a:t>Урок </a:t>
            </a: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в 10 классе</a:t>
            </a:r>
            <a:r>
              <a:rPr lang="ru-RU" sz="2800" b="1" dirty="0" smtClean="0"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2800" b="1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b="1" dirty="0">
                <a:latin typeface="Times New Roman"/>
                <a:ea typeface="Times New Roman"/>
                <a:cs typeface="Times New Roman"/>
              </a:rPr>
            </a:b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«Происхождение русской лексики»</a:t>
            </a:r>
            <a:br>
              <a:rPr lang="ru-RU" sz="2800" b="1" dirty="0">
                <a:latin typeface="Times New Roman"/>
                <a:ea typeface="Times New Roman"/>
                <a:cs typeface="Times New Roman"/>
              </a:rPr>
            </a:b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5157192"/>
            <a:ext cx="7772400" cy="1224136"/>
          </a:xfrm>
        </p:spPr>
        <p:txBody>
          <a:bodyPr>
            <a:noAutofit/>
          </a:bodyPr>
          <a:lstStyle/>
          <a:p>
            <a:pPr marL="4230370" marR="95250" algn="r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Подготовил учитель: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									Триколич А.В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12 октября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2022 г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146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139008"/>
          </a:xfrm>
        </p:spPr>
        <p:txBody>
          <a:bodyPr>
            <a:normAutofit fontScale="77500" lnSpcReduction="20000"/>
          </a:bodyPr>
          <a:lstStyle/>
          <a:p>
            <a:pPr marL="0" lvl="0" indent="0" algn="ctr">
              <a:buClr>
                <a:srgbClr val="F07F09"/>
              </a:buClr>
              <a:buNone/>
            </a:pP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Лексика русского языка </a:t>
            </a:r>
            <a:r>
              <a:rPr lang="ru-RU" b="1" u="sng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</a:t>
            </a: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точки зрения ее происхождения</a:t>
            </a:r>
          </a:p>
          <a:p>
            <a:r>
              <a:rPr lang="ru-RU" b="1" dirty="0" smtClean="0">
                <a:latin typeface="Times New Roman"/>
                <a:ea typeface="Times New Roman"/>
              </a:rPr>
              <a:t>собственно </a:t>
            </a:r>
            <a:r>
              <a:rPr lang="ru-RU" b="1" dirty="0">
                <a:latin typeface="Times New Roman"/>
                <a:ea typeface="Times New Roman"/>
              </a:rPr>
              <a:t>русская </a:t>
            </a:r>
            <a:r>
              <a:rPr lang="ru-RU" b="1" dirty="0" smtClean="0">
                <a:latin typeface="Times New Roman"/>
                <a:ea typeface="Times New Roman"/>
              </a:rPr>
              <a:t>лексика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Times New Roman"/>
              </a:rPr>
              <a:t>Сообщения учеников. </a:t>
            </a:r>
            <a:endParaRPr lang="ru-RU" dirty="0"/>
          </a:p>
          <a:p>
            <a:r>
              <a:rPr lang="ru-RU" b="1" dirty="0">
                <a:latin typeface="Times New Roman"/>
                <a:ea typeface="Times New Roman"/>
              </a:rPr>
              <a:t>старославянские слова</a:t>
            </a:r>
            <a:r>
              <a:rPr lang="ru-RU" dirty="0">
                <a:latin typeface="Times New Roman"/>
                <a:ea typeface="Times New Roman"/>
              </a:rPr>
              <a:t>, или </a:t>
            </a:r>
            <a:r>
              <a:rPr lang="ru-RU" b="1" dirty="0">
                <a:latin typeface="Times New Roman"/>
                <a:ea typeface="Times New Roman"/>
              </a:rPr>
              <a:t>старославянизмы</a:t>
            </a:r>
            <a:r>
              <a:rPr lang="ru-RU" dirty="0">
                <a:latin typeface="Times New Roman"/>
                <a:ea typeface="Times New Roman"/>
              </a:rPr>
              <a:t> </a:t>
            </a:r>
            <a:endParaRPr lang="ru-RU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b="1" u="sng" dirty="0">
                <a:latin typeface="Times New Roman"/>
                <a:ea typeface="Times New Roman"/>
              </a:rPr>
              <a:t>Выполнение тренировочных упражнений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1) В следующих примерах найдите старославянизмы, укажите их признаки, подберите к каждому из них однокоренное русское слово.</a:t>
            </a:r>
            <a:endParaRPr lang="ru-RU" dirty="0"/>
          </a:p>
          <a:p>
            <a:pPr indent="449580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1)…Раздался звучный глас Петра. 2) И он промчался пред полками </a:t>
            </a:r>
            <a:r>
              <a:rPr lang="ru-RU" dirty="0" err="1">
                <a:latin typeface="Times New Roman"/>
                <a:ea typeface="Times New Roman"/>
              </a:rPr>
              <a:t>могущ</a:t>
            </a:r>
            <a:r>
              <a:rPr lang="ru-RU" dirty="0">
                <a:latin typeface="Times New Roman"/>
                <a:ea typeface="Times New Roman"/>
              </a:rPr>
              <a:t> и радостен, как бой. 3)…Окрепла Русь. Так тяжкий млат, дробя стекло, куёт булат. 4) Тих полет </a:t>
            </a:r>
            <a:r>
              <a:rPr lang="ru-RU" dirty="0" err="1">
                <a:latin typeface="Times New Roman"/>
                <a:ea typeface="Times New Roman"/>
              </a:rPr>
              <a:t>полнощи</a:t>
            </a:r>
            <a:r>
              <a:rPr lang="ru-RU" dirty="0">
                <a:latin typeface="Times New Roman"/>
                <a:ea typeface="Times New Roman"/>
              </a:rPr>
              <a:t>. 5) Бразды пушистые взрывая, летит кибитка удалая. 6) Росли мы вместе; нашу младость вскормила чуждая семья. (Из произведений…)</a:t>
            </a:r>
            <a:endParaRPr lang="ru-RU" dirty="0"/>
          </a:p>
          <a:p>
            <a:pPr marL="0" indent="0" algn="just">
              <a:spcAft>
                <a:spcPts val="0"/>
              </a:spcAft>
              <a:buNone/>
            </a:pPr>
            <a:r>
              <a:rPr lang="ru-RU" i="1" u="sng" dirty="0" smtClean="0">
                <a:latin typeface="Times New Roman"/>
                <a:ea typeface="Times New Roman"/>
              </a:rPr>
              <a:t>(Ответы</a:t>
            </a:r>
            <a:r>
              <a:rPr lang="ru-RU" i="1" dirty="0">
                <a:latin typeface="Times New Roman"/>
                <a:ea typeface="Times New Roman"/>
              </a:rPr>
              <a:t>: глас – голос, пред – перед, </a:t>
            </a:r>
            <a:r>
              <a:rPr lang="ru-RU" i="1" dirty="0" err="1">
                <a:latin typeface="Times New Roman"/>
                <a:ea typeface="Times New Roman"/>
              </a:rPr>
              <a:t>могущ</a:t>
            </a:r>
            <a:r>
              <a:rPr lang="ru-RU" i="1" dirty="0">
                <a:latin typeface="Times New Roman"/>
                <a:ea typeface="Times New Roman"/>
              </a:rPr>
              <a:t> – могуч, млат – молот, </a:t>
            </a:r>
            <a:r>
              <a:rPr lang="ru-RU" i="1" dirty="0" err="1">
                <a:latin typeface="Times New Roman"/>
                <a:ea typeface="Times New Roman"/>
              </a:rPr>
              <a:t>полнощи</a:t>
            </a:r>
            <a:r>
              <a:rPr lang="ru-RU" i="1" dirty="0">
                <a:latin typeface="Times New Roman"/>
                <a:ea typeface="Times New Roman"/>
              </a:rPr>
              <a:t> – полночи, бразды – борозды, младость – молодость</a:t>
            </a:r>
            <a:r>
              <a:rPr lang="ru-RU" i="1" dirty="0" smtClean="0">
                <a:latin typeface="Times New Roman"/>
                <a:ea typeface="Times New Roman"/>
              </a:rPr>
              <a:t>.)</a:t>
            </a:r>
            <a:endParaRPr lang="ru-RU" dirty="0"/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Сравните </a:t>
            </a:r>
            <a:r>
              <a:rPr lang="ru-RU" dirty="0">
                <a:latin typeface="Times New Roman"/>
                <a:ea typeface="Times New Roman"/>
              </a:rPr>
              <a:t>по значению старославянские и исконно русские слова. Схожи ли они по значению? 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С </a:t>
            </a:r>
            <a:r>
              <a:rPr lang="ru-RU" dirty="0">
                <a:latin typeface="Times New Roman"/>
                <a:ea typeface="Times New Roman"/>
              </a:rPr>
              <a:t>какой целью использовал старославянизмы?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310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067000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2) Река Смородина, знакомая вам не только по былинам, но и по сказкам, конкретное географическое название. Это река эпическая — зловещая. Что означает ее название?</a:t>
            </a:r>
            <a:endParaRPr lang="ru-RU" dirty="0"/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(Ответ</a:t>
            </a:r>
            <a:r>
              <a:rPr lang="ru-RU" dirty="0">
                <a:latin typeface="Times New Roman"/>
                <a:ea typeface="Times New Roman"/>
              </a:rPr>
              <a:t>. Ответ дает история языка. Чередование полногласия и не­полногласия в корнях слов: </a:t>
            </a:r>
            <a:r>
              <a:rPr lang="ru-RU" i="1" dirty="0">
                <a:latin typeface="Times New Roman"/>
                <a:ea typeface="Times New Roman"/>
              </a:rPr>
              <a:t>Смородина </a:t>
            </a:r>
            <a:r>
              <a:rPr lang="ru-RU" dirty="0">
                <a:latin typeface="Times New Roman"/>
                <a:ea typeface="Times New Roman"/>
              </a:rPr>
              <a:t>— </a:t>
            </a:r>
            <a:r>
              <a:rPr lang="ru-RU" i="1" dirty="0" smtClean="0">
                <a:latin typeface="Times New Roman"/>
                <a:ea typeface="Times New Roman"/>
              </a:rPr>
              <a:t>Смрадна)</a:t>
            </a:r>
            <a:endParaRPr lang="ru-RU" dirty="0"/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3) Работа по заполнению таблицы «Фонетические признаки старославянизмов</a:t>
            </a:r>
            <a:r>
              <a:rPr lang="ru-RU" dirty="0" smtClean="0">
                <a:latin typeface="Times New Roman"/>
                <a:ea typeface="Times New Roman"/>
              </a:rPr>
              <a:t>».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4) Домашнее задание: § 11, упр. 56.</a:t>
            </a:r>
            <a:endParaRPr lang="ru-RU" dirty="0"/>
          </a:p>
          <a:p>
            <a:pPr algn="just">
              <a:spcAft>
                <a:spcPts val="0"/>
              </a:spcAft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44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b="1" u="sng" dirty="0" smtClean="0">
                <a:latin typeface="Times New Roman"/>
                <a:ea typeface="Times New Roman"/>
              </a:rPr>
              <a:t>Обобщение </a:t>
            </a:r>
            <a:r>
              <a:rPr lang="ru-RU" b="1" u="sng" dirty="0">
                <a:latin typeface="Times New Roman"/>
                <a:ea typeface="Times New Roman"/>
              </a:rPr>
              <a:t>и систематизации учебного материала и выставление </a:t>
            </a:r>
            <a:r>
              <a:rPr lang="ru-RU" b="1" u="sng" dirty="0" smtClean="0">
                <a:latin typeface="Times New Roman"/>
                <a:ea typeface="Times New Roman"/>
              </a:rPr>
              <a:t>оценок</a:t>
            </a:r>
          </a:p>
          <a:p>
            <a:pPr marL="0" indent="0" algn="ctr">
              <a:spcAft>
                <a:spcPts val="0"/>
              </a:spcAft>
              <a:buNone/>
            </a:pPr>
            <a:endParaRPr lang="ru-RU" b="1" u="sng" dirty="0">
              <a:latin typeface="Times New Roman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	Итак</a:t>
            </a:r>
            <a:r>
              <a:rPr lang="ru-RU" dirty="0">
                <a:latin typeface="Times New Roman"/>
                <a:ea typeface="Times New Roman"/>
              </a:rPr>
              <a:t>, сегодня на уроке мы вспомнили основные понятия раздела «Лексикология», дали краткую характеристику понятию «фразеологизм», расширили свои представления о происхождении русской лексики</a:t>
            </a:r>
            <a:r>
              <a:rPr lang="ru-RU" dirty="0" smtClean="0">
                <a:latin typeface="Times New Roman"/>
                <a:ea typeface="Times New Roman"/>
              </a:rPr>
              <a:t>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14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349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СПАСИБО !!!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96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«Постижение законов русского языка есть тяжкая обязанность, но и наслаждение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 smtClean="0">
              <a:latin typeface="Times New Roman"/>
              <a:ea typeface="Times New Roman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/>
                <a:ea typeface="Times New Roman"/>
              </a:rPr>
              <a:t>Что </a:t>
            </a:r>
            <a:r>
              <a:rPr lang="ru-RU" b="1" dirty="0">
                <a:latin typeface="Times New Roman"/>
                <a:ea typeface="Times New Roman"/>
              </a:rPr>
              <a:t>изучает </a:t>
            </a:r>
            <a:r>
              <a:rPr lang="ru-RU" b="1" dirty="0" smtClean="0">
                <a:latin typeface="Times New Roman"/>
                <a:ea typeface="Times New Roman"/>
              </a:rPr>
              <a:t>раздел </a:t>
            </a:r>
            <a:r>
              <a:rPr lang="ru-RU" b="1" dirty="0">
                <a:latin typeface="Times New Roman"/>
                <a:ea typeface="Times New Roman"/>
              </a:rPr>
              <a:t>науки о </a:t>
            </a:r>
            <a:r>
              <a:rPr lang="ru-RU" b="1" dirty="0" smtClean="0">
                <a:latin typeface="Times New Roman"/>
                <a:ea typeface="Times New Roman"/>
              </a:rPr>
              <a:t>языке «Лексикология»?</a:t>
            </a:r>
          </a:p>
          <a:p>
            <a:pPr marL="0" indent="0" algn="just">
              <a:buNone/>
            </a:pPr>
            <a:r>
              <a:rPr lang="ru-RU" i="1" dirty="0" smtClean="0">
                <a:latin typeface="Times New Roman"/>
                <a:ea typeface="Times New Roman"/>
              </a:rPr>
              <a:t>(Лексикология </a:t>
            </a:r>
            <a:r>
              <a:rPr lang="ru-RU" i="1" dirty="0">
                <a:latin typeface="Times New Roman"/>
                <a:ea typeface="Times New Roman"/>
              </a:rPr>
              <a:t>– раздел науки о языке, изучающий словарный состав </a:t>
            </a:r>
            <a:r>
              <a:rPr lang="ru-RU" i="1" dirty="0" smtClean="0">
                <a:latin typeface="Times New Roman"/>
                <a:ea typeface="Times New Roman"/>
              </a:rPr>
              <a:t>языка.)</a:t>
            </a:r>
            <a:endParaRPr lang="ru-RU" dirty="0" smtClean="0">
              <a:latin typeface="Times New Roman"/>
              <a:ea typeface="Times New Roman"/>
            </a:endParaRPr>
          </a:p>
          <a:p>
            <a:pPr marL="0" indent="0" algn="just">
              <a:buNone/>
            </a:pPr>
            <a:r>
              <a:rPr lang="ru-RU" b="1" dirty="0">
                <a:latin typeface="Times New Roman"/>
                <a:ea typeface="Times New Roman"/>
              </a:rPr>
              <a:t>Каким словом мы именуем весь словарный состав языка? </a:t>
            </a:r>
            <a:endParaRPr lang="ru-RU" b="1" dirty="0" smtClean="0">
              <a:latin typeface="Times New Roman"/>
              <a:ea typeface="Times New Roman"/>
            </a:endParaRPr>
          </a:p>
          <a:p>
            <a:pPr marL="0" indent="0" algn="just">
              <a:buNone/>
            </a:pPr>
            <a:r>
              <a:rPr lang="ru-RU" i="1" dirty="0" smtClean="0">
                <a:latin typeface="Times New Roman"/>
                <a:ea typeface="Times New Roman"/>
              </a:rPr>
              <a:t>(Лексика.)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/>
                <a:ea typeface="Times New Roman"/>
              </a:rPr>
              <a:t>	На </a:t>
            </a:r>
            <a:r>
              <a:rPr lang="ru-RU" dirty="0">
                <a:latin typeface="Times New Roman"/>
                <a:ea typeface="Times New Roman"/>
              </a:rPr>
              <a:t>предыдущих уроках мы повторили некоторые группы слов русского языка. Дайте их </a:t>
            </a:r>
            <a:r>
              <a:rPr lang="ru-RU" dirty="0" smtClean="0">
                <a:latin typeface="Times New Roman"/>
                <a:ea typeface="Times New Roman"/>
              </a:rPr>
              <a:t>определения с примерами. (Терминологический диктант: </a:t>
            </a:r>
            <a:r>
              <a:rPr lang="ru-RU" i="1" dirty="0">
                <a:latin typeface="Times New Roman"/>
                <a:ea typeface="Times New Roman"/>
              </a:rPr>
              <a:t>синонимы, антонимы, омонимы, омографы, омофоны, </a:t>
            </a:r>
            <a:r>
              <a:rPr lang="ru-RU" i="1" dirty="0" err="1">
                <a:latin typeface="Times New Roman"/>
                <a:ea typeface="Times New Roman"/>
              </a:rPr>
              <a:t>омоформы</a:t>
            </a:r>
            <a:r>
              <a:rPr lang="ru-RU" i="1" dirty="0">
                <a:latin typeface="Times New Roman"/>
                <a:ea typeface="Times New Roman"/>
              </a:rPr>
              <a:t>, </a:t>
            </a:r>
            <a:r>
              <a:rPr lang="ru-RU" i="1" dirty="0" smtClean="0">
                <a:latin typeface="Times New Roman"/>
                <a:ea typeface="Times New Roman"/>
              </a:rPr>
              <a:t>паронимы.)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74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9499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Тестовые задания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 материалов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ЕГЭ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1. Укажите лишнее слово в ряду синонимов.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1) тщетно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2) тщательно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3) бессмысленно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4) напрасно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2. Какое из перечисленных слов имеет значение «неуместно развязный, 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слишком непринужденный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»?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1)  экстравагантный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2)  эксцентричный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3)  феерический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4)  фамильярный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68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62944"/>
          </a:xfrm>
        </p:spPr>
        <p:txBody>
          <a:bodyPr>
            <a:normAutofit lnSpcReduction="100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3. Какое слово имеет значение «публичная распродажа, при которой покупателем становится тот, кто предложит более высокую цену»?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1)  конкурс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2)  вакансия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3)  аукцион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4)  сделка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4.Укажите слово, имеющее омоним.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1)  кампания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2)  тур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3)  круг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4)  лиса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20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34952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5. В каком предложении вместо слова ВЕЧНЫЙ нужно употребить ВЕКОВОЙ?</a:t>
            </a:r>
            <a:endParaRPr lang="ru-RU" dirty="0"/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1) Долгими осенними вечерами хозяин не выходил из комнаты и в неизменном халате, с ВЕЧНОЮ </a:t>
            </a:r>
            <a:r>
              <a:rPr lang="ru-RU" dirty="0" err="1">
                <a:latin typeface="Times New Roman"/>
                <a:ea typeface="Times New Roman"/>
              </a:rPr>
              <a:t>трубкою</a:t>
            </a:r>
            <a:r>
              <a:rPr lang="ru-RU" dirty="0">
                <a:latin typeface="Times New Roman"/>
                <a:ea typeface="Times New Roman"/>
              </a:rPr>
              <a:t> в зубах, сидел у окна.</a:t>
            </a:r>
            <a:endParaRPr lang="ru-RU" dirty="0"/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2) Густые заросли кустарника чередовались с ВЕЧНЫМИ дубовыми рощами и березовыми лесочками.</a:t>
            </a:r>
            <a:endParaRPr lang="ru-RU" dirty="0"/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3) Среди ВЕЧНЫХ человеческих ценностей наиболее важной для него была честь.</a:t>
            </a:r>
            <a:endParaRPr lang="ru-RU" dirty="0"/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4) В районах ВЕЧНОЙ мерзлоты дома строятся по специальным проектам.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379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/>
                <a:ea typeface="Times New Roman"/>
              </a:rPr>
              <a:t>Что изучает фразеология?</a:t>
            </a:r>
          </a:p>
          <a:p>
            <a:pPr marL="0" indent="0">
              <a:buNone/>
            </a:pPr>
            <a:r>
              <a:rPr lang="ru-RU" i="1" dirty="0" smtClean="0">
                <a:latin typeface="Times New Roman"/>
                <a:ea typeface="Times New Roman"/>
              </a:rPr>
              <a:t>(Фразеология </a:t>
            </a:r>
            <a:r>
              <a:rPr lang="ru-RU" i="1" dirty="0">
                <a:latin typeface="Times New Roman"/>
                <a:ea typeface="Times New Roman"/>
              </a:rPr>
              <a:t>изучает фразеологизмы, их признаки лексическое значение, происхождение, употребление в </a:t>
            </a:r>
            <a:r>
              <a:rPr lang="ru-RU" i="1" dirty="0" smtClean="0">
                <a:latin typeface="Times New Roman"/>
                <a:ea typeface="Times New Roman"/>
              </a:rPr>
              <a:t>речи.)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/>
              </a:rPr>
              <a:t>Тестовые задания из раздела «Фразеология»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1. Автор этого выражения царь Алексей Михайлович. В XVII веке была широко распространена соколиная охота – «потеха». По указанию царя </a:t>
            </a:r>
            <a:r>
              <a:rPr lang="ru-RU" dirty="0" smtClean="0">
                <a:latin typeface="Times New Roman"/>
                <a:ea typeface="Times New Roman"/>
              </a:rPr>
              <a:t>был</a:t>
            </a:r>
            <a:r>
              <a:rPr lang="ru-RU" dirty="0" smtClean="0"/>
              <a:t> </a:t>
            </a:r>
            <a:r>
              <a:rPr lang="ru-RU" dirty="0" smtClean="0">
                <a:latin typeface="Times New Roman"/>
                <a:ea typeface="Times New Roman"/>
              </a:rPr>
              <a:t>составлен </a:t>
            </a:r>
            <a:r>
              <a:rPr lang="ru-RU" dirty="0">
                <a:latin typeface="Times New Roman"/>
                <a:ea typeface="Times New Roman"/>
              </a:rPr>
              <a:t>свод правил соколиной охоты, где он также сделал приписку, оканчивающуюся словами, которые бы напоминали о том, чтобы за </a:t>
            </a:r>
            <a:r>
              <a:rPr lang="ru-RU" dirty="0" smtClean="0">
                <a:latin typeface="Times New Roman"/>
                <a:ea typeface="Times New Roman"/>
              </a:rPr>
              <a:t>потехой</a:t>
            </a:r>
            <a:r>
              <a:rPr lang="ru-RU" dirty="0" smtClean="0"/>
              <a:t> </a:t>
            </a:r>
            <a:r>
              <a:rPr lang="ru-RU" dirty="0" smtClean="0">
                <a:latin typeface="Times New Roman"/>
                <a:ea typeface="Times New Roman"/>
              </a:rPr>
              <a:t>(охотой</a:t>
            </a:r>
            <a:r>
              <a:rPr lang="ru-RU" dirty="0">
                <a:latin typeface="Times New Roman"/>
                <a:ea typeface="Times New Roman"/>
              </a:rPr>
              <a:t>) не забывали о деле – государственной службе. Позже смысл </a:t>
            </a:r>
            <a:r>
              <a:rPr lang="ru-RU" dirty="0" smtClean="0">
                <a:latin typeface="Times New Roman"/>
                <a:ea typeface="Times New Roman"/>
              </a:rPr>
              <a:t>этих</a:t>
            </a:r>
            <a:r>
              <a:rPr lang="ru-RU" dirty="0" smtClean="0"/>
              <a:t> </a:t>
            </a:r>
            <a:r>
              <a:rPr lang="ru-RU" dirty="0" smtClean="0">
                <a:latin typeface="Times New Roman"/>
                <a:ea typeface="Times New Roman"/>
              </a:rPr>
              <a:t>слов </a:t>
            </a:r>
            <a:r>
              <a:rPr lang="ru-RU" dirty="0">
                <a:latin typeface="Times New Roman"/>
                <a:ea typeface="Times New Roman"/>
              </a:rPr>
              <a:t>расширился, афоризм царя Алексея Михайловича стал пословицей, означающей «всему свое время».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14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3495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>
                <a:latin typeface="Times New Roman" pitchFamily="18" charset="0"/>
                <a:ea typeface="Times New Roman"/>
                <a:cs typeface="Times New Roman" pitchFamily="18" charset="0"/>
              </a:rPr>
              <a:t>Л</a:t>
            </a:r>
            <a:r>
              <a:rPr lang="ru-RU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ексика </a:t>
            </a:r>
            <a:r>
              <a:rPr lang="ru-RU" b="1" u="sng" dirty="0">
                <a:latin typeface="Times New Roman" pitchFamily="18" charset="0"/>
                <a:ea typeface="Times New Roman"/>
                <a:cs typeface="Times New Roman" pitchFamily="18" charset="0"/>
              </a:rPr>
              <a:t>русского языка </a:t>
            </a:r>
            <a:endParaRPr lang="ru-RU" b="1" u="sng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 </a:t>
            </a:r>
            <a:r>
              <a:rPr lang="ru-RU" b="1" u="sng" dirty="0">
                <a:latin typeface="Times New Roman" pitchFamily="18" charset="0"/>
                <a:ea typeface="Times New Roman"/>
                <a:cs typeface="Times New Roman" pitchFamily="18" charset="0"/>
              </a:rPr>
              <a:t>точки зрения ее </a:t>
            </a:r>
            <a:r>
              <a:rPr lang="ru-RU" b="1" u="sng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происхождения</a:t>
            </a: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Исконно </a:t>
            </a: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русская лексика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Индоевропеизмы</a:t>
            </a:r>
            <a:endParaRPr lang="ru-RU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Общеславянская лексика</a:t>
            </a:r>
          </a:p>
          <a:p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Восточнославянская 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(древнерусская) лексика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На </a:t>
            </a: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какие три группы </a:t>
            </a: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разделился праславянский </a:t>
            </a: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язык?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(Западная</a:t>
            </a: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, южная, 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восточная группы)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88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>
            <a:normAutofit lnSpcReduction="10000"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Какие </a:t>
            </a:r>
            <a:r>
              <a:rPr lang="ru-RU" b="1" dirty="0">
                <a:latin typeface="Times New Roman"/>
                <a:ea typeface="Times New Roman"/>
              </a:rPr>
              <a:t>страны находятся в западной части? </a:t>
            </a:r>
            <a:endParaRPr lang="ru-RU" b="1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Какие </a:t>
            </a:r>
            <a:r>
              <a:rPr lang="ru-RU" b="1" dirty="0">
                <a:latin typeface="Times New Roman"/>
                <a:ea typeface="Times New Roman"/>
              </a:rPr>
              <a:t>языки характерны для этих стран? </a:t>
            </a:r>
            <a:endParaRPr lang="ru-RU" b="1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Какой </a:t>
            </a:r>
            <a:r>
              <a:rPr lang="ru-RU" b="1" dirty="0">
                <a:latin typeface="Times New Roman"/>
                <a:ea typeface="Times New Roman"/>
              </a:rPr>
              <a:t>мы можем сделать вывод о составе западной группы славян?</a:t>
            </a:r>
            <a:endParaRPr lang="ru-RU" b="1" dirty="0"/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	Восточнославянская </a:t>
            </a:r>
            <a:r>
              <a:rPr lang="ru-RU" dirty="0">
                <a:latin typeface="Times New Roman"/>
                <a:ea typeface="Times New Roman"/>
              </a:rPr>
              <a:t>языковая общность сложилась к VII—IX вв. н. э. на территории Восточной Европы. К племенным союзам, обитавшим здесь, восходят русская, украинская и белорусская народности. Поэтому слова, оставшиеся в нашем языке от этого периода, известны, как правило, и в русском, и в украинском, и </a:t>
            </a:r>
            <a:r>
              <a:rPr lang="ru-RU" dirty="0" smtClean="0">
                <a:latin typeface="Times New Roman"/>
                <a:ea typeface="Times New Roman"/>
              </a:rPr>
              <a:t>в белорусском языках, </a:t>
            </a:r>
            <a:r>
              <a:rPr lang="ru-RU" dirty="0">
                <a:latin typeface="Times New Roman"/>
                <a:ea typeface="Times New Roman"/>
              </a:rPr>
              <a:t>но отсутствуют в языках западных и южных славян.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43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7896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	В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составе восточнославянской лексики можно выделить: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Times New Roman"/>
              <a:buChar char="·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названия животных, птиц: 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собака, белка, галка, селезень, снегирь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 и др.;</a:t>
            </a:r>
            <a:endParaRPr lang="ru-RU" sz="1800" dirty="0">
              <a:latin typeface="Calibri"/>
              <a:ea typeface="Times New Roman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Times New Roman"/>
              <a:buChar char="·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наименования орудий труда: 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топор, клинок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 и др.;</a:t>
            </a:r>
            <a:endParaRPr lang="ru-RU" sz="1800" dirty="0">
              <a:latin typeface="Calibri"/>
              <a:ea typeface="Times New Roman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Times New Roman"/>
              <a:buChar char="·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названия предметов домашнего обихода: 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сапог, ковш, ларец, рубль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 и др.;</a:t>
            </a:r>
            <a:endParaRPr lang="ru-RU" sz="1800" dirty="0">
              <a:latin typeface="Calibri"/>
              <a:ea typeface="Times New Roman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Times New Roman"/>
              <a:buChar char="·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названия людей по профессии: 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плотник, повар, сапожник, мельник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 и др.;</a:t>
            </a:r>
            <a:endParaRPr lang="ru-RU" sz="1800" dirty="0">
              <a:latin typeface="Calibri"/>
              <a:ea typeface="Times New Roman"/>
              <a:cs typeface="Times New Roman"/>
            </a:endParaRPr>
          </a:p>
          <a:p>
            <a:pPr marL="742950" lvl="1" indent="-285750" algn="just">
              <a:lnSpc>
                <a:spcPct val="115000"/>
              </a:lnSpc>
              <a:spcAft>
                <a:spcPts val="0"/>
              </a:spcAft>
              <a:buFont typeface="Times New Roman"/>
              <a:buChar char="·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названия поселений: 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деревня, слобода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 и др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.,</a:t>
            </a:r>
            <a:r>
              <a:rPr lang="ru-RU" sz="1800" dirty="0" smtClean="0">
                <a:latin typeface="Calibri"/>
                <a:ea typeface="Times New Roman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а </a:t>
            </a:r>
            <a:r>
              <a:rPr lang="ru-RU" dirty="0">
                <a:latin typeface="Times New Roman"/>
                <a:ea typeface="Times New Roman"/>
              </a:rPr>
              <a:t>также другие лексико-семантические группы.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392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56</TotalTime>
  <Words>614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Государственное общеобразовательное учреждение Тульской области  «Киреевская школа»     Урок в 10 классе: «Происхождение русской лексики»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общеобразовательное учреждение Тульской области  «Киреевская школа»     Урок в 10 классе: «Происхождение русской лексики» </dc:title>
  <dc:creator>Школа</dc:creator>
  <cp:lastModifiedBy>Школа</cp:lastModifiedBy>
  <cp:revision>11</cp:revision>
  <dcterms:created xsi:type="dcterms:W3CDTF">2023-05-02T07:37:32Z</dcterms:created>
  <dcterms:modified xsi:type="dcterms:W3CDTF">2023-05-02T08:43:22Z</dcterms:modified>
</cp:coreProperties>
</file>