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теоретическая часть" id="{97063346-2AFA-4C53-905C-D030CAF213D9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практическая часть" id="{B6EFC6B5-5118-4DE6-B1F7-4D4510742B21}">
          <p14:sldIdLst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59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1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604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5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2706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70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62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264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86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31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98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9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0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6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3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97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54AA-C616-46AD-BBE6-0F5A75BF02CB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53BA8C-C082-4BDF-AB55-641400F835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Развитие лексико-грамматического строя речи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35200" y="4050833"/>
            <a:ext cx="6441440" cy="89708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Учителя логопеды Куделина И.В и Толокнова А.В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565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4F1709-D68F-4733-95CF-82DCF3656C16}"/>
              </a:ext>
            </a:extLst>
          </p:cNvPr>
          <p:cNvSpPr txBox="1">
            <a:spLocks/>
          </p:cNvSpPr>
          <p:nvPr/>
        </p:nvSpPr>
        <p:spPr>
          <a:xfrm>
            <a:off x="757344" y="312420"/>
            <a:ext cx="1044405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>
                <a:solidFill>
                  <a:schemeClr val="tx1"/>
                </a:solidFill>
              </a:rPr>
              <a:t>Дидактические упражнения для формирования  лексико-грамматических категорий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8C9A780-6D45-432C-8D01-7174901CB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435" y="1488613"/>
            <a:ext cx="8596668" cy="485004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«Как назвать, если предмет сделан из …» (образование относительных прилагательных);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«Назови детеныша/птенца» (формирование лексики и словообразовательных навыков в ед. числе);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«Назови маму» (формирование лексики и словообразовательных навыков);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4E2BE9-81CB-4800-88FD-F476DAF97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626" y="1633220"/>
            <a:ext cx="1468587" cy="10123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AF7E3CB-601F-433D-B28F-09B051318C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625" y="2907652"/>
            <a:ext cx="1468587" cy="104269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65BE963-4638-4C5E-8CC6-8B63BEB9ED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624" y="4807473"/>
            <a:ext cx="1468587" cy="98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84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4F1709-D68F-4733-95CF-82DCF3656C16}"/>
              </a:ext>
            </a:extLst>
          </p:cNvPr>
          <p:cNvSpPr txBox="1">
            <a:spLocks/>
          </p:cNvSpPr>
          <p:nvPr/>
        </p:nvSpPr>
        <p:spPr>
          <a:xfrm>
            <a:off x="757344" y="312420"/>
            <a:ext cx="1044405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>
                <a:solidFill>
                  <a:schemeClr val="tx1"/>
                </a:solidFill>
              </a:rPr>
              <a:t>Символы лексико-грамматических категорий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8C9A780-6D45-432C-8D01-7174901CB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435" y="1488613"/>
            <a:ext cx="8596668" cy="48500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«Назови ветку, ствол, лист» (образование относительных прилагательных);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«Скажи какой …?» (образование относительных прилагательных);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«Подружи слова» (образование слов со сложной морфологической структурой);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DC8B8F-4D93-4680-92E5-F38F8B400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228" y="1715337"/>
            <a:ext cx="1739460" cy="120541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6B9ED5-45D7-41C2-ACBD-F52BCB9120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356" y="3310926"/>
            <a:ext cx="1753332" cy="120541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4B5625F-B8A6-4B96-815C-175AE93E5B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356" y="4906515"/>
            <a:ext cx="1737216" cy="120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4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4F1709-D68F-4733-95CF-82DCF3656C16}"/>
              </a:ext>
            </a:extLst>
          </p:cNvPr>
          <p:cNvSpPr txBox="1">
            <a:spLocks/>
          </p:cNvSpPr>
          <p:nvPr/>
        </p:nvSpPr>
        <p:spPr>
          <a:xfrm>
            <a:off x="757344" y="312420"/>
            <a:ext cx="1044405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>
                <a:solidFill>
                  <a:schemeClr val="tx1"/>
                </a:solidFill>
              </a:rPr>
              <a:t>Символы лексико-грамматических категорий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8C9A780-6D45-432C-8D01-7174901CB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435" y="1488613"/>
            <a:ext cx="8596668" cy="485004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«Чья голова?» (образование притяжательных прилагательных);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«Чей хвост?» (образование притяжательных прилагательных);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«Чьи лапы?» (образование притяжательных прилагательных);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D72D7B2-FD58-4E0E-A58D-FA8F4A068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186" y="1633220"/>
            <a:ext cx="1811312" cy="12393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6368B9B-F771-4D88-A962-9300491DD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186" y="3249487"/>
            <a:ext cx="1811312" cy="13282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60DBA2A-92B3-4942-9E96-F5DA2DD09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186" y="4840206"/>
            <a:ext cx="1863702" cy="128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27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4F1709-D68F-4733-95CF-82DCF3656C16}"/>
              </a:ext>
            </a:extLst>
          </p:cNvPr>
          <p:cNvSpPr txBox="1">
            <a:spLocks/>
          </p:cNvSpPr>
          <p:nvPr/>
        </p:nvSpPr>
        <p:spPr>
          <a:xfrm>
            <a:off x="757344" y="312420"/>
            <a:ext cx="1044405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>
                <a:solidFill>
                  <a:schemeClr val="tx1"/>
                </a:solidFill>
              </a:rPr>
              <a:t>Символы лексико-грамматических категорий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8C9A780-6D45-432C-8D01-7174901CB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6163" y="1479736"/>
            <a:ext cx="9324512" cy="53782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«Как назвать профессию человека, который …?» (формирование словаря ребенка);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«Назови ласково» (образование существительных с уменьшительно-ласкательными суффиксами);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«Назови, если предмет огромный?» (образование существительных со значением увеличения);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D918FD-F574-4626-97DD-9A41CE6606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0000" y="1544443"/>
            <a:ext cx="1632607" cy="11543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E1626B-F135-460E-9084-2BCAFE709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033" y="3014501"/>
            <a:ext cx="1700352" cy="115436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460CD78-3021-4515-A9C2-A50C75D19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251" y="4905444"/>
            <a:ext cx="1701134" cy="114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97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24F1709-D68F-4733-95CF-82DCF3656C16}"/>
              </a:ext>
            </a:extLst>
          </p:cNvPr>
          <p:cNvSpPr txBox="1">
            <a:spLocks/>
          </p:cNvSpPr>
          <p:nvPr/>
        </p:nvSpPr>
        <p:spPr>
          <a:xfrm>
            <a:off x="757344" y="312420"/>
            <a:ext cx="10444056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>
                <a:solidFill>
                  <a:schemeClr val="tx1"/>
                </a:solidFill>
              </a:rPr>
              <a:t>Символы лексико-грамматических категорий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8C9A780-6D45-432C-8D01-7174901CB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6163" y="1479736"/>
            <a:ext cx="9324512" cy="537826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«Назови семейку» (расширение словаря и формирование словообразовательных процессов);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«Назови детенышей/птенцов» (формирование лексики и навыков словоизменения);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 Один – много»(образование категорий множественного числа);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938F7AF-39B8-47A1-B7B4-8F35547F1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62" y="1730873"/>
            <a:ext cx="2092384" cy="150059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F204D8-9D62-4B07-82B9-F58C5DB39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363" y="3721081"/>
            <a:ext cx="1954782" cy="138542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6F2C1D-8DF1-409D-B9AF-DCBADE48C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363" y="5301465"/>
            <a:ext cx="1934202" cy="139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46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82D14-42AA-4EC9-8788-CEACF92C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37" y="2919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</a:rPr>
              <a:t>«Один - много»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A67598-D16B-443B-B2EE-410A72209A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445" y="1525204"/>
            <a:ext cx="3348276" cy="42692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7758E0-B356-42AE-85A1-FF9FBCDC6B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66" y="1197842"/>
            <a:ext cx="2073286" cy="26435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54D1735-C18A-4322-92F4-EAB38535B59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0862" y="1932931"/>
            <a:ext cx="2342693" cy="298704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9D95AB-F94A-494B-A066-44B959CEA4C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66" y="3426451"/>
            <a:ext cx="2468629" cy="314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7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82D14-42AA-4EC9-8788-CEACF92C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37" y="2919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</a:rPr>
              <a:t>«Один - много»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20DC26-A898-4EF6-BC0B-EE270DFBA7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84" y="1915427"/>
            <a:ext cx="3451606" cy="356486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2567D0C-97BE-4B2E-AFB4-F990695C5F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6710" y="1266256"/>
            <a:ext cx="2298178" cy="23735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423E2DE-AA13-4492-90D8-2776E89E00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904" y="3427339"/>
            <a:ext cx="2298178" cy="23735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D0DD955-A636-433C-A822-AB8E02D40A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130" y="3386698"/>
            <a:ext cx="2298178" cy="237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88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82D14-42AA-4EC9-8788-CEACF92C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37" y="2919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</a:rPr>
              <a:t>«Один - много»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009C2F-3093-44D3-AAC0-E9D648A018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48" y="1359835"/>
            <a:ext cx="3255197" cy="451424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5805945-C1EE-4419-873B-E4F329CBD1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1848" y="1144233"/>
            <a:ext cx="1874261" cy="259919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9695ED4-C8DD-482A-9823-C72C8DECF6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011" y="3429000"/>
            <a:ext cx="1874261" cy="259919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513DCD7-ADDD-419F-BE12-C05201FE82D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0909" y="1144233"/>
            <a:ext cx="1874261" cy="259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9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82D14-42AA-4EC9-8788-CEACF92C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37" y="2919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</a:rPr>
              <a:t>«Четвертый лишний»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B7F501-EEF4-4137-B700-10DD0609E3B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7268" y="2199320"/>
            <a:ext cx="2578769" cy="2578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32C4C4-4786-4435-A085-0F3DDB8808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022" y="2015582"/>
            <a:ext cx="2124518" cy="29462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8E34F0C-DA89-428B-A93D-BF381A5771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279" y="2199320"/>
            <a:ext cx="2496841" cy="25787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F61D906-455E-4F2B-86C1-6EC7B832608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32" y="1785086"/>
            <a:ext cx="2465048" cy="314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50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82D14-42AA-4EC9-8788-CEACF92C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37" y="2919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</a:rPr>
              <a:t>«Четвертый лишний»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32C4C4-4786-4435-A085-0F3DDB8808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6022" y="2015582"/>
            <a:ext cx="2124518" cy="29462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8E34F0C-DA89-428B-A93D-BF381A5771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199318"/>
            <a:ext cx="2496841" cy="25787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F61D906-455E-4F2B-86C1-6EC7B832608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32" y="1785086"/>
            <a:ext cx="2465048" cy="314304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D2A532-6585-4786-80B1-6F0C8B9EC1C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680" y="2280929"/>
            <a:ext cx="2124518" cy="241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1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914" y="189723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Лексико-грамматический строй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979" y="1087568"/>
            <a:ext cx="8596668" cy="5089297"/>
          </a:xfrm>
        </p:spPr>
        <p:txBody>
          <a:bodyPr>
            <a:normAutofit/>
          </a:bodyPr>
          <a:lstStyle/>
          <a:p>
            <a:r>
              <a:rPr lang="ru-RU" sz="3200" dirty="0"/>
              <a:t>Это собирательный термин, характеризующий речевые компоненты и включающий в себя лексический запас и грамматически верное его использование в речи</a:t>
            </a:r>
          </a:p>
          <a:p>
            <a:r>
              <a:rPr lang="ru-RU" sz="3200" dirty="0"/>
              <a:t>Это правильное грамматическое использование словарного запаса </a:t>
            </a:r>
          </a:p>
          <a:p>
            <a:r>
              <a:rPr lang="ru-RU" sz="3200" dirty="0"/>
              <a:t>Это основа функционирования языка (В.В. Виноградова)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485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82D14-42AA-4EC9-8788-CEACF92C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237" y="29196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</a:rPr>
              <a:t>«Чей хвост?»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AE3148-DC1A-4389-B861-5486D65152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94" y="1414314"/>
            <a:ext cx="2525159" cy="240716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E7AE9E-8CF6-47A0-9A9C-B8FFE0C5D6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953" y="1414314"/>
            <a:ext cx="2213811" cy="243757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4EAB74B-665E-4E2A-BF70-07910A9F486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4033" y="2377439"/>
            <a:ext cx="2125059" cy="332018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5CF7C77-4F3A-40EB-9AFE-D53441FD88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092" y="2377439"/>
            <a:ext cx="1830925" cy="332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6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970" y="320351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Лексический компонент речи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79970" y="1641151"/>
            <a:ext cx="2416629" cy="2416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Пассивный словарный запас (слова, которые человек понимает, но в своей речи не использует)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243666" y="1641151"/>
            <a:ext cx="2416629" cy="2416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Активный словарный запас</a:t>
            </a:r>
          </a:p>
          <a:p>
            <a:pPr algn="ctr"/>
            <a:r>
              <a:rPr lang="ru-RU" dirty="0"/>
              <a:t>(слова, которые человек использует в речи)</a:t>
            </a:r>
          </a:p>
        </p:txBody>
      </p:sp>
      <p:cxnSp>
        <p:nvCxnSpPr>
          <p:cNvPr id="11" name="Скругленная соединительная линия 10"/>
          <p:cNvCxnSpPr/>
          <p:nvPr/>
        </p:nvCxnSpPr>
        <p:spPr>
          <a:xfrm>
            <a:off x="6764694" y="980751"/>
            <a:ext cx="1371600" cy="577461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0800000" flipV="1">
            <a:off x="2422158" y="905069"/>
            <a:ext cx="1138335" cy="653143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79969" y="4488026"/>
            <a:ext cx="88803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Структура лексического строя включает следующие словари:</a:t>
            </a:r>
          </a:p>
          <a:p>
            <a:pPr algn="ctr"/>
            <a:endParaRPr lang="ru-RU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Номинативный (предметный)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Предикативный (глагольный)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Атрибутивный (прилагательный)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Служебный (наречия, местоимения, предлоги и т.д.)</a:t>
            </a:r>
          </a:p>
        </p:txBody>
      </p:sp>
    </p:spTree>
    <p:extLst>
      <p:ext uri="{BB962C8B-B14F-4D97-AF65-F5344CB8AC3E}">
        <p14:creationId xmlns:p14="http://schemas.microsoft.com/office/powerpoint/2010/main" val="27259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Развивающая работа по коррекции лексической стороны речи: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Расширение объема словаря;</a:t>
            </a:r>
          </a:p>
          <a:p>
            <a:r>
              <a:rPr lang="ru-RU" sz="3200" dirty="0"/>
              <a:t>Уточнение значения слов;</a:t>
            </a:r>
          </a:p>
          <a:p>
            <a:r>
              <a:rPr lang="ru-RU" sz="3200" dirty="0"/>
              <a:t>Развитие структуры значения слова (многозначность слов, прямое и переносное значение слова);</a:t>
            </a:r>
          </a:p>
          <a:p>
            <a:r>
              <a:rPr lang="ru-RU" sz="3200" dirty="0"/>
              <a:t>Расширение связей между словами в лексиконе.</a:t>
            </a:r>
          </a:p>
        </p:txBody>
      </p:sp>
    </p:spTree>
    <p:extLst>
      <p:ext uri="{BB962C8B-B14F-4D97-AF65-F5344CB8AC3E}">
        <p14:creationId xmlns:p14="http://schemas.microsoft.com/office/powerpoint/2010/main" val="152755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222310" y="223933"/>
            <a:ext cx="7968343" cy="233265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Лексический строй – это совокупность лексем, которые в свою очередь формируются в результате словообразования и словоизменения </a:t>
            </a:r>
          </a:p>
        </p:txBody>
      </p:sp>
      <p:sp>
        <p:nvSpPr>
          <p:cNvPr id="5" name="Нашивка 4"/>
          <p:cNvSpPr/>
          <p:nvPr/>
        </p:nvSpPr>
        <p:spPr>
          <a:xfrm rot="5400000">
            <a:off x="4647421" y="1021705"/>
            <a:ext cx="1348274" cy="4856584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337387" y="4343407"/>
            <a:ext cx="7968343" cy="176347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Структура лексического компонента наглядно демонстрирует прямую связь с грамматическим компонентом</a:t>
            </a:r>
          </a:p>
        </p:txBody>
      </p:sp>
    </p:spTree>
    <p:extLst>
      <p:ext uri="{BB962C8B-B14F-4D97-AF65-F5344CB8AC3E}">
        <p14:creationId xmlns:p14="http://schemas.microsoft.com/office/powerpoint/2010/main" val="357343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79970" y="320351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/>
              <a:t>Грамматический компонент речи</a:t>
            </a:r>
          </a:p>
          <a:p>
            <a:pPr algn="ctr"/>
            <a:r>
              <a:rPr lang="ru-RU" sz="2000" dirty="0"/>
              <a:t>Взаимодействие слов между собой в словосочетаниях и предложениях</a:t>
            </a:r>
          </a:p>
        </p:txBody>
      </p:sp>
      <p:cxnSp>
        <p:nvCxnSpPr>
          <p:cNvPr id="3" name="Скругленная соединительная линия 2"/>
          <p:cNvCxnSpPr/>
          <p:nvPr/>
        </p:nvCxnSpPr>
        <p:spPr>
          <a:xfrm rot="10800000" flipV="1">
            <a:off x="2350441" y="1459447"/>
            <a:ext cx="1138335" cy="653143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Скругленная соединительная линия 3"/>
          <p:cNvCxnSpPr/>
          <p:nvPr/>
        </p:nvCxnSpPr>
        <p:spPr>
          <a:xfrm>
            <a:off x="6976389" y="1497289"/>
            <a:ext cx="1371600" cy="577461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838556" y="2131526"/>
            <a:ext cx="2780523" cy="11300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Морфологическая система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912081" y="2131527"/>
            <a:ext cx="2780523" cy="11300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Синтаксическая система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272867" y="3261568"/>
            <a:ext cx="1" cy="830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8302343" y="3261568"/>
            <a:ext cx="1" cy="830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735218" y="4091992"/>
            <a:ext cx="3075300" cy="19874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Владение приемами словоизменения и словообразования</a:t>
            </a:r>
          </a:p>
        </p:txBody>
      </p:sp>
      <p:sp>
        <p:nvSpPr>
          <p:cNvPr id="11" name="Овал 10"/>
          <p:cNvSpPr/>
          <p:nvPr/>
        </p:nvSpPr>
        <p:spPr>
          <a:xfrm>
            <a:off x="6764694" y="4091992"/>
            <a:ext cx="3075300" cy="19874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Умение составлять предложения и грамматически правильно сочетать слова </a:t>
            </a:r>
          </a:p>
        </p:txBody>
      </p:sp>
    </p:spTree>
    <p:extLst>
      <p:ext uri="{BB962C8B-B14F-4D97-AF65-F5344CB8AC3E}">
        <p14:creationId xmlns:p14="http://schemas.microsoft.com/office/powerpoint/2010/main" val="3380084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Направления работы по формированию грамматического строя речи: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Autofit/>
          </a:bodyPr>
          <a:lstStyle/>
          <a:p>
            <a:r>
              <a:rPr lang="ru-RU" sz="2800" dirty="0" err="1"/>
              <a:t>Словоизмениние</a:t>
            </a:r>
            <a:r>
              <a:rPr lang="ru-RU" sz="2800" dirty="0"/>
              <a:t> (род, число, падеж)</a:t>
            </a:r>
          </a:p>
          <a:p>
            <a:r>
              <a:rPr lang="ru-RU" sz="2800" dirty="0" err="1"/>
              <a:t>Словобразование</a:t>
            </a:r>
            <a:r>
              <a:rPr lang="ru-RU" sz="2800" dirty="0"/>
              <a:t> – образование новых слов при помощи приставок, суффиксов, с помощью различных частей речи, образование сложных слов;</a:t>
            </a:r>
          </a:p>
          <a:p>
            <a:r>
              <a:rPr lang="ru-RU" sz="2800" dirty="0"/>
              <a:t>Согласование различных частей речи между собой;</a:t>
            </a:r>
          </a:p>
          <a:p>
            <a:r>
              <a:rPr lang="ru-RU" sz="2800" dirty="0"/>
              <a:t>Фраза – использование в речи предложений с предлогами и союзами.</a:t>
            </a:r>
          </a:p>
        </p:txBody>
      </p:sp>
    </p:spTree>
    <p:extLst>
      <p:ext uri="{BB962C8B-B14F-4D97-AF65-F5344CB8AC3E}">
        <p14:creationId xmlns:p14="http://schemas.microsoft.com/office/powerpoint/2010/main" val="2546015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3615" y="487025"/>
            <a:ext cx="9244838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Формирование 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лексико-грамматического 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строя речи у детей с ТНР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 использованием 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дидактических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</a:t>
            </a:r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гр и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128759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344" y="312420"/>
            <a:ext cx="10444056" cy="1320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Символы лексико-грамматических категорий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2891" y="1488613"/>
            <a:ext cx="9310223" cy="462810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«Отгадай предмет» (формирование словаря ребенка);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«Назови одним словом» (формирование обобщающих понятий);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«Четвертый лишний» (дифференциация обобщающих понятий);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1EC728-7847-4C92-97C5-39D91E2744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12" y="1724265"/>
            <a:ext cx="1447966" cy="97408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BE745C-FD30-48B4-88A1-463BC2A7CC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12" y="3262868"/>
            <a:ext cx="1447967" cy="106692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E05E2F1-35FD-4183-A33C-C000C486A0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54" y="4770416"/>
            <a:ext cx="1490956" cy="1066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9302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159</TotalTime>
  <Words>532</Words>
  <Application>Microsoft Office PowerPoint</Application>
  <PresentationFormat>Широкоэкранный</PresentationFormat>
  <Paragraphs>70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Trebuchet MS</vt:lpstr>
      <vt:lpstr>Wingdings</vt:lpstr>
      <vt:lpstr>Wingdings 3</vt:lpstr>
      <vt:lpstr>Грань</vt:lpstr>
      <vt:lpstr>Развитие лексико-грамматического строя речи</vt:lpstr>
      <vt:lpstr>Лексико-грамматический строй речи</vt:lpstr>
      <vt:lpstr>Лексический компонент речи</vt:lpstr>
      <vt:lpstr>Развивающая работа по коррекции лексической стороны речи:</vt:lpstr>
      <vt:lpstr>Презентация PowerPoint</vt:lpstr>
      <vt:lpstr>Презентация PowerPoint</vt:lpstr>
      <vt:lpstr>Направления работы по формированию грамматического строя речи:</vt:lpstr>
      <vt:lpstr>Презентация PowerPoint</vt:lpstr>
      <vt:lpstr>Символы лексико-грамматических категорий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«Один - много»</vt:lpstr>
      <vt:lpstr>«Один - много»</vt:lpstr>
      <vt:lpstr>«Один - много»</vt:lpstr>
      <vt:lpstr>«Четвертый лишний»</vt:lpstr>
      <vt:lpstr>«Четвертый лишний»</vt:lpstr>
      <vt:lpstr>«Чей хвост?»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лексико-грамматического строя речи</dc:title>
  <dc:creator>Пользователь</dc:creator>
  <cp:lastModifiedBy>Ирина Куделина</cp:lastModifiedBy>
  <cp:revision>18</cp:revision>
  <dcterms:created xsi:type="dcterms:W3CDTF">2022-11-23T04:22:23Z</dcterms:created>
  <dcterms:modified xsi:type="dcterms:W3CDTF">2023-11-05T06:45:23Z</dcterms:modified>
</cp:coreProperties>
</file>