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56" r:id="rId2"/>
    <p:sldId id="258" r:id="rId3"/>
    <p:sldId id="259" r:id="rId4"/>
    <p:sldId id="257" r:id="rId5"/>
    <p:sldId id="260" r:id="rId6"/>
    <p:sldId id="261" r:id="rId7"/>
    <p:sldId id="27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875FE6-A94E-4AF6-BDC4-374E3F7A7250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4664C-CE75-42FD-A4DB-2277B419B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0589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980728"/>
            <a:ext cx="5723468" cy="2642297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tabLst>
                <a:tab pos="5581015" algn="l"/>
              </a:tabLst>
            </a:pP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Государственное общеобразовательное учреждение Тульской области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 «Киреевская школа»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b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Урок в 11 классе</a:t>
            </a:r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b="1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</a:t>
            </a:r>
            <a:r>
              <a:rPr lang="ru-RU" sz="2000" b="1" kern="1800" dirty="0">
                <a:latin typeface="Times New Roman" pitchFamily="18" charset="0"/>
                <a:ea typeface="Calibri"/>
                <a:cs typeface="Times New Roman" pitchFamily="18" charset="0"/>
              </a:rPr>
              <a:t>Знаки препинания в предложениях с однородными членами</a:t>
            </a:r>
            <a:r>
              <a:rPr lang="ru-RU" sz="2000" b="1" i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4005064"/>
            <a:ext cx="5712179" cy="1255558"/>
          </a:xfrm>
        </p:spPr>
        <p:txBody>
          <a:bodyPr>
            <a:normAutofit fontScale="70000" lnSpcReduction="20000"/>
          </a:bodyPr>
          <a:lstStyle/>
          <a:p>
            <a:pPr marL="4230370" marR="95250" algn="r"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Подготовил учитель:</a:t>
            </a:r>
            <a:endParaRPr lang="ru-RU" sz="20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R="95250" algn="r"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									Триколич А.В.</a:t>
            </a:r>
            <a:endParaRPr lang="ru-RU" sz="20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R="95250" indent="342900" algn="r">
              <a:spcAft>
                <a:spcPts val="0"/>
              </a:spcAft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19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октября 2022 г.</a:t>
            </a:r>
            <a:endParaRPr lang="ru-RU" sz="2000" dirty="0">
              <a:solidFill>
                <a:schemeClr val="tx1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9416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20689"/>
            <a:ext cx="6965245" cy="1152128"/>
          </a:xfrm>
        </p:spPr>
        <p:txBody>
          <a:bodyPr>
            <a:normAutofit/>
          </a:bodyPr>
          <a:lstStyle/>
          <a:p>
            <a:r>
              <a:rPr lang="ru-RU" sz="2000" b="1" i="1" u="sng" dirty="0">
                <a:latin typeface="Times New Roman" pitchFamily="18" charset="0"/>
                <a:ea typeface="Calibri"/>
                <a:cs typeface="Times New Roman" pitchFamily="18" charset="0"/>
              </a:rPr>
              <a:t>1. Индивидуально-групповая работа с последующей </a:t>
            </a:r>
            <a:r>
              <a:rPr lang="ru-RU" sz="2000" b="1" i="1" u="sng" dirty="0" smtClean="0">
                <a:latin typeface="Times New Roman" pitchFamily="18" charset="0"/>
                <a:ea typeface="Calibri"/>
                <a:cs typeface="Times New Roman" pitchFamily="18" charset="0"/>
              </a:rPr>
              <a:t>проверкой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268760"/>
            <a:ext cx="7200800" cy="4526317"/>
          </a:xfrm>
        </p:spPr>
        <p:txBody>
          <a:bodyPr>
            <a:normAutofit fontScale="25000" lnSpcReduction="20000"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  <a:tabLst>
                <a:tab pos="1238250" algn="l"/>
              </a:tabLst>
            </a:pPr>
            <a:r>
              <a:rPr lang="ru-RU" sz="8000" dirty="0" smtClean="0"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8000" u="sng" dirty="0" smtClean="0">
                <a:latin typeface="Times New Roman" pitchFamily="18" charset="0"/>
                <a:ea typeface="Calibri"/>
                <a:cs typeface="Times New Roman" pitchFamily="18" charset="0"/>
              </a:rPr>
              <a:t>Последовательность </a:t>
            </a:r>
            <a:r>
              <a:rPr lang="ru-RU" sz="8000" u="sng" dirty="0">
                <a:latin typeface="Times New Roman" pitchFamily="18" charset="0"/>
                <a:ea typeface="Calibri"/>
                <a:cs typeface="Times New Roman" pitchFamily="18" charset="0"/>
              </a:rPr>
              <a:t>выполнения задания:</a:t>
            </a: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  <a:tabLst>
                <a:tab pos="1238250" algn="l"/>
              </a:tabLst>
            </a:pPr>
            <a:r>
              <a:rPr lang="ru-RU" sz="8000" dirty="0">
                <a:latin typeface="Times New Roman" pitchFamily="18" charset="0"/>
                <a:ea typeface="Calibri"/>
                <a:cs typeface="Times New Roman" pitchFamily="18" charset="0"/>
              </a:rPr>
              <a:t>а) Сначала каждый из вас проработает свой вариант устно.</a:t>
            </a: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  <a:tabLst>
                <a:tab pos="1238250" algn="l"/>
              </a:tabLst>
            </a:pPr>
            <a:r>
              <a:rPr lang="ru-RU" sz="8000" dirty="0">
                <a:latin typeface="Times New Roman" pitchFamily="18" charset="0"/>
                <a:ea typeface="Calibri"/>
                <a:cs typeface="Times New Roman" pitchFamily="18" charset="0"/>
              </a:rPr>
              <a:t>б) Затем в группе обсуждаете и проверяете правильные ответы.</a:t>
            </a: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  <a:tabLst>
                <a:tab pos="1238250" algn="l"/>
              </a:tabLst>
            </a:pPr>
            <a:r>
              <a:rPr lang="ru-RU" sz="8000" dirty="0">
                <a:latin typeface="Times New Roman" pitchFamily="18" charset="0"/>
                <a:ea typeface="Calibri"/>
                <a:cs typeface="Times New Roman" pitchFamily="18" charset="0"/>
              </a:rPr>
              <a:t>в) Потом записываете ответ в тетрадь.</a:t>
            </a: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  <a:tabLst>
                <a:tab pos="1238250" algn="l"/>
              </a:tabLst>
            </a:pPr>
            <a:r>
              <a:rPr lang="ru-RU" sz="8000" dirty="0" smtClean="0"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8000" u="sng" dirty="0" smtClean="0">
                <a:latin typeface="Times New Roman" pitchFamily="18" charset="0"/>
                <a:ea typeface="Calibri"/>
                <a:cs typeface="Times New Roman" pitchFamily="18" charset="0"/>
              </a:rPr>
              <a:t>Упражнения </a:t>
            </a:r>
            <a:r>
              <a:rPr lang="ru-RU" sz="8000" u="sng" dirty="0">
                <a:latin typeface="Times New Roman" pitchFamily="18" charset="0"/>
                <a:ea typeface="Calibri"/>
                <a:cs typeface="Times New Roman" pitchFamily="18" charset="0"/>
              </a:rPr>
              <a:t>для индивидуально-групповой работы</a:t>
            </a:r>
            <a:endParaRPr lang="ru-RU" sz="8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1238250" algn="l"/>
              </a:tabLst>
            </a:pPr>
            <a:r>
              <a:rPr lang="ru-RU" sz="8000" dirty="0">
                <a:latin typeface="Times New Roman" pitchFamily="18" charset="0"/>
                <a:ea typeface="Calibri"/>
                <a:cs typeface="Times New Roman" pitchFamily="18" charset="0"/>
              </a:rPr>
              <a:t>Внизу мерно и широко шумел прибой. (Казаков). 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1238250" algn="l"/>
              </a:tabLst>
            </a:pPr>
            <a:r>
              <a:rPr lang="ru-RU" sz="8000" dirty="0">
                <a:latin typeface="Times New Roman" pitchFamily="18" charset="0"/>
                <a:ea typeface="Calibri"/>
                <a:cs typeface="Times New Roman" pitchFamily="18" charset="0"/>
              </a:rPr>
              <a:t>То солнце спрячется то светит слишком ярко (Крылов).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1238250" algn="l"/>
              </a:tabLst>
            </a:pPr>
            <a:r>
              <a:rPr lang="ru-RU" sz="8000" dirty="0">
                <a:latin typeface="Times New Roman" pitchFamily="18" charset="0"/>
                <a:ea typeface="Calibri"/>
                <a:cs typeface="Times New Roman" pitchFamily="18" charset="0"/>
              </a:rPr>
              <a:t>Они медленно прошли мимо бревенчатых глухих стен, изгородей и бань вышли к обрыву над озером и сели в лавку под березой (Казаков).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73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u="sng" dirty="0">
                <a:latin typeface="Times New Roman" pitchFamily="18" charset="0"/>
                <a:ea typeface="Calibri"/>
                <a:cs typeface="Times New Roman" pitchFamily="18" charset="0"/>
              </a:rPr>
              <a:t>2. Работа с </a:t>
            </a:r>
            <a:r>
              <a:rPr lang="ru-RU" sz="2800" b="1" i="1" u="sng" dirty="0" err="1">
                <a:latin typeface="Times New Roman" pitchFamily="18" charset="0"/>
                <a:ea typeface="Calibri"/>
                <a:cs typeface="Times New Roman" pitchFamily="18" charset="0"/>
              </a:rPr>
              <a:t>разноуровневыми</a:t>
            </a:r>
            <a:r>
              <a:rPr lang="ru-RU" sz="2800" b="1" i="1" u="sng" dirty="0">
                <a:latin typeface="Times New Roman" pitchFamily="18" charset="0"/>
                <a:ea typeface="Calibri"/>
                <a:cs typeface="Times New Roman" pitchFamily="18" charset="0"/>
              </a:rPr>
              <a:t> заданиями. Самопроверка.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772816"/>
            <a:ext cx="6196405" cy="3950253"/>
          </a:xfrm>
        </p:spPr>
        <p:txBody>
          <a:bodyPr>
            <a:normAutofit fontScale="92500" lnSpcReduction="20000"/>
          </a:bodyPr>
          <a:lstStyle/>
          <a:p>
            <a:pPr indent="0" algn="ctr">
              <a:lnSpc>
                <a:spcPct val="150000"/>
              </a:lnSpc>
              <a:spcAft>
                <a:spcPts val="0"/>
              </a:spcAft>
              <a:buNone/>
              <a:tabLst>
                <a:tab pos="1238250" algn="l"/>
              </a:tabLst>
            </a:pPr>
            <a:r>
              <a:rPr lang="ru-RU" u="sng" dirty="0" smtClean="0">
                <a:latin typeface="Times New Roman"/>
                <a:ea typeface="Calibri"/>
                <a:cs typeface="Times New Roman"/>
              </a:rPr>
              <a:t>Вариант </a:t>
            </a:r>
            <a:r>
              <a:rPr lang="en-US" u="sng" dirty="0">
                <a:latin typeface="Times New Roman"/>
                <a:ea typeface="Calibri"/>
                <a:cs typeface="Times New Roman"/>
              </a:rPr>
              <a:t>I</a:t>
            </a:r>
            <a:r>
              <a:rPr lang="ru-RU" u="sng" dirty="0">
                <a:latin typeface="Times New Roman"/>
                <a:ea typeface="Calibri"/>
                <a:cs typeface="Times New Roman"/>
              </a:rPr>
              <a:t>. Задания повышенного уровня.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123825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Ветер вырывается из(за) каждого угла и из каждых ворот натыкается на стены и бросается в сторону.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123825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Здешние лихорадки похожи на крымские и молдавские и лечатся одинаково.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123825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Ответ…те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телегра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…ой а не письмом и сообщите дату выезда.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3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u="sng" dirty="0">
                <a:latin typeface="Times New Roman" pitchFamily="18" charset="0"/>
                <a:ea typeface="Calibri"/>
                <a:cs typeface="Times New Roman" pitchFamily="18" charset="0"/>
              </a:rPr>
              <a:t>Вариант </a:t>
            </a:r>
            <a:r>
              <a:rPr lang="en-US" sz="3200" u="sng" dirty="0">
                <a:latin typeface="Times New Roman" pitchFamily="18" charset="0"/>
                <a:ea typeface="Calibri"/>
                <a:cs typeface="Times New Roman" pitchFamily="18" charset="0"/>
              </a:rPr>
              <a:t>II</a:t>
            </a:r>
            <a:r>
              <a:rPr lang="ru-RU" sz="3200" u="sng" dirty="0">
                <a:latin typeface="Times New Roman" pitchFamily="18" charset="0"/>
                <a:ea typeface="Calibri"/>
                <a:cs typeface="Times New Roman" pitchFamily="18" charset="0"/>
              </a:rPr>
              <a:t>. Задания среднего уровня.</a:t>
            </a:r>
            <a: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484784"/>
            <a:ext cx="6196405" cy="4238285"/>
          </a:xfrm>
        </p:spPr>
        <p:txBody>
          <a:bodyPr>
            <a:norm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1238250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Для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с…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ртировки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стола не следует использовать скатерти и салфетки холодных и мрачных тонов.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123825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Покорно слез он с коня и ост…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новился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ни жив ни мертв.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123825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Среди рек есть и большие и малые спокойные и буйные быстрые и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медле</a:t>
            </a:r>
            <a:r>
              <a:rPr lang="ru-RU" dirty="0">
                <a:latin typeface="Times New Roman"/>
                <a:ea typeface="Calibri"/>
                <a:cs typeface="Times New Roman"/>
              </a:rPr>
              <a:t>…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ые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49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u="sng" dirty="0">
                <a:latin typeface="Times New Roman" pitchFamily="18" charset="0"/>
                <a:ea typeface="Calibri"/>
                <a:cs typeface="Times New Roman" pitchFamily="18" charset="0"/>
              </a:rPr>
              <a:t>Вариант </a:t>
            </a:r>
            <a:r>
              <a:rPr lang="en-US" sz="2800" u="sng" dirty="0">
                <a:latin typeface="Times New Roman" pitchFamily="18" charset="0"/>
                <a:ea typeface="Calibri"/>
                <a:cs typeface="Times New Roman" pitchFamily="18" charset="0"/>
              </a:rPr>
              <a:t>III</a:t>
            </a:r>
            <a:r>
              <a:rPr lang="ru-RU" sz="2800" u="sng" dirty="0">
                <a:latin typeface="Times New Roman" pitchFamily="18" charset="0"/>
                <a:ea typeface="Calibri"/>
                <a:cs typeface="Times New Roman" pitchFamily="18" charset="0"/>
              </a:rPr>
              <a:t>. Простые задания.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772816"/>
            <a:ext cx="6196405" cy="3950253"/>
          </a:xfrm>
        </p:spPr>
        <p:txBody>
          <a:bodyPr>
            <a:normAutofit lnSpcReduction="10000"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1238250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Утки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зябли в зарослях и жалобно крякали всю ночь.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123825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Сухо чисто и светло от осенних листиков в лесу.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123825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На полках по углам стояли кувшины бутылки и фляжки зеленого и синего стекла.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922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Подведение итогов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060848"/>
            <a:ext cx="6196405" cy="3662221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238250" algn="l"/>
              </a:tabLst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Как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вы считаете, мы выполнили учебные задачи?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238250" algn="l"/>
              </a:tabLst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Было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ли вам трудно?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238250" algn="l"/>
              </a:tabLst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Было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ли вам интересно работать?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238250" algn="l"/>
              </a:tabLst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Над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формированием каких общих компетенций мы работали на уроке? 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238250" algn="l"/>
              </a:tabLst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Какая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группа была на занятии наиболее активной?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328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atin typeface="Times New Roman"/>
                <a:ea typeface="Calibri"/>
                <a:cs typeface="Times New Roman"/>
              </a:rPr>
              <a:t>Домашнее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задание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tabLst>
                <a:tab pos="123825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§ 82, упр. 35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238250" algn="l"/>
              </a:tabLs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569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80728"/>
            <a:ext cx="6196405" cy="47423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СПАСИБО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991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indent="450215">
              <a:spcAft>
                <a:spcPts val="0"/>
              </a:spcAft>
            </a:pPr>
            <a:r>
              <a:rPr lang="ru-RU" sz="3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Задание </a:t>
            </a:r>
            <a:r>
              <a:rPr lang="ru-RU" sz="3600" b="1" dirty="0">
                <a:latin typeface="Times New Roman" pitchFamily="18" charset="0"/>
                <a:ea typeface="Calibri"/>
                <a:cs typeface="Times New Roman" pitchFamily="18" charset="0"/>
              </a:rPr>
              <a:t>№ 1 </a:t>
            </a:r>
            <a:r>
              <a:rPr lang="ru-RU" sz="3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ru-RU" sz="3600" b="1" dirty="0">
                <a:latin typeface="Times New Roman" pitchFamily="18" charset="0"/>
                <a:ea typeface="Calibri"/>
                <a:cs typeface="Times New Roman" pitchFamily="18" charset="0"/>
              </a:rPr>
              <a:t>для всего класса</a:t>
            </a:r>
            <a:r>
              <a:rPr lang="ru-RU" sz="3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)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348879"/>
            <a:ext cx="6196405" cy="3374189"/>
          </a:xfrm>
        </p:spPr>
        <p:txBody>
          <a:bodyPr>
            <a:normAutofit lnSpcReduction="10000"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</a:rPr>
              <a:t>	</a:t>
            </a:r>
            <a:r>
              <a:rPr lang="ru-RU" dirty="0" err="1" smtClean="0">
                <a:latin typeface="Times New Roman"/>
                <a:ea typeface="Calibri"/>
              </a:rPr>
              <a:t>Митраша</a:t>
            </a:r>
            <a:r>
              <a:rPr lang="ru-RU" dirty="0" smtClean="0">
                <a:latin typeface="Times New Roman"/>
                <a:ea typeface="Calibri"/>
              </a:rPr>
              <a:t> </a:t>
            </a:r>
            <a:r>
              <a:rPr lang="ru-RU" dirty="0">
                <a:latin typeface="Times New Roman"/>
                <a:ea typeface="Calibri"/>
              </a:rPr>
              <a:t>у выучился отца деревянную бочонки делать шайки посуду </a:t>
            </a:r>
            <a:r>
              <a:rPr lang="ru-RU" dirty="0" smtClean="0">
                <a:latin typeface="Times New Roman"/>
                <a:ea typeface="Calibri"/>
              </a:rPr>
              <a:t>лохани.</a:t>
            </a:r>
            <a:endParaRPr lang="ru-RU" dirty="0" smtClean="0"/>
          </a:p>
          <a:p>
            <a:pPr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</a:rPr>
              <a:t>	</a:t>
            </a:r>
            <a:endParaRPr lang="ru-RU" dirty="0" smtClean="0">
              <a:latin typeface="Times New Roman"/>
              <a:ea typeface="Calibri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</a:rPr>
              <a:t>	</a:t>
            </a:r>
            <a:r>
              <a:rPr lang="ru-RU" dirty="0" smtClean="0">
                <a:latin typeface="Times New Roman"/>
                <a:ea typeface="Calibri"/>
              </a:rPr>
              <a:t>Соедините </a:t>
            </a:r>
            <a:r>
              <a:rPr lang="ru-RU" dirty="0">
                <a:latin typeface="Times New Roman"/>
                <a:ea typeface="Calibri"/>
              </a:rPr>
              <a:t>их так, чтобы получилось предложение </a:t>
            </a:r>
            <a:endParaRPr lang="ru-RU" dirty="0" smtClean="0">
              <a:latin typeface="Times New Roman"/>
              <a:ea typeface="Calibri"/>
            </a:endParaRPr>
          </a:p>
          <a:p>
            <a:pPr indent="0" algn="just">
              <a:spcAft>
                <a:spcPts val="0"/>
              </a:spcAft>
              <a:buNone/>
            </a:pPr>
            <a:endParaRPr lang="ru-RU" dirty="0">
              <a:latin typeface="Times New Roman"/>
              <a:ea typeface="Calibri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</a:rPr>
              <a:t>	(</a:t>
            </a:r>
            <a:r>
              <a:rPr lang="ru-RU" dirty="0" err="1">
                <a:latin typeface="Times New Roman"/>
                <a:ea typeface="Calibri"/>
              </a:rPr>
              <a:t>Митраша</a:t>
            </a:r>
            <a:r>
              <a:rPr lang="ru-RU" dirty="0">
                <a:latin typeface="Times New Roman"/>
                <a:ea typeface="Calibri"/>
              </a:rPr>
              <a:t> выучился у отца делать деревянную посуду: бочонки, шайки, лохани.)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9001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20688"/>
            <a:ext cx="6965245" cy="1008112"/>
          </a:xfrm>
        </p:spPr>
        <p:txBody>
          <a:bodyPr>
            <a:noAutofit/>
          </a:bodyPr>
          <a:lstStyle/>
          <a:p>
            <a:pPr indent="450215"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</a:rPr>
              <a:t>Вопросы к беседе: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80728"/>
            <a:ext cx="7416824" cy="5184576"/>
          </a:xfrm>
        </p:spPr>
        <p:txBody>
          <a:bodyPr>
            <a:no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1800" dirty="0" smtClean="0">
                <a:latin typeface="Times New Roman"/>
                <a:ea typeface="Calibri"/>
              </a:rPr>
              <a:t>1. </a:t>
            </a: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Чего </a:t>
            </a: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не хватает в этом предложении? (Знаков препинания)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2. Зачем </a:t>
            </a: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они нужны? (Помогают пишущему выразить мысль, а читающему правильно ее понять)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3. Чем </a:t>
            </a: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осложнено предложение? (Однородными членами)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4. Назовите </a:t>
            </a: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их (бочонки, шайки, лохани).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5. Какова </a:t>
            </a: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тема урока? (Однородные члены предложения и знаки препинания при них.)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6. Какие формы работы будут уместны при отработке этой темы? (работа с предложениями, расстановка знаков препинания, с теорией, составление своих предложений).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7. Какие </a:t>
            </a: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союзы связывают однородные члены предложения? (сочинительные)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8. Назовите основные типы сочинительных союзов  - соединительные - «и это и то»: и, да=и, тоже, не только …но и, как…так и, ни…ни, также; разделительные – «или то, или это»: или, либо, </a:t>
            </a:r>
            <a:r>
              <a:rPr lang="ru-RU" sz="1600" dirty="0" err="1">
                <a:latin typeface="Times New Roman" pitchFamily="18" charset="0"/>
                <a:ea typeface="Calibri"/>
                <a:cs typeface="Times New Roman" pitchFamily="18" charset="0"/>
              </a:rPr>
              <a:t>то..то</a:t>
            </a: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, не </a:t>
            </a:r>
            <a:r>
              <a:rPr lang="ru-RU" sz="1600" dirty="0" err="1">
                <a:latin typeface="Times New Roman" pitchFamily="18" charset="0"/>
                <a:ea typeface="Calibri"/>
                <a:cs typeface="Times New Roman" pitchFamily="18" charset="0"/>
              </a:rPr>
              <a:t>то..не</a:t>
            </a: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 то; противительные - «не то, а это»: а, но, да (=но), однако, зато).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9. Какие союзы не вызывают проблем и почему? (противительные, всегда ставится запятая), основную трудность вызывают соединительные и разделительные.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600" dirty="0" smtClean="0">
                <a:latin typeface="Times New Roman" pitchFamily="18" charset="0"/>
                <a:ea typeface="Calibri"/>
                <a:cs typeface="Times New Roman" pitchFamily="18" charset="0"/>
              </a:rPr>
              <a:t>10. Сформулируйте </a:t>
            </a: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цели нашего занятия.</a:t>
            </a:r>
            <a:endParaRPr lang="ru-RU" sz="1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93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0215" algn="just">
              <a:spcAft>
                <a:spcPts val="0"/>
              </a:spcAft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закрепить знания об однородных членах предложения;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отработать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и закрепить навыки постановки знаков препинания при однородных членах предложении;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развивать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умение определять роль однородных членов предложения в тексте.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>
              <a:spcAft>
                <a:spcPts val="0"/>
              </a:spcAft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90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196752"/>
            <a:ext cx="6196405" cy="4526317"/>
          </a:xfrm>
        </p:spPr>
        <p:txBody>
          <a:bodyPr/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</a:rPr>
              <a:t>	</a:t>
            </a:r>
            <a:endParaRPr lang="ru-RU" dirty="0" smtClean="0">
              <a:latin typeface="Times New Roman"/>
              <a:ea typeface="Calibri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</a:rPr>
              <a:t>	</a:t>
            </a:r>
            <a:r>
              <a:rPr lang="ru-RU" dirty="0" smtClean="0">
                <a:latin typeface="Times New Roman"/>
                <a:ea typeface="Calibri"/>
              </a:rPr>
              <a:t>Для </a:t>
            </a:r>
            <a:r>
              <a:rPr lang="ru-RU" dirty="0">
                <a:latin typeface="Times New Roman"/>
                <a:ea typeface="Calibri"/>
              </a:rPr>
              <a:t>того чтобы правильно расставить знаки препинания, что нужно уметь? </a:t>
            </a:r>
            <a:endParaRPr lang="ru-RU" dirty="0" smtClean="0">
              <a:latin typeface="Times New Roman"/>
              <a:ea typeface="Calibri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dirty="0">
              <a:latin typeface="Times New Roman"/>
              <a:ea typeface="Calibri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dirty="0" smtClean="0">
              <a:latin typeface="Times New Roman"/>
              <a:ea typeface="Calibri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</a:rPr>
              <a:t>	(</a:t>
            </a:r>
            <a:r>
              <a:rPr lang="ru-RU" dirty="0">
                <a:latin typeface="Times New Roman"/>
                <a:ea typeface="Calibri"/>
              </a:rPr>
              <a:t>Находить основы предложения, отличать простое или сложное, находить однородные члены предложения, знать правила расстановки знаков препинания).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3537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/>
                <a:ea typeface="Calibri"/>
              </a:rPr>
              <a:t>Алгоритм </a:t>
            </a:r>
            <a:r>
              <a:rPr lang="ru-RU" sz="3600" dirty="0">
                <a:latin typeface="Times New Roman"/>
                <a:ea typeface="Calibri"/>
              </a:rPr>
              <a:t>– пошаговое действие при применении правила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</a:rPr>
              <a:t>1 </a:t>
            </a:r>
            <a:r>
              <a:rPr lang="ru-RU" dirty="0">
                <a:latin typeface="Times New Roman"/>
                <a:ea typeface="Calibri"/>
              </a:rPr>
              <a:t>шаг – нахождение однородных членов и определение их синтаксической роли.</a:t>
            </a:r>
            <a:endParaRPr lang="ru-RU" dirty="0"/>
          </a:p>
          <a:p>
            <a:pPr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</a:rPr>
              <a:t>	Что </a:t>
            </a:r>
            <a:r>
              <a:rPr lang="ru-RU" dirty="0">
                <a:latin typeface="Times New Roman"/>
                <a:ea typeface="Calibri"/>
              </a:rPr>
              <a:t>вы понимаете под этим?</a:t>
            </a:r>
            <a:endParaRPr lang="ru-RU" dirty="0"/>
          </a:p>
          <a:p>
            <a:pPr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</a:rPr>
              <a:t>2 шаг – способ соединения однородных членов (союзы, без союзов).</a:t>
            </a:r>
            <a:endParaRPr lang="ru-RU" dirty="0"/>
          </a:p>
          <a:p>
            <a:pPr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</a:rPr>
              <a:t>	Каким </a:t>
            </a:r>
            <a:r>
              <a:rPr lang="ru-RU" dirty="0">
                <a:latin typeface="Times New Roman"/>
                <a:ea typeface="Calibri"/>
              </a:rPr>
              <a:t>будет последний шаг?</a:t>
            </a:r>
            <a:endParaRPr lang="ru-RU" dirty="0"/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  <a:tabLst>
                <a:tab pos="1238250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(Решение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о постановке знаков препинания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.)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0334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548681"/>
            <a:ext cx="6965245" cy="432047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Алгоритм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80728"/>
            <a:ext cx="6196405" cy="4742341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/>
              <a:t>1. Найдите однородные члены.</a:t>
            </a:r>
            <a:endParaRPr lang="ru-RU" dirty="0"/>
          </a:p>
          <a:p>
            <a:pPr marL="0" indent="0" algn="ctr">
              <a:buNone/>
            </a:pPr>
            <a:r>
              <a:rPr lang="ru-RU" b="1" i="1" dirty="0"/>
              <a:t>2. </a:t>
            </a:r>
            <a:r>
              <a:rPr lang="ru-RU" b="1" i="1" dirty="0" smtClean="0"/>
              <a:t>Найдите </a:t>
            </a:r>
            <a:r>
              <a:rPr lang="ru-RU" b="1" i="1" dirty="0"/>
              <a:t>способ </a:t>
            </a:r>
            <a:r>
              <a:rPr lang="ru-RU" b="1" i="1" dirty="0" smtClean="0"/>
              <a:t>связи</a:t>
            </a:r>
          </a:p>
          <a:p>
            <a:pPr marL="0" indent="0" algn="ctr">
              <a:buNone/>
            </a:pP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673896" y="1844824"/>
            <a:ext cx="1409700" cy="238125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5" name="Прямая со стрелкой 4"/>
          <p:cNvCxnSpPr/>
          <p:nvPr/>
        </p:nvCxnSpPr>
        <p:spPr>
          <a:xfrm>
            <a:off x="4572000" y="1844824"/>
            <a:ext cx="1390650" cy="19050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6" name="Поле 1"/>
          <p:cNvSpPr txBox="1"/>
          <p:nvPr/>
        </p:nvSpPr>
        <p:spPr>
          <a:xfrm>
            <a:off x="1872480" y="2131342"/>
            <a:ext cx="1724025" cy="540817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effectLst/>
                <a:latin typeface="Times New Roman"/>
                <a:ea typeface="Calibri"/>
                <a:cs typeface="Times New Roman"/>
              </a:rPr>
              <a:t>Без помощи союзов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Поле 2"/>
          <p:cNvSpPr txBox="1"/>
          <p:nvPr/>
        </p:nvSpPr>
        <p:spPr>
          <a:xfrm>
            <a:off x="5435724" y="2131342"/>
            <a:ext cx="1295400" cy="314325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effectLst/>
                <a:latin typeface="Times New Roman"/>
                <a:ea typeface="Calibri"/>
                <a:cs typeface="Times New Roman"/>
              </a:rPr>
              <a:t>Союзами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045324" y="2494235"/>
            <a:ext cx="0" cy="36195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9" name="Поле 4"/>
          <p:cNvSpPr txBox="1"/>
          <p:nvPr/>
        </p:nvSpPr>
        <p:spPr>
          <a:xfrm>
            <a:off x="5208955" y="2931070"/>
            <a:ext cx="1724025" cy="314325"/>
          </a:xfrm>
          <a:prstGeom prst="rect">
            <a:avLst/>
          </a:prstGeom>
          <a:solidFill>
            <a:sysClr val="window" lastClr="FFFFFF"/>
          </a:solidFill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Какими союзами?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4283993" y="3164036"/>
            <a:ext cx="1611982" cy="252412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2" name="Прямая со стрелкой 11"/>
          <p:cNvCxnSpPr/>
          <p:nvPr/>
        </p:nvCxnSpPr>
        <p:spPr>
          <a:xfrm>
            <a:off x="6127998" y="3174229"/>
            <a:ext cx="1295400" cy="252412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14" name="Поле 5"/>
          <p:cNvSpPr txBox="1"/>
          <p:nvPr/>
        </p:nvSpPr>
        <p:spPr>
          <a:xfrm>
            <a:off x="3191458" y="3429691"/>
            <a:ext cx="1724025" cy="819150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effectLst/>
                <a:latin typeface="Times New Roman"/>
                <a:ea typeface="Calibri"/>
                <a:cs typeface="Times New Roman"/>
              </a:rPr>
              <a:t>Соединительными или разделительными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5" name="Поле 6"/>
          <p:cNvSpPr txBox="1"/>
          <p:nvPr/>
        </p:nvSpPr>
        <p:spPr>
          <a:xfrm>
            <a:off x="6118448" y="3508941"/>
            <a:ext cx="1724025" cy="314325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effectLst/>
                <a:latin typeface="Times New Roman"/>
                <a:ea typeface="Calibri"/>
                <a:cs typeface="Times New Roman"/>
              </a:rPr>
              <a:t>Противительными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2734492" y="4248841"/>
            <a:ext cx="606154" cy="223837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8" name="Прямая со стрелкой 17"/>
          <p:cNvCxnSpPr/>
          <p:nvPr/>
        </p:nvCxnSpPr>
        <p:spPr>
          <a:xfrm>
            <a:off x="4473364" y="4253603"/>
            <a:ext cx="0" cy="43815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1" name="Прямая со стрелкой 20"/>
          <p:cNvCxnSpPr>
            <a:endCxn id="25" idx="1"/>
          </p:cNvCxnSpPr>
          <p:nvPr/>
        </p:nvCxnSpPr>
        <p:spPr>
          <a:xfrm>
            <a:off x="4572000" y="4253603"/>
            <a:ext cx="1660748" cy="285772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3" name="Прямая со стрелкой 22"/>
          <p:cNvCxnSpPr/>
          <p:nvPr/>
        </p:nvCxnSpPr>
        <p:spPr>
          <a:xfrm>
            <a:off x="6980460" y="3879746"/>
            <a:ext cx="0" cy="483394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25" name="Поле 9"/>
          <p:cNvSpPr txBox="1"/>
          <p:nvPr/>
        </p:nvSpPr>
        <p:spPr>
          <a:xfrm>
            <a:off x="6232748" y="4367925"/>
            <a:ext cx="1609725" cy="342900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>
                <a:effectLst/>
                <a:latin typeface="Times New Roman"/>
                <a:ea typeface="Calibri"/>
                <a:cs typeface="Times New Roman"/>
              </a:rPr>
              <a:t>Ставьте запятую</a:t>
            </a:r>
            <a:endParaRPr lang="ru-RU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7" name="Поле 7"/>
          <p:cNvSpPr txBox="1"/>
          <p:nvPr/>
        </p:nvSpPr>
        <p:spPr>
          <a:xfrm>
            <a:off x="1886533" y="4520303"/>
            <a:ext cx="1304925" cy="342900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>
                <a:effectLst/>
                <a:latin typeface="Times New Roman"/>
                <a:ea typeface="Calibri"/>
                <a:cs typeface="Times New Roman"/>
              </a:rPr>
              <a:t>Одиночными</a:t>
            </a:r>
            <a:endParaRPr lang="ru-RU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8" name="Поле 8"/>
          <p:cNvSpPr txBox="1"/>
          <p:nvPr/>
        </p:nvSpPr>
        <p:spPr>
          <a:xfrm>
            <a:off x="3767137" y="4710825"/>
            <a:ext cx="1609725" cy="342900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>
                <a:effectLst/>
                <a:latin typeface="Times New Roman"/>
                <a:ea typeface="Calibri"/>
                <a:cs typeface="Times New Roman"/>
              </a:rPr>
              <a:t>Повторяющимися</a:t>
            </a:r>
            <a:endParaRPr lang="ru-RU" sz="110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2411760" y="4863203"/>
            <a:ext cx="0" cy="600075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30" name="Прямая со стрелкой 29"/>
          <p:cNvCxnSpPr/>
          <p:nvPr/>
        </p:nvCxnSpPr>
        <p:spPr>
          <a:xfrm>
            <a:off x="4473364" y="4997243"/>
            <a:ext cx="0" cy="466035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31" name="Поле 10"/>
          <p:cNvSpPr txBox="1"/>
          <p:nvPr/>
        </p:nvSpPr>
        <p:spPr>
          <a:xfrm>
            <a:off x="1903326" y="5463278"/>
            <a:ext cx="1304925" cy="581025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>
                <a:effectLst/>
                <a:latin typeface="Times New Roman"/>
                <a:ea typeface="Calibri"/>
                <a:cs typeface="Times New Roman"/>
              </a:rPr>
              <a:t>Не ставьте запятой</a:t>
            </a:r>
            <a:endParaRPr lang="ru-RU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2" name="Поле 11"/>
          <p:cNvSpPr txBox="1"/>
          <p:nvPr/>
        </p:nvSpPr>
        <p:spPr>
          <a:xfrm>
            <a:off x="3820902" y="5512808"/>
            <a:ext cx="1304925" cy="531495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effectLst/>
                <a:latin typeface="Times New Roman"/>
                <a:ea typeface="Calibri"/>
                <a:cs typeface="Times New Roman"/>
              </a:rPr>
              <a:t>Ставьте запятую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34" name="Прямая со стрелкой 33"/>
          <p:cNvCxnSpPr/>
          <p:nvPr/>
        </p:nvCxnSpPr>
        <p:spPr>
          <a:xfrm>
            <a:off x="2641511" y="2707550"/>
            <a:ext cx="0" cy="22352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35" name="Поле 3"/>
          <p:cNvSpPr txBox="1"/>
          <p:nvPr/>
        </p:nvSpPr>
        <p:spPr>
          <a:xfrm>
            <a:off x="1903326" y="2957513"/>
            <a:ext cx="1724025" cy="314325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>
                <a:effectLst/>
                <a:latin typeface="Times New Roman"/>
                <a:ea typeface="Calibri"/>
                <a:cs typeface="Times New Roman"/>
              </a:rPr>
              <a:t>Ставьте запятую</a:t>
            </a:r>
            <a:endParaRPr lang="ru-RU" sz="110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3759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980728"/>
            <a:ext cx="6196405" cy="4742341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</a:rPr>
              <a:t>	С </a:t>
            </a:r>
            <a:r>
              <a:rPr lang="ru-RU" dirty="0">
                <a:latin typeface="Times New Roman"/>
                <a:ea typeface="Calibri"/>
              </a:rPr>
              <a:t>какой интонацией произносятся однородные члены предложения?</a:t>
            </a:r>
            <a:endParaRPr lang="ru-RU" dirty="0"/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</a:rPr>
              <a:t>	</a:t>
            </a:r>
            <a:r>
              <a:rPr lang="ru-RU" dirty="0" smtClean="0">
                <a:latin typeface="Times New Roman"/>
                <a:ea typeface="Calibri"/>
              </a:rPr>
              <a:t>Зависят </a:t>
            </a:r>
            <a:r>
              <a:rPr lang="ru-RU" dirty="0">
                <a:latin typeface="Times New Roman"/>
                <a:ea typeface="Calibri"/>
              </a:rPr>
              <a:t>ли они друг от друга?</a:t>
            </a:r>
            <a:endParaRPr lang="ru-RU" dirty="0"/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</a:rPr>
              <a:t>	</a:t>
            </a:r>
            <a:r>
              <a:rPr lang="ru-RU" dirty="0" smtClean="0">
                <a:latin typeface="Times New Roman"/>
                <a:ea typeface="Calibri"/>
              </a:rPr>
              <a:t>На </a:t>
            </a:r>
            <a:r>
              <a:rPr lang="ru-RU" dirty="0">
                <a:latin typeface="Times New Roman"/>
                <a:ea typeface="Calibri"/>
              </a:rPr>
              <a:t>какой вопрос отвечают?</a:t>
            </a:r>
            <a:endParaRPr lang="ru-RU" dirty="0"/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</a:rPr>
              <a:t>	</a:t>
            </a:r>
            <a:r>
              <a:rPr lang="ru-RU" dirty="0" smtClean="0">
                <a:latin typeface="Times New Roman"/>
                <a:ea typeface="Calibri"/>
              </a:rPr>
              <a:t>Как </a:t>
            </a:r>
            <a:r>
              <a:rPr lang="ru-RU" dirty="0">
                <a:latin typeface="Times New Roman"/>
                <a:ea typeface="Calibri"/>
              </a:rPr>
              <a:t>связаны между собой</a:t>
            </a:r>
            <a:r>
              <a:rPr lang="ru-RU" dirty="0" smtClean="0">
                <a:latin typeface="Times New Roman"/>
                <a:ea typeface="Calibri"/>
              </a:rPr>
              <a:t>? 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i="1" dirty="0" smtClean="0">
                <a:latin typeface="Times New Roman"/>
                <a:ea typeface="Calibri"/>
              </a:rPr>
              <a:t>(</a:t>
            </a:r>
            <a:r>
              <a:rPr lang="ru-RU" i="1" dirty="0">
                <a:latin typeface="Times New Roman"/>
                <a:ea typeface="Calibri"/>
              </a:rPr>
              <a:t>перечислительной интонацией или сочинительными союзами).</a:t>
            </a:r>
            <a:endParaRPr lang="ru-RU" i="1" dirty="0"/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</a:rPr>
              <a:t>	</a:t>
            </a:r>
            <a:r>
              <a:rPr lang="ru-RU" dirty="0" smtClean="0">
                <a:latin typeface="Times New Roman"/>
                <a:ea typeface="Calibri"/>
              </a:rPr>
              <a:t>Как </a:t>
            </a:r>
            <a:r>
              <a:rPr lang="ru-RU" dirty="0">
                <a:latin typeface="Times New Roman"/>
                <a:ea typeface="Calibri"/>
              </a:rPr>
              <a:t>ставятся знаки препинания?</a:t>
            </a:r>
            <a:endParaRPr lang="ru-RU" dirty="0"/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</a:rPr>
              <a:t>	</a:t>
            </a:r>
            <a:r>
              <a:rPr lang="ru-RU" dirty="0" smtClean="0">
                <a:latin typeface="Times New Roman"/>
                <a:ea typeface="Calibri"/>
              </a:rPr>
              <a:t>Какую </a:t>
            </a:r>
            <a:r>
              <a:rPr lang="ru-RU" dirty="0">
                <a:latin typeface="Times New Roman"/>
                <a:ea typeface="Calibri"/>
              </a:rPr>
              <a:t>роль играют в речи? </a:t>
            </a:r>
            <a:endParaRPr lang="ru-RU" dirty="0" smtClean="0">
              <a:latin typeface="Times New Roman"/>
              <a:ea typeface="Calibri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i="1" dirty="0" smtClean="0">
                <a:latin typeface="Times New Roman"/>
                <a:ea typeface="Calibri"/>
              </a:rPr>
              <a:t>(</a:t>
            </a:r>
            <a:r>
              <a:rPr lang="ru-RU" i="1" dirty="0">
                <a:latin typeface="Times New Roman"/>
                <a:ea typeface="Calibri"/>
              </a:rPr>
              <a:t>Играют роль действительно изобразительного средства: при их помощи рисуются детали общей картины, показывается динамика действия, они создают ряды эпитетов, обладающих большой выразительностью</a:t>
            </a:r>
            <a:r>
              <a:rPr lang="ru-RU" i="1" dirty="0" smtClean="0">
                <a:latin typeface="Times New Roman"/>
                <a:ea typeface="Calibri"/>
              </a:rPr>
              <a:t>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111888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</a:rPr>
              <a:t>	</a:t>
            </a:r>
            <a:r>
              <a:rPr lang="ru-RU" dirty="0" smtClean="0">
                <a:latin typeface="Times New Roman"/>
                <a:ea typeface="Calibri"/>
              </a:rPr>
              <a:t>Самостоятельно </a:t>
            </a:r>
            <a:r>
              <a:rPr lang="ru-RU" dirty="0">
                <a:latin typeface="Times New Roman"/>
                <a:ea typeface="Calibri"/>
              </a:rPr>
              <a:t>прочитайте </a:t>
            </a:r>
            <a:r>
              <a:rPr lang="ru-RU" dirty="0" smtClean="0">
                <a:latin typeface="Times New Roman"/>
                <a:ea typeface="Calibri"/>
              </a:rPr>
              <a:t>§ 82 </a:t>
            </a:r>
            <a:r>
              <a:rPr lang="ru-RU" dirty="0">
                <a:latin typeface="Times New Roman"/>
                <a:ea typeface="Calibri"/>
              </a:rPr>
              <a:t>и сделайте вывод, когда нужно ставить запятую.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962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54</TotalTime>
  <Words>510</Words>
  <Application>Microsoft Office PowerPoint</Application>
  <PresentationFormat>Экран (4:3)</PresentationFormat>
  <Paragraphs>92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Кнопка</vt:lpstr>
      <vt:lpstr>Государственное общеобразовательное учреждение Тульской области  «Киреевская школа»    Урок в 11 классе: «Знаки препинания в предложениях с однородными членами»</vt:lpstr>
      <vt:lpstr> Задание № 1  (для всего класса)  </vt:lpstr>
      <vt:lpstr>Вопросы к беседе: </vt:lpstr>
      <vt:lpstr>Цель:</vt:lpstr>
      <vt:lpstr>Презентация PowerPoint</vt:lpstr>
      <vt:lpstr>Алгоритм – пошаговое действие при применении правила</vt:lpstr>
      <vt:lpstr>Алгоритм</vt:lpstr>
      <vt:lpstr>Презентация PowerPoint</vt:lpstr>
      <vt:lpstr>Презентация PowerPoint</vt:lpstr>
      <vt:lpstr>1. Индивидуально-групповая работа с последующей проверкой </vt:lpstr>
      <vt:lpstr>2. Работа с разноуровневыми заданиями. Самопроверка. </vt:lpstr>
      <vt:lpstr>Вариант II. Задания среднего уровня. </vt:lpstr>
      <vt:lpstr>Вариант III. Простые задания. </vt:lpstr>
      <vt:lpstr>Подведение итогов</vt:lpstr>
      <vt:lpstr> Домашнее задание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общеобразовательное учреждение Тульской области  «Киреевская школа»    Урок в 11 классе: «Знаки препинания в предложениях с однородными членами»</dc:title>
  <dc:creator>Школа</dc:creator>
  <cp:lastModifiedBy>Школа</cp:lastModifiedBy>
  <cp:revision>18</cp:revision>
  <cp:lastPrinted>2023-05-10T07:50:51Z</cp:lastPrinted>
  <dcterms:created xsi:type="dcterms:W3CDTF">2023-05-02T09:27:21Z</dcterms:created>
  <dcterms:modified xsi:type="dcterms:W3CDTF">2023-05-10T07:54:43Z</dcterms:modified>
</cp:coreProperties>
</file>