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65" r:id="rId12"/>
    <p:sldId id="266" r:id="rId13"/>
    <p:sldId id="267" r:id="rId14"/>
    <p:sldId id="268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DDD8"/>
    <a:srgbClr val="13FDFD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edu.ru/test/russkij-yazyik/2-klass/glagol-2.html" TargetMode="External"/><Relationship Id="rId2" Type="http://schemas.openxmlformats.org/officeDocument/2006/relationships/hyperlink" Target="https://multiurok.ru/index.php/files/test-po-russkomu-iazyku-na-temu-glagol-2-klass-umk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nsportal.ru/nachalnaya-shkola/russkii-yazyk/2021/04/19/test-glagol-2-klass-shkola-rossi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2.xml"/><Relationship Id="rId3" Type="http://schemas.openxmlformats.org/officeDocument/2006/relationships/slide" Target="slide8.xml"/><Relationship Id="rId7" Type="http://schemas.openxmlformats.org/officeDocument/2006/relationships/slide" Target="slide7.xml"/><Relationship Id="rId12" Type="http://schemas.openxmlformats.org/officeDocument/2006/relationships/slide" Target="slide1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3.xml"/><Relationship Id="rId5" Type="http://schemas.openxmlformats.org/officeDocument/2006/relationships/slide" Target="slide10.xml"/><Relationship Id="rId10" Type="http://schemas.openxmlformats.org/officeDocument/2006/relationships/slide" Target="slide14.xml"/><Relationship Id="rId4" Type="http://schemas.openxmlformats.org/officeDocument/2006/relationships/slide" Target="slide9.xml"/><Relationship Id="rId9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96752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kern="0" dirty="0">
                <a:solidFill>
                  <a:prstClr val="black"/>
                </a:solidFill>
              </a:rPr>
              <a:t> </a:t>
            </a:r>
            <a:r>
              <a:rPr lang="ru-RU" sz="36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Интерактивная </a:t>
            </a:r>
            <a:r>
              <a:rPr lang="ru-RU" sz="3600" b="1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игра по русскому языку  </a:t>
            </a:r>
            <a:endParaRPr lang="ru-RU" sz="3600" b="1" kern="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defRPr/>
            </a:pPr>
            <a:r>
              <a:rPr lang="ru-RU" sz="36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sz="3600" b="1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по теме: «Глагол»</a:t>
            </a:r>
            <a:r>
              <a:rPr lang="ru-RU" sz="36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УМК </a:t>
            </a:r>
            <a:r>
              <a:rPr lang="ru-RU" sz="3600" b="1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«Школа России»</a:t>
            </a:r>
            <a:r>
              <a:rPr lang="ru-RU" sz="36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, 2 класс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515719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Arial" pitchFamily="34" charset="0"/>
                <a:cs typeface="Arial" pitchFamily="34" charset="0"/>
              </a:rPr>
              <a:t>Выполнила:</a:t>
            </a:r>
          </a:p>
          <a:p>
            <a:pPr algn="r"/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Крупицына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Анастасия Александровна</a:t>
            </a:r>
          </a:p>
        </p:txBody>
      </p:sp>
      <p:sp>
        <p:nvSpPr>
          <p:cNvPr id="4" name="Овал 3"/>
          <p:cNvSpPr/>
          <p:nvPr/>
        </p:nvSpPr>
        <p:spPr>
          <a:xfrm>
            <a:off x="657730" y="500187"/>
            <a:ext cx="504056" cy="43204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02606" y="844945"/>
            <a:ext cx="252028" cy="216024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289105" y="116325"/>
            <a:ext cx="804900" cy="639746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486631" y="587175"/>
            <a:ext cx="504056" cy="43204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193775" y="230157"/>
            <a:ext cx="770713" cy="74775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83193" y="4437112"/>
            <a:ext cx="857338" cy="864096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57730" y="4797152"/>
            <a:ext cx="758730" cy="648071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39527" y="5445223"/>
            <a:ext cx="504056" cy="43204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38659" y="3897707"/>
            <a:ext cx="857338" cy="864096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362649" y="4581128"/>
            <a:ext cx="428669" cy="43204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07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8"/>
            <a:ext cx="806489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 с глаголами пишутся: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Слитно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Раздельно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74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764704"/>
            <a:ext cx="8208912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каком предложении глагол употреблен в переносном значении: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42900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Мальчики бегали по стадиону.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небу плыли большие облака.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Мама подарила нам много конфет.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3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8"/>
            <a:ext cx="806489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 какой вопрос отвечает глагол «рисует»: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42900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делает?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сделает?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сделал?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3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8"/>
            <a:ext cx="806489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какой группе все глаголы в единственном числе: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42900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Поют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Читает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Играют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Терпят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Смотрит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Поливают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Болеет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Играл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Узнаю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3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92696"/>
            <a:ext cx="8280920" cy="33843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2551883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Сосчитай количество глаголов в тексте: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Ребята пошли в лес за грибами. Рома нашел под березой красивый подберезовик. Валя увидела под сосной маленький масленок. Сережа разглядел в траве огромный боровик. В роще они набрали полные корзины разных грибов.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16" y="450912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450912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450912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3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8"/>
            <a:ext cx="806489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какой группе все глаголы во множественном числе: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42900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Отправились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Видел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Ходили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Собрали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Узнали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Пели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Читал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Убирает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Знают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56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589640" cy="3240360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Спасибо, ты справился с заданиями!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 smtClean="0">
                <a:latin typeface="Arial" pitchFamily="34" charset="0"/>
                <a:cs typeface="Arial" pitchFamily="34" charset="0"/>
              </a:rPr>
            </a:b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1" t="9783" r="24192" b="3643"/>
          <a:stretch/>
        </p:blipFill>
        <p:spPr bwMode="auto">
          <a:xfrm>
            <a:off x="3635896" y="2623451"/>
            <a:ext cx="4593294" cy="417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5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626469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Использованные источники:</a:t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cs typeface="Arial" pitchFamily="34" charset="0"/>
                <a:hlinkClick r:id="rId2"/>
              </a:rPr>
              <a:t>https://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2"/>
              </a:rPr>
              <a:t>multiurok.ru/index.php/files/test-po-russkomu-iazyku-na-temu-glagol-2-klass-umk.html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2.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cs typeface="Arial" pitchFamily="34" charset="0"/>
                <a:hlinkClick r:id="rId3"/>
              </a:rPr>
              <a:t>https://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3"/>
              </a:rPr>
              <a:t>testedu.ru/test/russkij-yazyik/2-klass/glagol-2.html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3.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cs typeface="Arial" pitchFamily="34" charset="0"/>
                <a:hlinkClick r:id="rId4"/>
              </a:rPr>
              <a:t>https://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4"/>
              </a:rPr>
              <a:t>nsportal.ru/nachalnaya-shkola/russkii-yazyk/2021/04/19/test-glagol-2-klass-shkola-rossii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56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7362649" y="4581128"/>
            <a:ext cx="428669" cy="43204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38659" y="3897707"/>
            <a:ext cx="857338" cy="864096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39527" y="5445223"/>
            <a:ext cx="504056" cy="43204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57730" y="4797152"/>
            <a:ext cx="758730" cy="648071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83193" y="4437112"/>
            <a:ext cx="857338" cy="864096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15008" y="1142984"/>
            <a:ext cx="89289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Цель игры:</a:t>
            </a:r>
          </a:p>
          <a:p>
            <a:pPr lvl="0">
              <a:defRPr/>
            </a:pPr>
            <a:r>
              <a:rPr lang="ru-RU" sz="3200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-обобщение и систематизация знаний учащихся по теме «Глагол».</a:t>
            </a:r>
          </a:p>
          <a:p>
            <a:pPr lvl="0">
              <a:defRPr/>
            </a:pPr>
            <a:r>
              <a:rPr lang="ru-RU" sz="3200" b="1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  <a:p>
            <a:pPr lvl="0">
              <a:defRPr/>
            </a:pPr>
            <a:r>
              <a:rPr lang="ru-RU" sz="3200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1) з</a:t>
            </a:r>
            <a:r>
              <a:rPr lang="ru-RU" sz="3200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акрепить знаний </a:t>
            </a:r>
            <a:r>
              <a:rPr lang="ru-RU" sz="3200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учащихся о глаголе как части речи и его грамматических </a:t>
            </a:r>
            <a:r>
              <a:rPr lang="ru-RU" sz="3200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признаках; </a:t>
            </a:r>
            <a:endParaRPr lang="ru-RU" sz="3200" kern="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>
              <a:defRPr/>
            </a:pPr>
            <a:r>
              <a:rPr lang="ru-RU" sz="3200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2) закреплять умения различать глагол среди других частей речи.</a:t>
            </a:r>
            <a:r>
              <a:rPr lang="ru-RU" sz="32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57730" y="500187"/>
            <a:ext cx="504056" cy="43204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02606" y="844945"/>
            <a:ext cx="252028" cy="216024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289105" y="116325"/>
            <a:ext cx="804900" cy="639746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486631" y="587175"/>
            <a:ext cx="504056" cy="43204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193775" y="230157"/>
            <a:ext cx="770713" cy="74775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07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548680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Выбери задание: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86655" y="228807"/>
            <a:ext cx="804900" cy="639746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3528" y="660804"/>
            <a:ext cx="482672" cy="415498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43916" y="964178"/>
            <a:ext cx="345189" cy="303375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100392" y="5949280"/>
            <a:ext cx="804900" cy="639746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524328" y="5691981"/>
            <a:ext cx="576064" cy="463889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291807" y="5520686"/>
            <a:ext cx="470422" cy="319873"/>
          </a:xfrm>
          <a:prstGeom prst="ellipse">
            <a:avLst/>
          </a:prstGeom>
          <a:solidFill>
            <a:srgbClr val="02DDD8"/>
          </a:solidFill>
          <a:ln>
            <a:solidFill>
              <a:srgbClr val="02DD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2" action="ppaction://hlinksldjump"/>
          </p:cNvPr>
          <p:cNvSpPr/>
          <p:nvPr/>
        </p:nvSpPr>
        <p:spPr>
          <a:xfrm>
            <a:off x="943916" y="1988840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953323" y="3262001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2649946" y="3262001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>
            <a:hlinkClick r:id="rId5" action="ppaction://hlinksldjump"/>
          </p:cNvPr>
          <p:cNvSpPr/>
          <p:nvPr/>
        </p:nvSpPr>
        <p:spPr>
          <a:xfrm>
            <a:off x="5004048" y="3262001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>
            <a:hlinkClick r:id="rId6" action="ppaction://hlinksldjump"/>
          </p:cNvPr>
          <p:cNvSpPr/>
          <p:nvPr/>
        </p:nvSpPr>
        <p:spPr>
          <a:xfrm>
            <a:off x="6704556" y="3262001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>
            <a:hlinkClick r:id="rId7" action="ppaction://hlinksldjump"/>
          </p:cNvPr>
          <p:cNvSpPr/>
          <p:nvPr/>
        </p:nvSpPr>
        <p:spPr>
          <a:xfrm>
            <a:off x="6704556" y="1990742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>
            <a:hlinkClick r:id="rId8" action="ppaction://hlinksldjump"/>
          </p:cNvPr>
          <p:cNvSpPr/>
          <p:nvPr/>
        </p:nvSpPr>
        <p:spPr>
          <a:xfrm>
            <a:off x="5004048" y="1992555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>
            <a:hlinkClick r:id="rId9" action="ppaction://hlinksldjump"/>
          </p:cNvPr>
          <p:cNvSpPr/>
          <p:nvPr/>
        </p:nvSpPr>
        <p:spPr>
          <a:xfrm>
            <a:off x="2649946" y="1987918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>
            <a:hlinkClick r:id="rId10" action="ppaction://hlinksldjump"/>
          </p:cNvPr>
          <p:cNvSpPr/>
          <p:nvPr/>
        </p:nvSpPr>
        <p:spPr>
          <a:xfrm>
            <a:off x="5004048" y="4408570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>
            <a:hlinkClick r:id="rId11" action="ppaction://hlinksldjump"/>
          </p:cNvPr>
          <p:cNvSpPr/>
          <p:nvPr/>
        </p:nvSpPr>
        <p:spPr>
          <a:xfrm>
            <a:off x="2649946" y="4365104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>
            <a:hlinkClick r:id="rId12" action="ppaction://hlinksldjump"/>
          </p:cNvPr>
          <p:cNvSpPr/>
          <p:nvPr/>
        </p:nvSpPr>
        <p:spPr>
          <a:xfrm>
            <a:off x="6704556" y="4408570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>
            <a:hlinkClick r:id="rId13" action="ppaction://hlinksldjump"/>
          </p:cNvPr>
          <p:cNvSpPr/>
          <p:nvPr/>
        </p:nvSpPr>
        <p:spPr>
          <a:xfrm>
            <a:off x="943916" y="4408570"/>
            <a:ext cx="11078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7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8"/>
            <a:ext cx="806489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Глагол отвечает на вопросы: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42900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Какой?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Какая?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Какие?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Кто?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Что?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делает?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делал?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делают?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75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8"/>
            <a:ext cx="806489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Глагол обозначает: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42900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Признак предмета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Действие предмета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3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764704"/>
            <a:ext cx="8064896" cy="20162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Выберите группу, в которой все слова являются глаголами: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42900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Играют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Поют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Читают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Смеются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Сумка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Зимний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Полка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Дом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Музыка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Бегают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Рисуют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Домашний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3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8"/>
            <a:ext cx="806489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Глаголы по числам: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изменяются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Изменяются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3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764704"/>
            <a:ext cx="8064896" cy="20162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Выберите глаголы, которые отвечают на один и тот же вопрос: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42900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Написал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Напишет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Носил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Говорил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Смотрит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Думал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3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8"/>
            <a:ext cx="8064896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предложении глагол является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429000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Подлежащим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Определением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46601"/>
            <a:ext cx="259228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Сказуемым </a:t>
            </a: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172400" y="6165304"/>
            <a:ext cx="720080" cy="576064"/>
          </a:xfrm>
          <a:prstGeom prst="actionButtonHome">
            <a:avLst/>
          </a:prstGeom>
          <a:solidFill>
            <a:schemeClr val="accent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3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266</Words>
  <Application>Microsoft Office PowerPoint</Application>
  <PresentationFormat>Экран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Глагол отвечает на вопросы:</vt:lpstr>
      <vt:lpstr>Глагол обозначает:</vt:lpstr>
      <vt:lpstr>Выберите группу, в которой все слова являются глаголами:</vt:lpstr>
      <vt:lpstr>Глаголы по числам:</vt:lpstr>
      <vt:lpstr>Выберите глаголы, которые отвечают на один и тот же вопрос:</vt:lpstr>
      <vt:lpstr>В предложении глагол является</vt:lpstr>
      <vt:lpstr>Не с глаголами пишутся:</vt:lpstr>
      <vt:lpstr>В каком предложении глагол употреблен в переносном значении:</vt:lpstr>
      <vt:lpstr>На какой вопрос отвечает глагол «рисует»:</vt:lpstr>
      <vt:lpstr>В какой группе все глаголы в единственном числе:</vt:lpstr>
      <vt:lpstr>Сосчитай количество глаголов в тексте: Ребята пошли в лес за грибами. Рома нашел под березой красивый подберезовик. Валя увидела под сосной маленький масленок. Сережа разглядел в траве огромный боровик. В роще они набрали полные корзины разных грибов. </vt:lpstr>
      <vt:lpstr>В какой группе все глаголы во множественном числе:</vt:lpstr>
      <vt:lpstr>Спасибо, ты справился с заданиями! </vt:lpstr>
      <vt:lpstr>Использованные источники:  1. https://multiurok.ru/index.php/files/test-po-russkomu-iazyku-na-temu-glagol-2-klass-umk.html 2. https://testedu.ru/test/russkij-yazyik/2-klass/glagol-2.html 3. https://nsportal.ru/nachalnaya-shkola/russkii-yazyk/2021/04/19/test-glagol-2-klass-shkola-rossii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17</cp:revision>
  <dcterms:created xsi:type="dcterms:W3CDTF">2023-10-15T08:59:31Z</dcterms:created>
  <dcterms:modified xsi:type="dcterms:W3CDTF">2023-11-07T17:21:43Z</dcterms:modified>
</cp:coreProperties>
</file>