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2"/>
  </p:notesMasterIdLst>
  <p:sldIdLst>
    <p:sldId id="261" r:id="rId2"/>
    <p:sldId id="263" r:id="rId3"/>
    <p:sldId id="274" r:id="rId4"/>
    <p:sldId id="275" r:id="rId5"/>
    <p:sldId id="276" r:id="rId6"/>
    <p:sldId id="265" r:id="rId7"/>
    <p:sldId id="264" r:id="rId8"/>
    <p:sldId id="269" r:id="rId9"/>
    <p:sldId id="270" r:id="rId10"/>
    <p:sldId id="273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59" autoAdjust="0"/>
    <p:restoredTop sz="86492" autoAdjust="0"/>
  </p:normalViewPr>
  <p:slideViewPr>
    <p:cSldViewPr snapToGrid="0">
      <p:cViewPr varScale="1">
        <p:scale>
          <a:sx n="67" d="100"/>
          <a:sy n="67" d="100"/>
        </p:scale>
        <p:origin x="-108" y="-6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C2C59F-CCDF-497B-81E0-DCA6EF10C261}" type="datetimeFigureOut">
              <a:rPr lang="ru-RU" smtClean="0"/>
              <a:pPr/>
              <a:t>02.11.2023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EE6B12-0106-4036-9502-A88EFC1377F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794954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E6B12-0106-4036-9502-A88EFC1377FC}" type="slidenum">
              <a:rPr lang="ru-RU" smtClean="0"/>
              <a:pPr/>
              <a:t>3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E6B12-0106-4036-9502-A88EFC1377FC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pPr/>
              <a:t>11/2/2023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pPr/>
              <a:t>11/2/2023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pPr/>
              <a:t>11/2/2023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pPr/>
              <a:t>11/2/2023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11/2/2023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B263C696-879F-4D6E-B6D4-DB92CD998D47}"/>
              </a:ext>
            </a:extLst>
          </p:cNvPr>
          <p:cNvSpPr/>
          <p:nvPr/>
        </p:nvSpPr>
        <p:spPr>
          <a:xfrm>
            <a:off x="314325" y="215901"/>
            <a:ext cx="962977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1" i="0" u="none" strike="noStrike" kern="0" cap="all" spc="0" normalizeH="0" baseline="0" noProof="0" dirty="0" smtClean="0">
              <a:ln w="3175" cmpd="sng"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0" cap="all" spc="0" normalizeH="0" baseline="0" noProof="0" dirty="0" smtClean="0">
                <a:ln w="3175" cmpd="sng"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Муниципальное </a:t>
            </a:r>
            <a:r>
              <a:rPr kumimoji="0" lang="ru-RU" sz="1400" b="1" i="0" u="none" strike="noStrike" kern="0" cap="all" spc="0" normalizeH="0" baseline="0" noProof="0" dirty="0">
                <a:ln w="3175" cmpd="sng"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Автономное образовательное учреждение </a:t>
            </a:r>
            <a:br>
              <a:rPr kumimoji="0" lang="ru-RU" sz="1400" b="1" i="0" u="none" strike="noStrike" kern="0" cap="all" spc="0" normalizeH="0" baseline="0" noProof="0" dirty="0">
                <a:ln w="3175" cmpd="sng"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1400" b="1" i="0" u="none" strike="noStrike" kern="0" cap="all" spc="0" normalizeH="0" baseline="0" noProof="0" dirty="0">
                <a:ln w="3175" cmpd="sng"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«образовательный центр №3  «</a:t>
            </a:r>
            <a:r>
              <a:rPr kumimoji="0" lang="ru-RU" sz="1400" b="1" i="0" u="none" strike="noStrike" kern="0" cap="all" spc="0" normalizeH="0" baseline="0" noProof="0" dirty="0" smtClean="0">
                <a:ln w="3175" cmpd="sng"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Созвездие»» </a:t>
            </a:r>
            <a:r>
              <a:rPr kumimoji="0" lang="ru-RU" sz="1400" b="1" i="0" u="none" strike="noStrike" kern="0" cap="all" spc="0" normalizeH="0" baseline="0" noProof="0" dirty="0">
                <a:ln w="3175" cmpd="sng"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Г. Вольска Саратовской области </a:t>
            </a:r>
            <a:br>
              <a:rPr kumimoji="0" lang="ru-RU" sz="1400" b="1" i="0" u="none" strike="noStrike" kern="0" cap="all" spc="0" normalizeH="0" baseline="0" noProof="0" dirty="0">
                <a:ln w="3175" cmpd="sng"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1400" b="1" i="0" u="none" strike="noStrike" kern="0" cap="all" spc="0" normalizeH="0" baseline="0" noProof="0" dirty="0">
                <a:ln w="3175" cmpd="sng"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(Детский сад №2 «Росинка»)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C1BDD9B3-E78B-41F0-A19E-B81F85973FB6}"/>
              </a:ext>
            </a:extLst>
          </p:cNvPr>
          <p:cNvSpPr/>
          <p:nvPr/>
        </p:nvSpPr>
        <p:spPr>
          <a:xfrm>
            <a:off x="368300" y="577852"/>
            <a:ext cx="8589963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</a:t>
            </a:r>
          </a:p>
          <a:p>
            <a:pPr lvl="0" algn="ctr"/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sz="32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3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Акция </a:t>
            </a:r>
            <a:r>
              <a:rPr lang="ru-RU" sz="3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«Трудовой </a:t>
            </a:r>
            <a:r>
              <a:rPr lang="ru-RU" sz="3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десант»</a:t>
            </a:r>
          </a:p>
          <a:p>
            <a:pPr lvl="0" algn="ctr"/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группа 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компенсирующей направленности </a:t>
            </a:r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Сказка»</a:t>
            </a:r>
          </a:p>
          <a:p>
            <a:pPr lvl="0" algn="ctr"/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Учитель 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-дефектолог :</a:t>
            </a:r>
          </a:p>
          <a:p>
            <a:pPr lvl="0" algn="ctr"/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Лепешкина 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Евгения Владимировна, </a:t>
            </a:r>
          </a:p>
          <a:p>
            <a:pPr lvl="0" algn="ctr"/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первой 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квалификационной категории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xmlns="" id="{A981EBD1-20D6-857C-94FD-935170E7AFE7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6705" y="3408175"/>
            <a:ext cx="3912395" cy="3192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5331519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2262B166-CDCC-4548-A991-7563E1500C8F}"/>
              </a:ext>
            </a:extLst>
          </p:cNvPr>
          <p:cNvSpPr/>
          <p:nvPr/>
        </p:nvSpPr>
        <p:spPr>
          <a:xfrm>
            <a:off x="883404" y="371960"/>
            <a:ext cx="8460621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Вывод: 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руд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даёт детям возможность научиться ответственности, формирует трудовые навыки и объединяет детский 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коллектив.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Особенно  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труд на свежем воздухе способствует сохранению и укреплению здоровья 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ребят.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alt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086225" y="3843338"/>
            <a:ext cx="5543549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altLang="en-US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"Свободный труд нужен человеку сам по себе для развития и поддержания человеческого достоинства"</a:t>
            </a:r>
          </a:p>
          <a:p>
            <a:pPr algn="r" eaLnBrk="0" hangingPunct="0"/>
            <a:r>
              <a:rPr lang="ru-RU" altLang="en-US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</a:t>
            </a:r>
          </a:p>
          <a:p>
            <a:pPr algn="r" eaLnBrk="0" hangingPunct="0"/>
            <a:r>
              <a:rPr lang="ru-RU" altLang="en-US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К. Ушинский.</a:t>
            </a:r>
            <a:endParaRPr lang="ru-RU" altLang="en-US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654534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8E70475D-433F-4034-BE3D-E7980942C8E5}"/>
              </a:ext>
            </a:extLst>
          </p:cNvPr>
          <p:cNvSpPr/>
          <p:nvPr/>
        </p:nvSpPr>
        <p:spPr>
          <a:xfrm>
            <a:off x="279399" y="215901"/>
            <a:ext cx="9464675" cy="72943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Аннотация</a:t>
            </a:r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36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Труд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метод воспитательно-образовательной работы в детском саду имеет важное значение. </a:t>
            </a:r>
          </a:p>
          <a:p>
            <a:pPr algn="just">
              <a:spcAft>
                <a:spcPts val="0"/>
              </a:spcAft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Непосредственно соприкасаясь с предметами и явлениями природы, дети приобретают конкретные знания о ней, устанавливают некоторые связи между развитием растении и уходом за ними человека. Все это положительно влияет на развития мышления, создает основу для материалистического миропонимания.</a:t>
            </a:r>
          </a:p>
          <a:p>
            <a:pPr algn="just">
              <a:spcAft>
                <a:spcPts val="0"/>
              </a:spcAft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Систематический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труд на огороде, в саду, цветнике и уголке природы повышает интерес к растениям и животным, помогает воспитывать у детей любовь и бережное отношение к объектам природы, способствует формированию трудолюбия и других нравственных качеств.           </a:t>
            </a:r>
          </a:p>
          <a:p>
            <a:pPr algn="just"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Посильный физический труд оказывает полезное воздействие на общее развитие детей, способствует развитию функций анализаторов, и в первую очередь двигательного анализатора. </a:t>
            </a:r>
          </a:p>
          <a:p>
            <a:pPr algn="just">
              <a:spcAft>
                <a:spcPts val="0"/>
              </a:spcAft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Трудовое воспитание является необходимым, важнейшим условием успешной подготовки детей к обучению в школе. Дети, воспитанные с ранних лет в труде, отличаются в школе самостоятельностью, организованностью, активностью, опрятностью, умением себя обслужить. Труд в природе благотворно влияет на воспитание нравственных чувств и закладывает основы экологического образования.</a:t>
            </a:r>
            <a:r>
              <a:rPr lang="ru-RU" sz="2000" dirty="0"/>
              <a:t> </a:t>
            </a:r>
          </a:p>
          <a:p>
            <a:pPr algn="just">
              <a:spcAft>
                <a:spcPts val="0"/>
              </a:spcAft>
            </a:pPr>
            <a:endParaRPr lang="ru-RU" dirty="0"/>
          </a:p>
          <a:p>
            <a:pPr algn="just">
              <a:spcAft>
                <a:spcPts val="0"/>
              </a:spcAft>
            </a:pPr>
            <a:endParaRPr lang="ru-RU" dirty="0"/>
          </a:p>
          <a:p>
            <a:pPr algn="just">
              <a:spcAft>
                <a:spcPts val="0"/>
              </a:spcAft>
            </a:pPr>
            <a:endParaRPr lang="ru-RU" dirty="0"/>
          </a:p>
          <a:p>
            <a:pPr algn="just">
              <a:spcAft>
                <a:spcPts val="0"/>
              </a:spcAft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116780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0050" y="609600"/>
            <a:ext cx="8729663" cy="231933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0038" y="2114550"/>
            <a:ext cx="9272587" cy="3414713"/>
          </a:xfrm>
        </p:spPr>
        <p:txBody>
          <a:bodyPr>
            <a:normAutofit/>
          </a:bodyPr>
          <a:lstStyle/>
          <a:p>
            <a:pPr marL="285750" indent="-285750">
              <a:buNone/>
            </a:pPr>
            <a:r>
              <a:rPr lang="ru-RU" alt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Задачи:</a:t>
            </a:r>
            <a:endParaRPr lang="ru-RU" altLang="ru-RU" sz="3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ru-RU" alt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трудовой деятельности;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alt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</a:t>
            </a:r>
            <a:r>
              <a:rPr lang="ru-RU" alt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ценностного отношения к собственному труду, труду других людей и его результатам;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alt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alt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первичных представлений о труде взрослых, его роли в обществе и жизни каждого человека</a:t>
            </a: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ru-RU" alt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ru-RU" alt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ru-RU" alt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85762" y="1157288"/>
            <a:ext cx="875823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</a:pP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just">
              <a:lnSpc>
                <a:spcPct val="90000"/>
              </a:lnSpc>
            </a:pP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    Научить ребенка проявлять самостоятельность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, активность, инициативу, творчество, уверенность в себе, ответственность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с трудовой деятельности.</a:t>
            </a:r>
            <a:endParaRPr lang="ru-RU" alt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Проблема: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799" y="1443038"/>
            <a:ext cx="8801101" cy="4800599"/>
          </a:xfrm>
        </p:spPr>
        <p:txBody>
          <a:bodyPr>
            <a:noAutofit/>
          </a:bodyPr>
          <a:lstStyle/>
          <a:p>
            <a:pPr marL="609600" indent="-609600"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alt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  трудовому воспитанию в 1990 </a:t>
            </a:r>
            <a:r>
              <a:rPr lang="ru-RU" alt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- 2000 </a:t>
            </a:r>
            <a:r>
              <a:rPr lang="ru-RU" alt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годы, включая </a:t>
            </a:r>
            <a:r>
              <a:rPr lang="ru-RU" alt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 2010 </a:t>
            </a:r>
            <a:r>
              <a:rPr lang="ru-RU" alt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года к сожалению уделялось в </a:t>
            </a:r>
            <a:r>
              <a:rPr lang="ru-RU" alt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системе дошкольного образования мало внимания</a:t>
            </a:r>
            <a:r>
              <a:rPr lang="ru-RU" alt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47675" indent="-382588">
              <a:lnSpc>
                <a:spcPct val="150000"/>
              </a:lnSpc>
              <a:buNone/>
            </a:pPr>
            <a:r>
              <a:rPr lang="ru-RU" alt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Не было направлено   </a:t>
            </a:r>
            <a:r>
              <a:rPr lang="ru-RU" alt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воспитание </a:t>
            </a:r>
            <a:r>
              <a:rPr lang="ru-RU" alt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детей </a:t>
            </a:r>
            <a:r>
              <a:rPr lang="ru-RU" alt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привитие таких личностных качеств как: ответственность, заботливость, бережливость, готовность  </a:t>
            </a:r>
            <a:r>
              <a:rPr lang="ru-RU" alt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принять участие в </a:t>
            </a:r>
            <a:r>
              <a:rPr lang="ru-RU" alt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труде.</a:t>
            </a:r>
          </a:p>
          <a:p>
            <a:pPr marL="447675" indent="-382588">
              <a:lnSpc>
                <a:spcPct val="150000"/>
              </a:lnSpc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С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дошкольного возраста каждый ребёнок обязательно должен принимать участие в труде, и выполнять несложные обязанности.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Только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 этом условии, труд оказывает на детей определённое воспитательное воздействие.</a:t>
            </a:r>
            <a:endParaRPr lang="ru-RU" altLang="en-US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47675" indent="-382588" algn="just">
              <a:buFont typeface="Arial" panose="020B0604020202020204" pitchFamily="34" charset="0"/>
              <a:buChar char="•"/>
            </a:pPr>
            <a:endParaRPr lang="ru-RU" altLang="en-US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47675" indent="-382588" algn="just">
              <a:buFont typeface="Arial" panose="020B0604020202020204" pitchFamily="34" charset="0"/>
              <a:buChar char="•"/>
            </a:pPr>
            <a:endParaRPr lang="ru-RU" altLang="en-US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47675" indent="-382588" algn="just">
              <a:buFont typeface="Wingdings" panose="05000000000000000000" pitchFamily="2" charset="2"/>
              <a:buNone/>
            </a:pPr>
            <a:endParaRPr lang="ru-RU" altLang="en-US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47675" indent="-382588" algn="just">
              <a:buFont typeface="Arial" panose="020B0604020202020204" pitchFamily="34" charset="0"/>
              <a:buChar char="•"/>
            </a:pPr>
            <a:endParaRPr lang="ru-RU" altLang="en-US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609600" indent="-609600" algn="just">
              <a:buFont typeface="Wingdings" panose="05000000000000000000" pitchFamily="2" charset="2"/>
              <a:buNone/>
            </a:pPr>
            <a:endParaRPr lang="ru-RU" altLang="en-US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609600" indent="-609600" algn="just">
              <a:buFont typeface="Wingdings" panose="05000000000000000000" pitchFamily="2" charset="2"/>
              <a:buNone/>
            </a:pPr>
            <a:endParaRPr lang="ru-RU" altLang="en-US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599"/>
            <a:ext cx="8352366" cy="564832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Согласно ФОП ДО педагог может использовать следующие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формы  реализации Федеральной  программы в соответствии с видом детской деятельности и возрастными особенностями детей  в дошкольном возрасте от 3 до 8 лет:  самообслуживание   и элементарная трудовая  деятельность.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Виды труда в ДОУ: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 самообслуживание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хозяйственно – бытовой труд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труд в природе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ручной труд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3F4F590-6ACA-4782-869C-686F41C7F5E6}"/>
              </a:ext>
            </a:extLst>
          </p:cNvPr>
          <p:cNvSpPr/>
          <p:nvPr/>
        </p:nvSpPr>
        <p:spPr>
          <a:xfrm>
            <a:off x="372534" y="1951672"/>
            <a:ext cx="11243734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None/>
            </a:pPr>
            <a:endParaRPr lang="ru-RU" altLang="ru-RU" dirty="0"/>
          </a:p>
          <a:p>
            <a:pPr>
              <a:buFont typeface="Wingdings" panose="05000000000000000000" pitchFamily="2" charset="2"/>
              <a:buNone/>
            </a:pPr>
            <a:endParaRPr lang="ru-RU" altLang="ru-RU" dirty="0"/>
          </a:p>
          <a:p>
            <a:pPr>
              <a:buFont typeface="Wingdings" panose="05000000000000000000" pitchFamily="2" charset="2"/>
              <a:buNone/>
            </a:pPr>
            <a:endParaRPr lang="ru-RU" altLang="ru-RU" dirty="0"/>
          </a:p>
          <a:p>
            <a:pPr>
              <a:buFont typeface="Wingdings" panose="05000000000000000000" pitchFamily="2" charset="2"/>
              <a:buNone/>
            </a:pPr>
            <a:endParaRPr lang="ru-RU" altLang="ru-RU" dirty="0"/>
          </a:p>
          <a:p>
            <a:pPr>
              <a:buFont typeface="Wingdings" panose="05000000000000000000" pitchFamily="2" charset="2"/>
              <a:buNone/>
            </a:pPr>
            <a:endParaRPr lang="ru-RU" altLang="ru-RU" dirty="0"/>
          </a:p>
          <a:p>
            <a:pPr>
              <a:buFont typeface="Wingdings" panose="05000000000000000000" pitchFamily="2" charset="2"/>
              <a:buNone/>
            </a:pPr>
            <a:endParaRPr lang="ru-RU" altLang="ru-RU" dirty="0"/>
          </a:p>
          <a:p>
            <a:pPr>
              <a:buFont typeface="Wingdings" panose="05000000000000000000" pitchFamily="2" charset="2"/>
              <a:buNone/>
            </a:pPr>
            <a:endParaRPr lang="ru-RU" altLang="ru-RU" dirty="0"/>
          </a:p>
          <a:p>
            <a:pPr>
              <a:buFont typeface="Wingdings" panose="05000000000000000000" pitchFamily="2" charset="2"/>
              <a:buNone/>
            </a:pPr>
            <a:endParaRPr lang="ru-RU" altLang="ru-RU" dirty="0"/>
          </a:p>
          <a:p>
            <a:pPr>
              <a:buFont typeface="Wingdings" panose="05000000000000000000" pitchFamily="2" charset="2"/>
              <a:buNone/>
            </a:pPr>
            <a:endParaRPr lang="ru-RU" altLang="ru-RU" dirty="0"/>
          </a:p>
          <a:p>
            <a:pPr>
              <a:buFont typeface="Wingdings" panose="05000000000000000000" pitchFamily="2" charset="2"/>
              <a:buNone/>
            </a:pPr>
            <a:endParaRPr lang="ru-RU" altLang="ru-RU" dirty="0"/>
          </a:p>
          <a:p>
            <a:pPr>
              <a:buFont typeface="Wingdings" panose="05000000000000000000" pitchFamily="2" charset="2"/>
              <a:buNone/>
            </a:pPr>
            <a:endParaRPr lang="ru-RU" altLang="ru-RU" dirty="0"/>
          </a:p>
          <a:p>
            <a:pPr>
              <a:buFont typeface="Wingdings" panose="05000000000000000000" pitchFamily="2" charset="2"/>
              <a:buNone/>
            </a:pPr>
            <a:endParaRPr lang="ru-RU" altLang="ru-RU" dirty="0"/>
          </a:p>
          <a:p>
            <a:pPr>
              <a:buFont typeface="Wingdings" panose="05000000000000000000" pitchFamily="2" charset="2"/>
              <a:buNone/>
            </a:pPr>
            <a:endParaRPr lang="ru-RU" altLang="ru-RU" dirty="0"/>
          </a:p>
          <a:p>
            <a:pPr>
              <a:buFont typeface="Wingdings" panose="05000000000000000000" pitchFamily="2" charset="2"/>
              <a:buNone/>
            </a:pPr>
            <a:endParaRPr lang="ru-RU" altLang="ru-RU" dirty="0"/>
          </a:p>
          <a:p>
            <a:pPr>
              <a:buFont typeface="Wingdings" panose="05000000000000000000" pitchFamily="2" charset="2"/>
              <a:buNone/>
            </a:pPr>
            <a:endParaRPr lang="ru-RU" altLang="ru-RU" dirty="0"/>
          </a:p>
          <a:p>
            <a:pPr>
              <a:buFont typeface="Wingdings" panose="05000000000000000000" pitchFamily="2" charset="2"/>
              <a:buNone/>
            </a:pPr>
            <a:endParaRPr lang="ru-RU" altLang="ru-RU" dirty="0"/>
          </a:p>
          <a:p>
            <a:pPr>
              <a:buFont typeface="Wingdings" panose="05000000000000000000" pitchFamily="2" charset="2"/>
              <a:buNone/>
            </a:pPr>
            <a:endParaRPr lang="ru-RU" altLang="ru-RU" dirty="0"/>
          </a:p>
          <a:p>
            <a:pPr>
              <a:buFont typeface="Wingdings" panose="05000000000000000000" pitchFamily="2" charset="2"/>
              <a:buNone/>
            </a:pPr>
            <a:endParaRPr lang="ru-RU" altLang="ru-RU" dirty="0"/>
          </a:p>
          <a:p>
            <a:pPr>
              <a:buFont typeface="Wingdings" panose="05000000000000000000" pitchFamily="2" charset="2"/>
              <a:buNone/>
            </a:pPr>
            <a:endParaRPr lang="ru-RU" altLang="ru-RU" dirty="0"/>
          </a:p>
          <a:p>
            <a:pPr>
              <a:buFont typeface="Wingdings" panose="05000000000000000000" pitchFamily="2" charset="2"/>
              <a:buNone/>
            </a:pPr>
            <a:endParaRPr lang="ru-RU" altLang="ru-RU" dirty="0"/>
          </a:p>
          <a:p>
            <a:pPr>
              <a:buFont typeface="Wingdings" panose="05000000000000000000" pitchFamily="2" charset="2"/>
              <a:buNone/>
            </a:pPr>
            <a:endParaRPr lang="ru-RU" altLang="ru-RU" dirty="0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26374728-B147-4E3E-8CCF-EDEA5F40968D}"/>
              </a:ext>
            </a:extLst>
          </p:cNvPr>
          <p:cNvSpPr/>
          <p:nvPr/>
        </p:nvSpPr>
        <p:spPr>
          <a:xfrm>
            <a:off x="1014942" y="778932"/>
            <a:ext cx="838623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Мотивы побуждающие детей к трудовой деятельности: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D76173D7-6F1A-4020-9D51-7815F8D8A47F}"/>
              </a:ext>
            </a:extLst>
          </p:cNvPr>
          <p:cNvSpPr/>
          <p:nvPr/>
        </p:nvSpPr>
        <p:spPr>
          <a:xfrm>
            <a:off x="1100667" y="2433304"/>
            <a:ext cx="7486121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Интерес к процессу действий.</a:t>
            </a:r>
          </a:p>
          <a:p>
            <a:pPr marL="609600" indent="-6096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Интерес к будущему результату.</a:t>
            </a:r>
          </a:p>
          <a:p>
            <a:pPr marL="609600" indent="-6096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Интерес к овладению новыми навыками.</a:t>
            </a:r>
          </a:p>
          <a:p>
            <a:pPr marL="609600" indent="-6096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Соучастие в труде совместно с взрослыми.</a:t>
            </a:r>
          </a:p>
          <a:p>
            <a:pPr marL="609600" indent="-6096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Осознание смысла, общественной важности труда</a:t>
            </a:r>
          </a:p>
          <a:p>
            <a:pPr marL="609600" indent="-609600">
              <a:buFont typeface="Wingdings" panose="05000000000000000000" pitchFamily="2" charset="2"/>
              <a:buChar char="§"/>
            </a:pPr>
            <a:endParaRPr lang="ru-RU" alt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>
              <a:buFont typeface="Wingdings" panose="05000000000000000000" pitchFamily="2" charset="2"/>
              <a:buChar char="§"/>
            </a:pPr>
            <a:endParaRPr lang="ru-RU" alt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>
              <a:buFont typeface="Wingdings" panose="05000000000000000000" pitchFamily="2" charset="2"/>
              <a:buAutoNum type="arabicPeriod"/>
            </a:pP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>
              <a:buFont typeface="Wingdings" panose="05000000000000000000" pitchFamily="2" charset="2"/>
              <a:buAutoNum type="arabicPeriod"/>
            </a:pP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>
              <a:buFont typeface="Wingdings" panose="05000000000000000000" pitchFamily="2" charset="2"/>
              <a:buAutoNum type="arabicPeriod"/>
            </a:pP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382306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158B4EA7-7E46-4F13-AAB5-091B4CD32709}"/>
              </a:ext>
            </a:extLst>
          </p:cNvPr>
          <p:cNvSpPr/>
          <p:nvPr/>
        </p:nvSpPr>
        <p:spPr>
          <a:xfrm>
            <a:off x="468843" y="659342"/>
            <a:ext cx="886089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С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23 октября по 27 октября 2023года  у нас в детском саду проходила акция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«Трудовой десант»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Трудовое воспитание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дошкольников развивает позитивное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отношения к труду,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развивает желание научиться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стать самостоятельным, умелым, способным справляться с возникающими затруднениями и оказывать помощь и поддержку окружающим в случае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необходимости.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15562543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20204639-0E8B-44F2-801D-8B1FD79BDF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29287" y="1968179"/>
            <a:ext cx="4500563" cy="33019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5E2E6200-8BE2-4FFB-B5EB-4E764FC475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46663" y="1900238"/>
            <a:ext cx="4654012" cy="33146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800100" y="500063"/>
            <a:ext cx="90868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кция 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«Трудовой десант»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2785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29C30059-AC15-4764-87DA-9C3E87E390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03336" y="751668"/>
            <a:ext cx="7285823" cy="40476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Заголовок 2">
            <a:extLst>
              <a:ext uri="{FF2B5EF4-FFF2-40B4-BE49-F238E27FC236}">
                <a16:creationId xmlns:a16="http://schemas.microsoft.com/office/drawing/2014/main" xmlns="" id="{DCF0276B-485F-4374-A8D0-C546B406392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500188" y="4726982"/>
            <a:ext cx="7329487" cy="1616667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удовольствием трудились на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участке: подметали,  собирали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веточки,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уносили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листочки.</a:t>
            </a:r>
          </a:p>
        </p:txBody>
      </p:sp>
    </p:spTree>
    <p:extLst>
      <p:ext uri="{BB962C8B-B14F-4D97-AF65-F5344CB8AC3E}">
        <p14:creationId xmlns:p14="http://schemas.microsoft.com/office/powerpoint/2010/main" xmlns="" val="2676872327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315</TotalTime>
  <Words>439</Words>
  <Application>Microsoft Office PowerPoint</Application>
  <PresentationFormat>Произвольный</PresentationFormat>
  <Paragraphs>87</Paragraphs>
  <Slides>10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Аспект</vt:lpstr>
      <vt:lpstr>Слайд 1</vt:lpstr>
      <vt:lpstr>Слайд 2</vt:lpstr>
      <vt:lpstr>Цель:  </vt:lpstr>
      <vt:lpstr>Проблема:</vt:lpstr>
      <vt:lpstr>      Согласно ФОП ДО педагог может использовать следующие формы  реализации Федеральной  программы в соответствии с видом детской деятельности и возрастными особенностями детей  в дошкольном возрасте от 3 до 8 лет:  самообслуживание   и элементарная трудовая  деятельность.  Виды труда в ДОУ: -  самообслуживание  - хозяйственно – бытовой труд  - труд в природе  - ручной труд </vt:lpstr>
      <vt:lpstr>Слайд 6</vt:lpstr>
      <vt:lpstr>Слайд 7</vt:lpstr>
      <vt:lpstr>Слайд 8</vt:lpstr>
      <vt:lpstr>     Дети с удовольствием трудились на участке: подметали,  собирали веточки, уносили листочки.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Пользователь</cp:lastModifiedBy>
  <cp:revision>32</cp:revision>
  <dcterms:created xsi:type="dcterms:W3CDTF">2023-11-01T11:05:27Z</dcterms:created>
  <dcterms:modified xsi:type="dcterms:W3CDTF">2023-11-02T06:25:43Z</dcterms:modified>
</cp:coreProperties>
</file>