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91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9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7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3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8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54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11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6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56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06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8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70A52-1E8B-472B-91FF-5B75ECB029A5}" type="datetimeFigureOut">
              <a:rPr lang="ru-RU" smtClean="0"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F89D6-C45F-479E-A055-AA4B9A740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krossvord-po-russkomu-yaziku-dlya-vtorogo-klassa-250180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7459" y="5554901"/>
            <a:ext cx="7472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Выполнила: студентка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курса ГБПОУ ВО «ГПК» </a:t>
            </a:r>
          </a:p>
          <a:p>
            <a:pPr algn="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группы 43Н</a:t>
            </a:r>
          </a:p>
          <a:p>
            <a:pPr algn="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Лакомова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Виталия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974089"/>
            <a:ext cx="12192000" cy="3385542"/>
          </a:xfrm>
          <a:prstGeom prst="rect">
            <a:avLst/>
          </a:prstGeom>
          <a:noFill/>
          <a:ln w="28575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Кроссворд по теме: «Имя существительное»</a:t>
            </a:r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Урок: русский язык</a:t>
            </a:r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УМК «Школа России»</a:t>
            </a:r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Класс: 2</a:t>
            </a:r>
          </a:p>
          <a:p>
            <a:pPr algn="ctr"/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13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705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Внимательно проверь свои ответы!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1880"/>
              </p:ext>
            </p:extLst>
          </p:nvPr>
        </p:nvGraphicFramePr>
        <p:xfrm>
          <a:off x="754422" y="2088557"/>
          <a:ext cx="8820592" cy="584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2376"/>
                <a:gridCol w="456006"/>
                <a:gridCol w="485479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  <a:gridCol w="551287"/>
              </a:tblGrid>
              <a:tr h="58479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459428"/>
              </p:ext>
            </p:extLst>
          </p:nvPr>
        </p:nvGraphicFramePr>
        <p:xfrm>
          <a:off x="6809425" y="2677521"/>
          <a:ext cx="3308795" cy="619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96"/>
                <a:gridCol w="555476"/>
                <a:gridCol w="546931"/>
                <a:gridCol w="529839"/>
                <a:gridCol w="572568"/>
                <a:gridCol w="538385"/>
              </a:tblGrid>
              <a:tr h="61986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83708"/>
              </p:ext>
            </p:extLst>
          </p:nvPr>
        </p:nvGraphicFramePr>
        <p:xfrm>
          <a:off x="1507154" y="3303068"/>
          <a:ext cx="750783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129"/>
                <a:gridCol w="631562"/>
                <a:gridCol w="495656"/>
                <a:gridCol w="572568"/>
                <a:gridCol w="675118"/>
                <a:gridCol w="538385"/>
                <a:gridCol w="683663"/>
                <a:gridCol w="632389"/>
                <a:gridCol w="599034"/>
                <a:gridCol w="529011"/>
                <a:gridCol w="556785"/>
                <a:gridCol w="52853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776777"/>
              </p:ext>
            </p:extLst>
          </p:nvPr>
        </p:nvGraphicFramePr>
        <p:xfrm>
          <a:off x="6757656" y="3892418"/>
          <a:ext cx="3540025" cy="587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58"/>
                <a:gridCol w="509782"/>
                <a:gridCol w="572569"/>
                <a:gridCol w="538385"/>
                <a:gridCol w="615297"/>
                <a:gridCol w="640934"/>
              </a:tblGrid>
              <a:tr h="58796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606386"/>
              </p:ext>
            </p:extLst>
          </p:nvPr>
        </p:nvGraphicFramePr>
        <p:xfrm>
          <a:off x="2715791" y="4479445"/>
          <a:ext cx="4693413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926"/>
                <a:gridCol w="695926"/>
                <a:gridCol w="695926"/>
                <a:gridCol w="695926"/>
                <a:gridCol w="695926"/>
                <a:gridCol w="581394"/>
                <a:gridCol w="63238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623787"/>
              </p:ext>
            </p:extLst>
          </p:nvPr>
        </p:nvGraphicFramePr>
        <p:xfrm>
          <a:off x="5538984" y="5062494"/>
          <a:ext cx="500652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171"/>
                <a:gridCol w="589660"/>
                <a:gridCol w="623843"/>
                <a:gridCol w="683664"/>
                <a:gridCol w="623843"/>
                <a:gridCol w="623843"/>
                <a:gridCol w="623843"/>
                <a:gridCol w="589660"/>
              </a:tblGrid>
              <a:tr h="41784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33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Использованные источники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err="1" smtClean="0"/>
              <a:t>Канакина</a:t>
            </a:r>
            <a:r>
              <a:rPr lang="ru-RU" dirty="0" smtClean="0"/>
              <a:t>, В. П., Горецкий, В. Г. Русский язык учебник 1 часть / В.П. </a:t>
            </a:r>
            <a:r>
              <a:rPr lang="ru-RU" dirty="0" err="1" smtClean="0"/>
              <a:t>Канакина</a:t>
            </a:r>
            <a:r>
              <a:rPr lang="ru-RU" dirty="0" smtClean="0"/>
              <a:t>, В. Г. Горецкий. — М. : Просвещение, 2021. — 143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ru-RU" dirty="0" err="1"/>
              <a:t>Сандалова</a:t>
            </a:r>
            <a:r>
              <a:rPr lang="ru-RU" dirty="0"/>
              <a:t>, Э. Ф. Начальная школа / Э. Ф. </a:t>
            </a:r>
            <a:r>
              <a:rPr lang="ru-RU" dirty="0" err="1"/>
              <a:t>Сандалова</a:t>
            </a:r>
            <a:r>
              <a:rPr lang="ru-RU" dirty="0"/>
              <a:t> // Первое сентября. — 2019. — №11. — С. 25</a:t>
            </a:r>
          </a:p>
          <a:p>
            <a:pPr marL="514350" indent="-514350" algn="just">
              <a:buAutoNum type="arabicPeriod"/>
            </a:pPr>
            <a:r>
              <a:rPr lang="ru-RU" dirty="0" err="1" smtClean="0"/>
              <a:t>Шипицина</a:t>
            </a:r>
            <a:r>
              <a:rPr lang="ru-RU" dirty="0" smtClean="0"/>
              <a:t>, О. А. Кроссворд по русскому языку </a:t>
            </a:r>
            <a:r>
              <a:rPr lang="ru-RU" dirty="0"/>
              <a:t>[Электронный ресурс]: / </a:t>
            </a:r>
            <a:r>
              <a:rPr lang="ru-RU" dirty="0" smtClean="0"/>
              <a:t>О. А. </a:t>
            </a:r>
            <a:r>
              <a:rPr lang="ru-RU" dirty="0" err="1" smtClean="0"/>
              <a:t>Шипицина</a:t>
            </a:r>
            <a:r>
              <a:rPr lang="ru-RU" dirty="0" smtClean="0"/>
              <a:t>; </a:t>
            </a:r>
            <a:r>
              <a:rPr lang="ru-RU" dirty="0"/>
              <a:t>М. : </a:t>
            </a:r>
            <a:r>
              <a:rPr lang="ru-RU" dirty="0" smtClean="0"/>
              <a:t>2018. </a:t>
            </a:r>
            <a:r>
              <a:rPr lang="ru-RU" dirty="0"/>
              <a:t>— Режим доступа: </a:t>
            </a:r>
            <a:r>
              <a:rPr lang="en-US" dirty="0" smtClean="0">
                <a:hlinkClick r:id="rId2"/>
              </a:rPr>
              <a:t>https://infourok.ru/krossvord-po-russkomu-yaziku-dlya-vtorogo-klassa-2501801.html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523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Кроссворд по теме: 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«Имя существительное»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контроля: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знаний о имени существительном как части речи</a:t>
            </a:r>
          </a:p>
          <a:p>
            <a:pPr marL="0" indent="0"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развивать умение соотносить свои ответы с вопросами; расширять словарный запас; развивать умение лаконично выражать свои мысли.</a:t>
            </a:r>
          </a:p>
        </p:txBody>
      </p:sp>
    </p:spTree>
    <p:extLst>
      <p:ext uri="{BB962C8B-B14F-4D97-AF65-F5344CB8AC3E}">
        <p14:creationId xmlns:p14="http://schemas.microsoft.com/office/powerpoint/2010/main" val="302489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89011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Здравствуй, дорогой друг!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Сегодня на уроке мы отправляемся в волшебную страну знаний! 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Нам на пути могут встречаться трудности, но работая вместе мы с ними справимся! Внимательно слушай учителя и все получится!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059" y="2535583"/>
            <a:ext cx="2524288" cy="432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154" y="4940226"/>
            <a:ext cx="1917774" cy="191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5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293532"/>
              </p:ext>
            </p:extLst>
          </p:nvPr>
        </p:nvGraphicFramePr>
        <p:xfrm>
          <a:off x="1837845" y="3681394"/>
          <a:ext cx="8482125" cy="584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  <a:gridCol w="565475"/>
              </a:tblGrid>
              <a:tr h="58479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щ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AutoShape 2" descr="https://flyclipart.com/thumb2/list-of-synonyms-and-antonyms-of-the-word-question-mark-78557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566225"/>
            <a:ext cx="1219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кукла, это книжка,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кошка, это мышка.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так просто и понятно,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Увлекательно, занятно.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Кто? и Что?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оно должно.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229" y="4358355"/>
            <a:ext cx="1459791" cy="249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48" y="5525218"/>
            <a:ext cx="1332782" cy="133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06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8586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Какое из слов в списке является существительным? Докажи свой ответ!</a:t>
            </a:r>
          </a:p>
          <a:p>
            <a:pPr algn="ctr"/>
            <a:endParaRPr lang="ru-RU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Красивый, идет, дождливый, кошка, бегать.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764657"/>
              </p:ext>
            </p:extLst>
          </p:nvPr>
        </p:nvGraphicFramePr>
        <p:xfrm>
          <a:off x="3988065" y="2864317"/>
          <a:ext cx="3651875" cy="694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126"/>
                <a:gridCol w="743484"/>
                <a:gridCol w="734938"/>
                <a:gridCol w="658026"/>
                <a:gridCol w="709301"/>
              </a:tblGrid>
              <a:tr h="69446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809" y="5460427"/>
            <a:ext cx="1397573" cy="139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16" y="4358355"/>
            <a:ext cx="1459791" cy="249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80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4547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Каким именем существительным является фамилия человека </a:t>
            </a:r>
          </a:p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(собственным или нарицательным)?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397675"/>
              </p:ext>
            </p:extLst>
          </p:nvPr>
        </p:nvGraphicFramePr>
        <p:xfrm>
          <a:off x="1994040" y="2726934"/>
          <a:ext cx="812799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  <a:gridCol w="7389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16" y="4358355"/>
            <a:ext cx="1459791" cy="249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809" y="5460427"/>
            <a:ext cx="1397573" cy="139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7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858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Какое из существительных является неодушевлённым? Почему?</a:t>
            </a:r>
          </a:p>
          <a:p>
            <a:pPr algn="ctr"/>
            <a:endParaRPr lang="ru-RU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Девочка, собака, лиса, мама, крыша.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193623"/>
              </p:ext>
            </p:extLst>
          </p:nvPr>
        </p:nvGraphicFramePr>
        <p:xfrm>
          <a:off x="3966727" y="2613057"/>
          <a:ext cx="3980861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101"/>
                <a:gridCol w="777667"/>
                <a:gridCol w="743484"/>
                <a:gridCol w="828942"/>
                <a:gridCol w="777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ы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16" y="4358355"/>
            <a:ext cx="1459791" cy="249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809" y="5460427"/>
            <a:ext cx="1397573" cy="139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67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4943"/>
            <a:ext cx="120998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Какое слово из списка является собственным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именем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существительным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Пейзаж, лошадь, зима, Москва.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94160"/>
              </p:ext>
            </p:extLst>
          </p:nvPr>
        </p:nvGraphicFramePr>
        <p:xfrm>
          <a:off x="3684829" y="2792718"/>
          <a:ext cx="473019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222"/>
                <a:gridCol w="897309"/>
                <a:gridCol w="743484"/>
                <a:gridCol w="734938"/>
                <a:gridCol w="666572"/>
                <a:gridCol w="7776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100" name="Picture 4" descr="https://sun9-45.userapi.com/impg/KsUZsH2t57U_nQq1-zbl2WSy6cCg2mo1ouPFeg/mxMEpQo-neA.jpg?size=650x593&amp;quality=96&amp;sign=7882712181e4782b2cc89802cbb5a3e0&amp;c_uniq_tag=pQ_ch2QQlVRw6fcd3NloBuWAo3fh8iRjw9lWgavuJTU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755" y="4426721"/>
            <a:ext cx="2504419" cy="228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4141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Найди имя существительное во множеством числе.</a:t>
            </a: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Кукла, ботинок, рука, тарелки, варежка.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468394"/>
              </p:ext>
            </p:extLst>
          </p:nvPr>
        </p:nvGraphicFramePr>
        <p:xfrm>
          <a:off x="3308404" y="2704942"/>
          <a:ext cx="505792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668"/>
                <a:gridCol w="828943"/>
                <a:gridCol w="769121"/>
                <a:gridCol w="666572"/>
                <a:gridCol w="692209"/>
                <a:gridCol w="640935"/>
                <a:gridCol w="649480"/>
              </a:tblGrid>
              <a:tr h="23990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8" descr="https://w7.pngwing.com/pngs/733/734/png-transparent-school-timetable-classroom-book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19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16" y="4358355"/>
            <a:ext cx="1459791" cy="249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catherineasquithgallery.com/uploads/posts/2021-03/1614593684_4-p-kniga-na-belom-fone-kartink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809" y="5460427"/>
            <a:ext cx="1397573" cy="139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8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444</Words>
  <Application>Microsoft Office PowerPoint</Application>
  <PresentationFormat>Широкоэкранный</PresentationFormat>
  <Paragraphs>144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Кроссворд по теме:  «Имя существительное»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polzavat123@outlook.com</dc:creator>
  <cp:lastModifiedBy>polzavat123@outlook.com</cp:lastModifiedBy>
  <cp:revision>26</cp:revision>
  <dcterms:created xsi:type="dcterms:W3CDTF">2023-10-17T14:16:46Z</dcterms:created>
  <dcterms:modified xsi:type="dcterms:W3CDTF">2023-11-09T11:17:48Z</dcterms:modified>
</cp:coreProperties>
</file>