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3" r:id="rId3"/>
    <p:sldId id="278" r:id="rId4"/>
    <p:sldId id="277" r:id="rId5"/>
    <p:sldId id="275" r:id="rId6"/>
    <p:sldId id="276" r:id="rId7"/>
    <p:sldId id="279" r:id="rId8"/>
    <p:sldId id="259" r:id="rId9"/>
    <p:sldId id="260" r:id="rId10"/>
    <p:sldId id="261" r:id="rId11"/>
    <p:sldId id="262" r:id="rId12"/>
    <p:sldId id="263" r:id="rId13"/>
    <p:sldId id="264" r:id="rId14"/>
    <p:sldId id="266" r:id="rId15"/>
    <p:sldId id="270" r:id="rId16"/>
    <p:sldId id="267" r:id="rId17"/>
    <p:sldId id="271" r:id="rId18"/>
    <p:sldId id="272" r:id="rId19"/>
    <p:sldId id="280" r:id="rId20"/>
    <p:sldId id="282" r:id="rId21"/>
    <p:sldId id="281" r:id="rId22"/>
    <p:sldId id="283" r:id="rId23"/>
    <p:sldId id="265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44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33400"/>
            <a:ext cx="8280920" cy="2868168"/>
          </a:xfrm>
        </p:spPr>
        <p:txBody>
          <a:bodyPr/>
          <a:lstStyle/>
          <a:p>
            <a:pPr algn="ctr"/>
            <a:r>
              <a:rPr lang="ru-RU" sz="6000" dirty="0" smtClean="0"/>
              <a:t>УРОВЕНЬ НАШЕЙ ГРАМОТНОСТИ</a:t>
            </a:r>
            <a:endParaRPr lang="ru-RU" sz="6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0240" y="3369738"/>
            <a:ext cx="4139543" cy="2932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НАХОДИ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ТСЯ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Прикольные ошибки в объявлениях и надписях (24 фото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712879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МОЗАИКА, </a:t>
            </a:r>
            <a:r>
              <a:rPr lang="ru-RU" dirty="0" err="1" smtClean="0"/>
              <a:t>грузчик,ТАКЖЕ</a:t>
            </a:r>
            <a:endParaRPr lang="ru-RU" dirty="0"/>
          </a:p>
        </p:txBody>
      </p:sp>
      <p:pic>
        <p:nvPicPr>
          <p:cNvPr id="3" name="Рисунок 2" descr="Прикольные ошибки в объявлениях и надписях (24 фото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056784" cy="451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42175" cy="114300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НИКТО, НИЧТО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Прикольные ошибки в объявлениях и надписях (24 фото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7200800" cy="4395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7242048" cy="4248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«Грамотность – </a:t>
            </a:r>
            <a:br>
              <a:rPr lang="ru-RU" dirty="0" smtClean="0"/>
            </a:br>
            <a:r>
              <a:rPr lang="ru-RU" dirty="0" smtClean="0"/>
              <a:t>это вежливость автора по отношению к читателю»</a:t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Стас Янковский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 descr="E:\прокт\55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01008"/>
            <a:ext cx="27363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Самый грамотный класс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2060848"/>
            <a:ext cx="50640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СЛОВАРНЫЙ ЗАПАС –НАША СИЛА!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                 Анкета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1.Укажите  Ваш возраст:	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а)  </a:t>
            </a:r>
            <a:r>
              <a:rPr lang="ru-RU" dirty="0"/>
              <a:t>7</a:t>
            </a:r>
            <a:r>
              <a:rPr lang="ru-RU" dirty="0" smtClean="0"/>
              <a:t>-9 лет    б)  </a:t>
            </a:r>
            <a:r>
              <a:rPr lang="ru-RU" dirty="0"/>
              <a:t>10-16 лет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2.Является ли русский язык Вашим родным языком?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 Укажите Ваш пол.	                                                                                                               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а) мужской    б) женский	</a:t>
            </a:r>
          </a:p>
          <a:p>
            <a:pPr>
              <a:buNone/>
            </a:pPr>
            <a:r>
              <a:rPr lang="ru-RU" b="1" dirty="0" smtClean="0"/>
              <a:t>4. Считаете ли Вы себя грамотным?</a:t>
            </a:r>
            <a:r>
              <a:rPr lang="ru-RU" dirty="0" smtClean="0"/>
              <a:t>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а) да         б) нет	</a:t>
            </a:r>
          </a:p>
          <a:p>
            <a:pPr>
              <a:buNone/>
            </a:pPr>
            <a:r>
              <a:rPr lang="ru-RU" b="1" dirty="0" smtClean="0"/>
              <a:t>5.Нужно ли быть грамотным?</a:t>
            </a:r>
            <a:r>
              <a:rPr lang="ru-RU" dirty="0" smtClean="0"/>
              <a:t>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а) да   б) нет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/>
              <a:t>         Результаты опроса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4616646"/>
              </p:ext>
            </p:extLst>
          </p:nvPr>
        </p:nvGraphicFramePr>
        <p:xfrm>
          <a:off x="457200" y="1268761"/>
          <a:ext cx="7239000" cy="539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2736304"/>
                <a:gridCol w="3052192"/>
              </a:tblGrid>
              <a:tr h="1412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 err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44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4400" dirty="0" err="1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44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Ответы</a:t>
                      </a:r>
                      <a:r>
                        <a:rPr lang="ru-RU" sz="4400" dirty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44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Ответы Б</a:t>
                      </a:r>
                    </a:p>
                  </a:txBody>
                  <a:tcPr marL="68580" marR="68580" marT="0" marB="0"/>
                </a:tc>
              </a:tr>
              <a:tr h="685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5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/>
              <a:t>                  Анкета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80526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                                                                                                                                                                        </a:t>
            </a:r>
            <a:r>
              <a:rPr lang="ru-RU" sz="3300" b="1" dirty="0" smtClean="0"/>
              <a:t>6. Напишите отчество Вашего отца:</a:t>
            </a:r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                                                                                                                                                                                                   7. Определите падеж имени существительного:                                                                                                                                                               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                                                                                                             Сорокина Аркадия</a:t>
            </a:r>
          </a:p>
          <a:p>
            <a:pPr>
              <a:buNone/>
            </a:pPr>
            <a:r>
              <a:rPr lang="ru-RU" sz="3300" b="1" dirty="0" smtClean="0"/>
              <a:t>                                                                                                                                                                                                    8. Как правильно: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                	катается     б) </a:t>
            </a:r>
            <a:r>
              <a:rPr lang="ru-RU" sz="3300" dirty="0" err="1" smtClean="0"/>
              <a:t>катаеться</a:t>
            </a:r>
            <a:r>
              <a:rPr lang="ru-RU" sz="3300" dirty="0" smtClean="0"/>
              <a:t>	</a:t>
            </a:r>
          </a:p>
          <a:p>
            <a:pPr>
              <a:buNone/>
            </a:pPr>
            <a:r>
              <a:rPr lang="ru-RU" sz="3300" dirty="0" smtClean="0"/>
              <a:t>                                                                                                                                                                                                    </a:t>
            </a:r>
            <a:r>
              <a:rPr lang="ru-RU" sz="3300" b="1" dirty="0" smtClean="0"/>
              <a:t>9. Вставьте пропущенные буквы:</a:t>
            </a:r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     а) к..</a:t>
            </a:r>
            <a:r>
              <a:rPr lang="ru-RU" sz="3300" dirty="0" err="1" smtClean="0"/>
              <a:t>ло</a:t>
            </a:r>
            <a:r>
              <a:rPr lang="ru-RU" sz="3300" dirty="0" smtClean="0"/>
              <a:t>..а  б) </a:t>
            </a:r>
            <a:r>
              <a:rPr lang="ru-RU" sz="3300" dirty="0" err="1" smtClean="0"/>
              <a:t>пр..красный</a:t>
            </a:r>
            <a:r>
              <a:rPr lang="ru-RU" sz="3300" dirty="0" smtClean="0"/>
              <a:t>     в) </a:t>
            </a:r>
            <a:r>
              <a:rPr lang="ru-RU" sz="3300" dirty="0" err="1" smtClean="0"/>
              <a:t>г..л..рея</a:t>
            </a:r>
            <a:r>
              <a:rPr lang="ru-RU" sz="3300" dirty="0" smtClean="0"/>
              <a:t>     г) </a:t>
            </a:r>
            <a:r>
              <a:rPr lang="ru-RU" sz="3300" dirty="0" err="1" smtClean="0"/>
              <a:t>д..ректор</a:t>
            </a: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                                                                                                                                                                                                     10. Поставьте ударение:</a:t>
            </a:r>
          </a:p>
          <a:p>
            <a:pPr>
              <a:buNone/>
            </a:pPr>
            <a:r>
              <a:rPr lang="ru-RU" sz="3300" dirty="0" smtClean="0"/>
              <a:t>	                                                                                                                                                               а) творог   б) красивее   в) торты      г) убрала</a:t>
            </a:r>
          </a:p>
          <a:p>
            <a:pPr>
              <a:buNone/>
            </a:pPr>
            <a:r>
              <a:rPr lang="ru-RU" sz="3300" dirty="0" smtClean="0"/>
              <a:t>               	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3300" b="1" i="1" dirty="0" smtClean="0"/>
              <a:t>Благодарим за ответы!</a:t>
            </a:r>
            <a:endParaRPr lang="ru-RU" sz="3300" dirty="0" smtClean="0"/>
          </a:p>
          <a:p>
            <a:pPr>
              <a:buNone/>
            </a:pPr>
            <a:r>
              <a:rPr lang="ru-RU" sz="3300" b="1" i="1" dirty="0" smtClean="0"/>
              <a:t> </a:t>
            </a:r>
            <a:endParaRPr lang="ru-RU" sz="33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 smtClean="0"/>
              <a:t>        Результаты опроса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7126799"/>
              </p:ext>
            </p:extLst>
          </p:nvPr>
        </p:nvGraphicFramePr>
        <p:xfrm>
          <a:off x="457200" y="1609725"/>
          <a:ext cx="723900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80"/>
                <a:gridCol w="2880320"/>
                <a:gridCol w="31242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 err="1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4000" dirty="0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4000" dirty="0" err="1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Правильно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Неправильно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6.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 smtClean="0">
                          <a:latin typeface="Calibri"/>
                          <a:ea typeface="Calibri"/>
                          <a:cs typeface="Times New Roman"/>
                        </a:rPr>
                        <a:t>48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7.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 smtClean="0">
                          <a:latin typeface="Calibri"/>
                          <a:ea typeface="Calibri"/>
                          <a:cs typeface="Times New Roman"/>
                        </a:rPr>
                        <a:t>41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8.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 smtClean="0"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9.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 smtClean="0"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 smtClean="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>
                          <a:latin typeface="Calibri"/>
                          <a:ea typeface="Calibri"/>
                          <a:cs typeface="Times New Roman"/>
                        </a:rPr>
                        <a:t>10.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 smtClean="0"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4000" dirty="0" smtClean="0"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Высказывания писателей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sz="1800" dirty="0" smtClean="0"/>
              <a:t>РУССКИЙ ЯЗЫК – НАСТОЯЩИЙ, СИЛЬНЫЙ, ГДЕ НУЖНО – СТРОГИЙ, СЕРЬЁЗНЫЙ, ГДЕ НУЖНО-СТРАСТНЫЙ, ГДЕ НУЖНО – БОЙКИЙ И ЖИВОЙ»                                        </a:t>
            </a:r>
            <a:r>
              <a:rPr lang="ru-RU" sz="1800" dirty="0" err="1" smtClean="0"/>
              <a:t>Л.Н.Толстой</a:t>
            </a: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r>
              <a:rPr lang="ru-RU" sz="1800" dirty="0"/>
              <a:t>«БЕРЕГИТЕ НАШ ЯЗЫК, НАШ ПРЕКРАСНЫЙ РУССКИЙ ЯЗЫК,</a:t>
            </a:r>
          </a:p>
          <a:p>
            <a:r>
              <a:rPr lang="ru-RU" sz="1800" dirty="0"/>
              <a:t>— ЭТО КЛАД, ЭТО ДОСТОЯНИЕ, ПЕРЕДАННОЕ НАМ НАШИМИ</a:t>
            </a:r>
          </a:p>
          <a:p>
            <a:r>
              <a:rPr lang="ru-RU" sz="1800" dirty="0"/>
              <a:t>ПРЕДШЕСТВЕННИКАМИ!» </a:t>
            </a:r>
            <a:r>
              <a:rPr lang="ru-RU" sz="1800" dirty="0" smtClean="0"/>
              <a:t>                             И.С</a:t>
            </a:r>
            <a:r>
              <a:rPr lang="ru-RU" sz="1800" dirty="0"/>
              <a:t>. </a:t>
            </a:r>
            <a:r>
              <a:rPr lang="ru-RU" sz="1800" dirty="0" smtClean="0"/>
              <a:t>ТУРГЕНЕВ</a:t>
            </a:r>
          </a:p>
          <a:p>
            <a:r>
              <a:rPr lang="ru-RU" sz="1800" dirty="0" smtClean="0"/>
              <a:t>                                   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293096"/>
            <a:ext cx="2067166" cy="16520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365" y="4293095"/>
            <a:ext cx="2069495" cy="165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2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            Цели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Выявить уровень грамотности. </a:t>
            </a:r>
          </a:p>
          <a:p>
            <a:endParaRPr lang="ru-RU" dirty="0" smtClean="0"/>
          </a:p>
          <a:p>
            <a:r>
              <a:rPr lang="ru-RU" dirty="0" smtClean="0"/>
              <a:t>Формировать мотивацию учащихся к изучению русского языка.</a:t>
            </a:r>
          </a:p>
          <a:p>
            <a:endParaRPr lang="ru-RU" dirty="0" smtClean="0"/>
          </a:p>
          <a:p>
            <a:r>
              <a:rPr lang="ru-RU" dirty="0" smtClean="0"/>
              <a:t>Воспитывать бережное отношение к родному языку.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ПЕРВЫЕ СРЕДСТВА ПИСЬМА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Древние греки писали деревянными заострёнными </a:t>
            </a:r>
            <a:r>
              <a:rPr lang="ru-RU" dirty="0" smtClean="0"/>
              <a:t>палочками (стилусами</a:t>
            </a:r>
            <a:r>
              <a:rPr lang="ru-RU" dirty="0"/>
              <a:t>) на дощечках, покрытых тонким слоем воска. Писать </a:t>
            </a:r>
            <a:r>
              <a:rPr lang="ru-RU" dirty="0" smtClean="0"/>
              <a:t>по воску </a:t>
            </a:r>
            <a:r>
              <a:rPr lang="ru-RU" dirty="0"/>
              <a:t>перестали после изобретения пергамента. В VIII веке для</a:t>
            </a:r>
          </a:p>
          <a:p>
            <a:pPr marL="0" indent="0">
              <a:buNone/>
            </a:pPr>
            <a:r>
              <a:rPr lang="ru-RU" dirty="0"/>
              <a:t>письма на пергаменте был изобретён новый инструмент </a:t>
            </a:r>
            <a:r>
              <a:rPr lang="ru-RU" dirty="0" smtClean="0"/>
              <a:t>-появилось </a:t>
            </a:r>
            <a:r>
              <a:rPr lang="ru-RU" dirty="0"/>
              <a:t>знаменитое гусиное </a:t>
            </a:r>
            <a:r>
              <a:rPr lang="ru-RU" dirty="0" smtClean="0"/>
              <a:t>перо.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51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Пословицы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ГРАМОТЕ УЧИТЬСЯ ВСЕГДА </a:t>
            </a:r>
            <a:r>
              <a:rPr lang="ru-RU" dirty="0" smtClean="0"/>
              <a:t>ПРИГОДИТСЯ</a:t>
            </a:r>
            <a:endParaRPr lang="ru-RU" dirty="0"/>
          </a:p>
          <a:p>
            <a:r>
              <a:rPr lang="ru-RU" dirty="0"/>
              <a:t>ЕСЛИ КНИГ ЧИТАТЬ НЕ БУДЕШЬ,</a:t>
            </a:r>
          </a:p>
          <a:p>
            <a:pPr marL="0" indent="0">
              <a:buNone/>
            </a:pPr>
            <a:r>
              <a:rPr lang="ru-RU" dirty="0"/>
              <a:t>СКОРО ГРАМОТУ </a:t>
            </a:r>
            <a:r>
              <a:rPr lang="ru-RU" dirty="0" smtClean="0"/>
              <a:t>ЗАБУДЕШЬ</a:t>
            </a:r>
            <a:endParaRPr lang="ru-RU" dirty="0"/>
          </a:p>
          <a:p>
            <a:r>
              <a:rPr lang="ru-RU" dirty="0"/>
              <a:t>БЕЗ ГРАМОТЫ, КАК </a:t>
            </a:r>
            <a:r>
              <a:rPr lang="ru-RU" dirty="0" smtClean="0"/>
              <a:t>В ПОТЕМКАХ</a:t>
            </a:r>
            <a:endParaRPr lang="ru-RU" dirty="0"/>
          </a:p>
          <a:p>
            <a:r>
              <a:rPr lang="ru-RU" dirty="0"/>
              <a:t>ЛОЖКА НУЖНА, ЧТОБЫ СУП ХЛЕБАТЬ,</a:t>
            </a:r>
          </a:p>
          <a:p>
            <a:pPr marL="0" indent="0">
              <a:buNone/>
            </a:pPr>
            <a:r>
              <a:rPr lang="ru-RU" dirty="0"/>
              <a:t>А ГРАМОТА, ЧТОБЫ ЗНАНИЯ </a:t>
            </a:r>
            <a:r>
              <a:rPr lang="ru-RU" dirty="0" smtClean="0"/>
              <a:t>ЧЕРПАТЬ</a:t>
            </a:r>
          </a:p>
          <a:p>
            <a:pPr marL="0" indent="0">
              <a:buNone/>
            </a:pPr>
            <a:r>
              <a:rPr lang="ru-RU" dirty="0" smtClean="0"/>
              <a:t>    ГРАМОТНЫМИ </a:t>
            </a:r>
            <a:r>
              <a:rPr lang="ru-RU" dirty="0"/>
              <a:t>НЕ РОЖДАЮТСЯ,</a:t>
            </a:r>
          </a:p>
          <a:p>
            <a:pPr marL="0" indent="0">
              <a:buNone/>
            </a:pPr>
            <a:r>
              <a:rPr lang="ru-RU" dirty="0"/>
              <a:t>ГРАМОТНЫМИ СТАНОВЯТСЯ</a:t>
            </a:r>
          </a:p>
        </p:txBody>
      </p:sp>
    </p:spTree>
    <p:extLst>
      <p:ext uri="{BB962C8B-B14F-4D97-AF65-F5344CB8AC3E}">
        <p14:creationId xmlns:p14="http://schemas.microsoft.com/office/powerpoint/2010/main" val="163233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НАМ ГРАМОТНОСТЬ НУЖНА?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Для чего нам грамотность нужна?</a:t>
            </a:r>
          </a:p>
          <a:p>
            <a:r>
              <a:rPr lang="ru-RU" dirty="0"/>
              <a:t>Чтобы быть приятными друг другу!</a:t>
            </a:r>
          </a:p>
          <a:p>
            <a:r>
              <a:rPr lang="ru-RU" dirty="0"/>
              <a:t>Речь красивая всегда важна,</a:t>
            </a:r>
          </a:p>
          <a:p>
            <a:r>
              <a:rPr lang="ru-RU" dirty="0"/>
              <a:t>Если же у вас вдруг с этим туго —</a:t>
            </a:r>
          </a:p>
          <a:p>
            <a:endParaRPr lang="ru-RU" dirty="0"/>
          </a:p>
          <a:p>
            <a:r>
              <a:rPr lang="ru-RU" dirty="0"/>
              <a:t>Грамотность стремитесь повышать</a:t>
            </a:r>
          </a:p>
          <a:p>
            <a:r>
              <a:rPr lang="ru-RU" dirty="0"/>
              <a:t>И запас словарный пополняйте!</a:t>
            </a:r>
          </a:p>
          <a:p>
            <a:r>
              <a:rPr lang="ru-RU" dirty="0"/>
              <a:t>Станет легче целей достигать,</a:t>
            </a:r>
          </a:p>
          <a:p>
            <a:r>
              <a:rPr lang="ru-RU" dirty="0"/>
              <a:t>Главное — вы мозг свой развивайте,</a:t>
            </a:r>
          </a:p>
          <a:p>
            <a:endParaRPr lang="ru-RU" dirty="0"/>
          </a:p>
          <a:p>
            <a:r>
              <a:rPr lang="ru-RU" dirty="0"/>
              <a:t>И читайте, и учитесь вы —</a:t>
            </a:r>
          </a:p>
          <a:p>
            <a:r>
              <a:rPr lang="ru-RU" dirty="0"/>
              <a:t>Это сделать никогда не поздно!</a:t>
            </a:r>
          </a:p>
          <a:p>
            <a:r>
              <a:rPr lang="ru-RU" dirty="0"/>
              <a:t>Если с грамотностью жить в любви,</a:t>
            </a:r>
          </a:p>
          <a:p>
            <a:r>
              <a:rPr lang="ru-RU" dirty="0"/>
              <a:t>Ждет взаимность вас во всем, серьёзно.</a:t>
            </a:r>
          </a:p>
        </p:txBody>
      </p:sp>
    </p:spTree>
    <p:extLst>
      <p:ext uri="{BB962C8B-B14F-4D97-AF65-F5344CB8AC3E}">
        <p14:creationId xmlns:p14="http://schemas.microsoft.com/office/powerpoint/2010/main" val="111146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Users\Димон\Desktop\ы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7488832" cy="273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C:\Users\Димон\Desktop\рапрап\7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17032"/>
            <a:ext cx="734481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07" y="1998072"/>
            <a:ext cx="2779657" cy="207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44824"/>
            <a:ext cx="6840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•"/>
            </a:pPr>
            <a:r>
              <a:rPr lang="ru-RU" i="1" dirty="0" smtClean="0"/>
              <a:t>Головин Б.Н. Основы культуры речи. - М., 1988.</a:t>
            </a:r>
          </a:p>
          <a:p>
            <a:pPr marL="342900" indent="-342900">
              <a:buFontTx/>
              <a:buChar char="•"/>
            </a:pPr>
            <a:r>
              <a:rPr lang="ru-RU" i="1" dirty="0" smtClean="0"/>
              <a:t>Орфографический словарь для школьников. М., 1987.</a:t>
            </a:r>
          </a:p>
          <a:p>
            <a:pPr marL="342900" indent="-342900">
              <a:buFontTx/>
              <a:buChar char="•"/>
            </a:pPr>
            <a:r>
              <a:rPr lang="ru-RU" i="1" dirty="0" smtClean="0"/>
              <a:t>Лингвистический энциклопедический словарь / Гл. ред. В.Н. Ярцева. - М., 1990.</a:t>
            </a:r>
          </a:p>
          <a:p>
            <a:pPr marL="342900" indent="-342900">
              <a:buFontTx/>
              <a:buChar char="•"/>
            </a:pPr>
            <a:r>
              <a:rPr lang="ru-RU" i="1" dirty="0" smtClean="0"/>
              <a:t>Розенталь Д.Э., Голуб И.Б., Теленкова М.А. Современный русский язык. - М., 1997.</a:t>
            </a:r>
          </a:p>
          <a:p>
            <a:pPr marL="342900" indent="-342900">
              <a:buFontTx/>
              <a:buChar char="•"/>
            </a:pPr>
            <a:r>
              <a:rPr lang="ru-RU" i="1" dirty="0" smtClean="0"/>
              <a:t>Русский язык и культура речи / Под ред. В.И. Максимова. - М., 2003.</a:t>
            </a:r>
          </a:p>
          <a:p>
            <a:pPr marL="342900" indent="-342900">
              <a:buFontTx/>
              <a:buChar char="•"/>
            </a:pPr>
            <a:r>
              <a:rPr lang="ru-RU" i="1" dirty="0" smtClean="0"/>
              <a:t>Ушакова Т.Н., Павлова Н.Д., </a:t>
            </a:r>
            <a:r>
              <a:rPr lang="ru-RU" i="1" dirty="0" err="1" smtClean="0"/>
              <a:t>Зачёсова</a:t>
            </a:r>
            <a:r>
              <a:rPr lang="ru-RU" i="1" dirty="0" smtClean="0"/>
              <a:t> И.А. Речь человека в общении. - М., 1989.</a:t>
            </a:r>
            <a:endParaRPr lang="en-US" i="1" dirty="0" smtClean="0"/>
          </a:p>
          <a:p>
            <a:pPr marL="342900" indent="-342900">
              <a:buFontTx/>
              <a:buChar char="•"/>
            </a:pPr>
            <a:r>
              <a:rPr lang="en-US" i="1" dirty="0" smtClean="0"/>
              <a:t>nsportal.ru </a:t>
            </a:r>
            <a:r>
              <a:rPr lang="en-US" i="1" dirty="0" err="1" smtClean="0"/>
              <a:t>ap</a:t>
            </a:r>
            <a:r>
              <a:rPr lang="en-US" i="1" dirty="0" smtClean="0"/>
              <a:t>/</a:t>
            </a:r>
            <a:r>
              <a:rPr lang="en-US" i="1" dirty="0" err="1" smtClean="0"/>
              <a:t>nauchno-tekhnicheskoe</a:t>
            </a:r>
            <a:r>
              <a:rPr lang="en-US" i="1" dirty="0" smtClean="0"/>
              <a:t>…</a:t>
            </a:r>
            <a:r>
              <a:rPr lang="en-US" i="1" dirty="0" err="1" smtClean="0"/>
              <a:t>proekt</a:t>
            </a:r>
            <a:r>
              <a:rPr lang="en-US" i="1" dirty="0" smtClean="0"/>
              <a:t>…</a:t>
            </a:r>
            <a:r>
              <a:rPr lang="en-US" i="1" dirty="0" err="1" smtClean="0"/>
              <a:t>rechi</a:t>
            </a:r>
            <a:endParaRPr lang="ru-RU" i="1" dirty="0" smtClean="0"/>
          </a:p>
          <a:p>
            <a:pPr marL="342900" indent="-342900">
              <a:buFontTx/>
              <a:buChar char="•"/>
            </a:pPr>
            <a:r>
              <a:rPr lang="ru-RU" i="1" dirty="0" err="1" smtClean="0"/>
              <a:t>kk.convdocs.org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48720"/>
          </a:xfrm>
        </p:spPr>
        <p:txBody>
          <a:bodyPr>
            <a:normAutofit/>
          </a:bodyPr>
          <a:lstStyle/>
          <a:p>
            <a:r>
              <a:rPr lang="ru-RU" dirty="0" smtClean="0"/>
              <a:t>       Список литературы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Международный день грамотности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8 сентября </a:t>
            </a:r>
            <a:r>
              <a:rPr lang="ru-RU" dirty="0"/>
              <a:t>- международный день грамотности — один из международных дней, отмечаемых в системе Организации Объединенных Наций. Он был учрежден ЮНЕСКО в 1966 году по рекомендации «Всемирной конференции министров образования по ликвидации неграмотности», состоявшейся в Тегеране в сентябре 1965 года.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82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грамотность?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Гра́мотность</a:t>
            </a:r>
            <a:r>
              <a:rPr lang="ru-RU" dirty="0"/>
              <a:t> — степень владения человеком навыками письма и чтения на</a:t>
            </a:r>
          </a:p>
          <a:p>
            <a:pPr marL="0" indent="0">
              <a:buNone/>
            </a:pPr>
            <a:r>
              <a:rPr lang="ru-RU" dirty="0"/>
              <a:t>родном языке. Традиционно под словом «грамотный» подразумевают</a:t>
            </a:r>
          </a:p>
          <a:p>
            <a:pPr marL="0" indent="0">
              <a:buNone/>
            </a:pPr>
            <a:r>
              <a:rPr lang="ru-RU" dirty="0"/>
              <a:t>человека, умеющего читать и писать на каком-либо языке. В современном</a:t>
            </a:r>
          </a:p>
          <a:p>
            <a:pPr marL="0" indent="0">
              <a:buNone/>
            </a:pPr>
            <a:r>
              <a:rPr lang="ru-RU" dirty="0"/>
              <a:t>смысле это означает способность писать согласно установленным нормам</a:t>
            </a:r>
          </a:p>
          <a:p>
            <a:pPr marL="0" indent="0">
              <a:buNone/>
            </a:pPr>
            <a:r>
              <a:rPr lang="ru-RU" dirty="0"/>
              <a:t>грамматики и правописания.</a:t>
            </a:r>
          </a:p>
        </p:txBody>
      </p:sp>
    </p:spTree>
    <p:extLst>
      <p:ext uri="{BB962C8B-B14F-4D97-AF65-F5344CB8AC3E}">
        <p14:creationId xmlns:p14="http://schemas.microsoft.com/office/powerpoint/2010/main" val="25542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Интересные факты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В 1989 году в Республике Корея была учреждена награда короля </a:t>
            </a:r>
            <a:r>
              <a:rPr lang="ru-RU" dirty="0" err="1"/>
              <a:t>Сечжона</a:t>
            </a:r>
            <a:r>
              <a:rPr lang="ru-RU" dirty="0"/>
              <a:t> за работу в этой области. Лауреатам вручается премия в размере 20 тысяч долларов США. Мировая статистика показала, что больший процент неграмотных (37% взрослых) проживает в Индии. Перепись населения 2010 г. показала, что в России основное общее и высшее образование имеют 91% жителей страны, из них 60% с профессиональным образованием. Таким образом, количество неграмотных уменьшилось почти в 2 раза в сравнении с 2002 годом.</a:t>
            </a:r>
          </a:p>
        </p:txBody>
      </p:sp>
    </p:spTree>
    <p:extLst>
      <p:ext uri="{BB962C8B-B14F-4D97-AF65-F5344CB8AC3E}">
        <p14:creationId xmlns:p14="http://schemas.microsoft.com/office/powerpoint/2010/main" val="319188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460888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А </a:t>
            </a:r>
            <a:r>
              <a:rPr lang="ru-RU" sz="3200" dirty="0"/>
              <a:t>знаете ли Вы, какое количество грамотных людей насчитывается на сегодня в мире?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7239000" cy="36748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Количество </a:t>
            </a:r>
            <a:r>
              <a:rPr lang="ru-RU" dirty="0"/>
              <a:t>грамотных людей в мире </a:t>
            </a:r>
            <a:r>
              <a:rPr lang="ru-RU" dirty="0" smtClean="0"/>
              <a:t>достигает более четырех </a:t>
            </a:r>
            <a:r>
              <a:rPr lang="ru-RU" dirty="0"/>
              <a:t>миллиардов</a:t>
            </a:r>
            <a:r>
              <a:rPr lang="ru-RU" dirty="0" smtClean="0"/>
              <a:t>.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НО</a:t>
            </a:r>
          </a:p>
          <a:p>
            <a:r>
              <a:rPr lang="ru-RU" dirty="0"/>
              <a:t>более 860 миллионов взрослых остаются неграмотными, а более 100 миллионов детей не ходят в школу!!!</a:t>
            </a:r>
          </a:p>
        </p:txBody>
      </p:sp>
    </p:spTree>
    <p:extLst>
      <p:ext uri="{BB962C8B-B14F-4D97-AF65-F5344CB8AC3E}">
        <p14:creationId xmlns:p14="http://schemas.microsoft.com/office/powerpoint/2010/main" val="316070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случаи безграмотности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821651"/>
            <a:ext cx="3393132" cy="452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0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БУТИЧ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рикольные ошибки в объявлениях и надписях (24 фото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3381" y="1609725"/>
            <a:ext cx="4846638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икольные ошибки в объявлениях и надписях (24 фото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727402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9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ОЛСТО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ГО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603</TotalTime>
  <Words>674</Words>
  <Application>Microsoft Office PowerPoint</Application>
  <PresentationFormat>Экран (4:3)</PresentationFormat>
  <Paragraphs>140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Calibri</vt:lpstr>
      <vt:lpstr>Times New Roman</vt:lpstr>
      <vt:lpstr>Trebuchet MS</vt:lpstr>
      <vt:lpstr>Wingdings</vt:lpstr>
      <vt:lpstr>Wingdings 2</vt:lpstr>
      <vt:lpstr>Изящная</vt:lpstr>
      <vt:lpstr>УРОВЕНЬ НАШЕЙ ГРАМОТНОСТИ</vt:lpstr>
      <vt:lpstr>            Цели проекта</vt:lpstr>
      <vt:lpstr>Международный день грамотности</vt:lpstr>
      <vt:lpstr>Что такое грамотность?</vt:lpstr>
      <vt:lpstr>       Интересные факты</vt:lpstr>
      <vt:lpstr> А знаете ли Вы, какое количество грамотных людей насчитывается на сегодня в мире?</vt:lpstr>
      <vt:lpstr>   случаи безграмотности</vt:lpstr>
      <vt:lpstr>БУТИЧОК!</vt:lpstr>
      <vt:lpstr>ТОЛСТОГО</vt:lpstr>
      <vt:lpstr>НАХОДИТСЯ</vt:lpstr>
      <vt:lpstr>МОЗАИКА, грузчик,ТАКЖЕ</vt:lpstr>
      <vt:lpstr>      НИКТО, НИЧТО</vt:lpstr>
      <vt:lpstr>«Грамотность –  это вежливость автора по отношению к читателю»                            Стас Янковский   </vt:lpstr>
      <vt:lpstr>Самый грамотный класс</vt:lpstr>
      <vt:lpstr>                 Анкета </vt:lpstr>
      <vt:lpstr>         Результаты опроса</vt:lpstr>
      <vt:lpstr>                  Анкета </vt:lpstr>
      <vt:lpstr>        Результаты опроса </vt:lpstr>
      <vt:lpstr>Высказывания писателей</vt:lpstr>
      <vt:lpstr>ПЕРВЫЕ СРЕДСТВА ПИСЬМА</vt:lpstr>
      <vt:lpstr>            Пословицы</vt:lpstr>
      <vt:lpstr>НАМ ГРАМОТНОСТЬ НУЖНА?</vt:lpstr>
      <vt:lpstr>Презентация PowerPoint</vt:lpstr>
      <vt:lpstr>       Список литературы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УРОВЕНЬ НАШЕЙ ГРАМОТНОСТИ</dc:title>
  <dc:creator>User</dc:creator>
  <cp:lastModifiedBy>SMI</cp:lastModifiedBy>
  <cp:revision>48</cp:revision>
  <dcterms:created xsi:type="dcterms:W3CDTF">2015-03-23T13:30:00Z</dcterms:created>
  <dcterms:modified xsi:type="dcterms:W3CDTF">2023-11-09T05:43:24Z</dcterms:modified>
</cp:coreProperties>
</file>