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6" r:id="rId5"/>
    <p:sldId id="267" r:id="rId6"/>
    <p:sldId id="271" r:id="rId7"/>
    <p:sldId id="268" r:id="rId8"/>
    <p:sldId id="272" r:id="rId9"/>
    <p:sldId id="27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по готовым чертежам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«Трапеция»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387350"/>
            <a:ext cx="8712200" cy="1187450"/>
            <a:chOff x="323850" y="387732"/>
            <a:chExt cx="8712647" cy="1186632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наибольший угол трапеции</a:t>
              </a:r>
            </a:p>
          </p:txBody>
        </p:sp>
        <p:sp>
          <p:nvSpPr>
            <p:cNvPr id="36883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376488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№9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36884" name="Прямоугольник 4"/>
            <p:cNvSpPr>
              <a:spLocks noChangeArrowheads="1"/>
            </p:cNvSpPr>
            <p:nvPr/>
          </p:nvSpPr>
          <p:spPr bwMode="auto">
            <a:xfrm>
              <a:off x="2860674" y="387732"/>
              <a:ext cx="6103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</a:t>
              </a:r>
              <a:r>
                <a:rPr lang="en-US" sz="2400">
                  <a:solidFill>
                    <a:srgbClr val="FFFFFF"/>
                  </a:solidFill>
                </a:rPr>
                <a:t> AD=8</a:t>
              </a:r>
              <a:r>
                <a:rPr lang="ru-RU" sz="2400">
                  <a:solidFill>
                    <a:srgbClr val="FFFFFF"/>
                  </a:solidFill>
                </a:rPr>
                <a:t> </a:t>
              </a:r>
            </a:p>
          </p:txBody>
        </p:sp>
      </p:grp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386013" y="47974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A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3135313" y="2286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В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681663" y="23368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С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6762750" y="464026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D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Freeform 9"/>
          <p:cNvSpPr>
            <a:spLocks/>
          </p:cNvSpPr>
          <p:nvPr/>
        </p:nvSpPr>
        <p:spPr bwMode="auto">
          <a:xfrm>
            <a:off x="2606675" y="2781300"/>
            <a:ext cx="4110038" cy="1970088"/>
          </a:xfrm>
          <a:custGeom>
            <a:avLst/>
            <a:gdLst>
              <a:gd name="T0" fmla="*/ 0 w 2589"/>
              <a:gd name="T1" fmla="*/ 1239 h 1241"/>
              <a:gd name="T2" fmla="*/ 574 w 2589"/>
              <a:gd name="T3" fmla="*/ 8 h 1241"/>
              <a:gd name="T4" fmla="*/ 1928 w 2589"/>
              <a:gd name="T5" fmla="*/ 0 h 1241"/>
              <a:gd name="T6" fmla="*/ 2589 w 2589"/>
              <a:gd name="T7" fmla="*/ 1241 h 1241"/>
              <a:gd name="T8" fmla="*/ 3 w 2589"/>
              <a:gd name="T9" fmla="*/ 1241 h 1241"/>
              <a:gd name="T10" fmla="*/ 0 w 2589"/>
              <a:gd name="T11" fmla="*/ 1239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9" h="1241">
                <a:moveTo>
                  <a:pt x="0" y="1239"/>
                </a:moveTo>
                <a:lnTo>
                  <a:pt x="574" y="8"/>
                </a:lnTo>
                <a:lnTo>
                  <a:pt x="1928" y="0"/>
                </a:lnTo>
                <a:lnTo>
                  <a:pt x="2589" y="1241"/>
                </a:lnTo>
                <a:lnTo>
                  <a:pt x="3" y="1241"/>
                </a:lnTo>
                <a:lnTo>
                  <a:pt x="0" y="1239"/>
                </a:lnTo>
                <a:close/>
              </a:path>
            </a:pathLst>
          </a:custGeom>
          <a:noFill/>
          <a:ln w="76200" cmpd="sng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051175" y="3427413"/>
            <a:ext cx="255588" cy="217487"/>
            <a:chOff x="1960" y="1935"/>
            <a:chExt cx="161" cy="137"/>
          </a:xfrm>
        </p:grpSpPr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 flipH="1">
            <a:off x="6035675" y="3632200"/>
            <a:ext cx="255588" cy="217488"/>
            <a:chOff x="1960" y="1935"/>
            <a:chExt cx="161" cy="137"/>
          </a:xfrm>
        </p:grpSpPr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 rot="17732866" flipH="1">
            <a:off x="4340225" y="2660650"/>
            <a:ext cx="255588" cy="217488"/>
            <a:chOff x="1960" y="1935"/>
            <a:chExt cx="161" cy="137"/>
          </a:xfrm>
        </p:grpSpPr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4330700" y="2203450"/>
            <a:ext cx="5032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96913" y="2447925"/>
            <a:ext cx="7488237" cy="2751138"/>
            <a:chOff x="431" y="300"/>
            <a:chExt cx="4717" cy="173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703" y="613"/>
              <a:ext cx="4173" cy="1048"/>
            </a:xfrm>
            <a:custGeom>
              <a:avLst/>
              <a:gdLst>
                <a:gd name="T0" fmla="*/ 907 w 4173"/>
                <a:gd name="T1" fmla="*/ 5 h 1048"/>
                <a:gd name="T2" fmla="*/ 2820 w 4173"/>
                <a:gd name="T3" fmla="*/ 0 h 1048"/>
                <a:gd name="T4" fmla="*/ 4173 w 4173"/>
                <a:gd name="T5" fmla="*/ 1048 h 1048"/>
                <a:gd name="T6" fmla="*/ 0 w 4173"/>
                <a:gd name="T7" fmla="*/ 1048 h 1048"/>
                <a:gd name="T8" fmla="*/ 907 w 4173"/>
                <a:gd name="T9" fmla="*/ 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3" h="1048">
                  <a:moveTo>
                    <a:pt x="907" y="5"/>
                  </a:moveTo>
                  <a:lnTo>
                    <a:pt x="2820" y="0"/>
                  </a:lnTo>
                  <a:lnTo>
                    <a:pt x="4173" y="1048"/>
                  </a:lnTo>
                  <a:lnTo>
                    <a:pt x="0" y="1048"/>
                  </a:lnTo>
                  <a:lnTo>
                    <a:pt x="907" y="5"/>
                  </a:lnTo>
                  <a:close/>
                </a:path>
              </a:pathLst>
            </a:custGeom>
            <a:noFill/>
            <a:ln w="82550">
              <a:solidFill>
                <a:schemeClr val="tx1">
                  <a:lumMod val="9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32" name="Freeform 6"/>
            <p:cNvSpPr>
              <a:spLocks/>
            </p:cNvSpPr>
            <p:nvPr/>
          </p:nvSpPr>
          <p:spPr bwMode="auto">
            <a:xfrm>
              <a:off x="711" y="618"/>
              <a:ext cx="2536" cy="1050"/>
            </a:xfrm>
            <a:custGeom>
              <a:avLst/>
              <a:gdLst>
                <a:gd name="T0" fmla="*/ 899 w 2536"/>
                <a:gd name="T1" fmla="*/ 0 h 1050"/>
                <a:gd name="T2" fmla="*/ 2536 w 2536"/>
                <a:gd name="T3" fmla="*/ 3 h 1050"/>
                <a:gd name="T4" fmla="*/ 0 w 2536"/>
                <a:gd name="T5" fmla="*/ 1050 h 10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36" h="1050">
                  <a:moveTo>
                    <a:pt x="899" y="0"/>
                  </a:moveTo>
                  <a:lnTo>
                    <a:pt x="2536" y="3"/>
                  </a:lnTo>
                  <a:lnTo>
                    <a:pt x="0" y="1050"/>
                  </a:ln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4105" y="1389"/>
              <a:ext cx="4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r>
                <a:rPr lang="en-US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0</a:t>
              </a:r>
              <a:r>
                <a:rPr lang="en-US" sz="2400" b="0" baseline="50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</a:t>
              </a:r>
              <a:endParaRPr lang="ru-RU" sz="2400" baseline="50000" dirty="0">
                <a:solidFill>
                  <a:schemeClr val="bg1"/>
                </a:solidFill>
              </a:endParaRPr>
            </a:p>
          </p:txBody>
        </p:sp>
        <p:sp>
          <p:nvSpPr>
            <p:cNvPr id="6" name="Arc 11"/>
            <p:cNvSpPr>
              <a:spLocks/>
            </p:cNvSpPr>
            <p:nvPr/>
          </p:nvSpPr>
          <p:spPr bwMode="auto">
            <a:xfrm rot="-22047019">
              <a:off x="1020" y="1480"/>
              <a:ext cx="272" cy="189"/>
            </a:xfrm>
            <a:custGeom>
              <a:avLst/>
              <a:gdLst>
                <a:gd name="G0" fmla="+- 0 0 0"/>
                <a:gd name="G1" fmla="+- 15962 0 0"/>
                <a:gd name="G2" fmla="+- 21600 0 0"/>
                <a:gd name="T0" fmla="*/ 14553 w 21600"/>
                <a:gd name="T1" fmla="*/ 0 h 22439"/>
                <a:gd name="T2" fmla="*/ 20606 w 21600"/>
                <a:gd name="T3" fmla="*/ 22439 h 22439"/>
                <a:gd name="T4" fmla="*/ 0 w 21600"/>
                <a:gd name="T5" fmla="*/ 15962 h 2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439" fill="none" extrusionOk="0">
                  <a:moveTo>
                    <a:pt x="14552" y="0"/>
                  </a:moveTo>
                  <a:cubicBezTo>
                    <a:pt x="19041" y="4093"/>
                    <a:pt x="21600" y="9887"/>
                    <a:pt x="21600" y="15962"/>
                  </a:cubicBezTo>
                  <a:cubicBezTo>
                    <a:pt x="21600" y="18158"/>
                    <a:pt x="21264" y="20343"/>
                    <a:pt x="20606" y="22439"/>
                  </a:cubicBezTo>
                </a:path>
                <a:path w="21600" h="22439" stroke="0" extrusionOk="0">
                  <a:moveTo>
                    <a:pt x="14552" y="0"/>
                  </a:moveTo>
                  <a:cubicBezTo>
                    <a:pt x="19041" y="4093"/>
                    <a:pt x="21600" y="9887"/>
                    <a:pt x="21600" y="15962"/>
                  </a:cubicBezTo>
                  <a:cubicBezTo>
                    <a:pt x="21600" y="18158"/>
                    <a:pt x="21264" y="20343"/>
                    <a:pt x="20606" y="22439"/>
                  </a:cubicBezTo>
                  <a:lnTo>
                    <a:pt x="0" y="15962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431" y="1706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А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38" y="346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В</a:t>
              </a: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3470" y="300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С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4830" y="1616"/>
              <a:ext cx="31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1" name="Arc 21"/>
            <p:cNvSpPr>
              <a:spLocks/>
            </p:cNvSpPr>
            <p:nvPr/>
          </p:nvSpPr>
          <p:spPr bwMode="auto">
            <a:xfrm rot="-22242708">
              <a:off x="793" y="1344"/>
              <a:ext cx="272" cy="189"/>
            </a:xfrm>
            <a:custGeom>
              <a:avLst/>
              <a:gdLst>
                <a:gd name="G0" fmla="+- 0 0 0"/>
                <a:gd name="G1" fmla="+- 15962 0 0"/>
                <a:gd name="G2" fmla="+- 21600 0 0"/>
                <a:gd name="T0" fmla="*/ 14553 w 21600"/>
                <a:gd name="T1" fmla="*/ 0 h 22439"/>
                <a:gd name="T2" fmla="*/ 20606 w 21600"/>
                <a:gd name="T3" fmla="*/ 22439 h 22439"/>
                <a:gd name="T4" fmla="*/ 0 w 21600"/>
                <a:gd name="T5" fmla="*/ 15962 h 2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2439" fill="none" extrusionOk="0">
                  <a:moveTo>
                    <a:pt x="14552" y="0"/>
                  </a:moveTo>
                  <a:cubicBezTo>
                    <a:pt x="19041" y="4093"/>
                    <a:pt x="21600" y="9887"/>
                    <a:pt x="21600" y="15962"/>
                  </a:cubicBezTo>
                  <a:cubicBezTo>
                    <a:pt x="21600" y="18158"/>
                    <a:pt x="21264" y="20343"/>
                    <a:pt x="20606" y="22439"/>
                  </a:cubicBezTo>
                </a:path>
                <a:path w="21600" h="22439" stroke="0" extrusionOk="0">
                  <a:moveTo>
                    <a:pt x="14552" y="0"/>
                  </a:moveTo>
                  <a:cubicBezTo>
                    <a:pt x="19041" y="4093"/>
                    <a:pt x="21600" y="9887"/>
                    <a:pt x="21600" y="15962"/>
                  </a:cubicBezTo>
                  <a:cubicBezTo>
                    <a:pt x="21600" y="18158"/>
                    <a:pt x="21264" y="20343"/>
                    <a:pt x="20606" y="22439"/>
                  </a:cubicBezTo>
                  <a:lnTo>
                    <a:pt x="0" y="15962"/>
                  </a:lnTo>
                  <a:close/>
                </a:path>
              </a:pathLst>
            </a:cu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3061" y="300"/>
              <a:ext cx="36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H</a:t>
              </a:r>
              <a:endParaRPr lang="ru-RU" sz="2800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2336" y="618"/>
              <a:ext cx="4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30</a:t>
              </a:r>
              <a:r>
                <a:rPr lang="en-US" sz="2400" b="0" baseline="50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</a:t>
              </a:r>
              <a:endParaRPr lang="ru-RU" sz="2400" baseline="5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323850" y="387350"/>
            <a:ext cx="8712200" cy="1177925"/>
            <a:chOff x="323850" y="387732"/>
            <a:chExt cx="8712647" cy="1177543"/>
          </a:xfrm>
        </p:grpSpPr>
        <p:sp>
          <p:nvSpPr>
            <p:cNvPr id="14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неизвестные углы трапеции</a:t>
              </a:r>
            </a:p>
          </p:txBody>
        </p:sp>
        <p:sp>
          <p:nvSpPr>
            <p:cNvPr id="26629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160588" cy="116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Задача №1</a:t>
              </a:r>
            </a:p>
            <a:p>
              <a:pPr>
                <a:spcBef>
                  <a:spcPct val="50000"/>
                </a:spcBef>
              </a:pPr>
              <a:endParaRPr lang="ru-RU" sz="2800"/>
            </a:p>
          </p:txBody>
        </p:sp>
        <p:sp>
          <p:nvSpPr>
            <p:cNvPr id="26630" name="Прямоугольник 15"/>
            <p:cNvSpPr>
              <a:spLocks noChangeArrowheads="1"/>
            </p:cNvSpPr>
            <p:nvPr/>
          </p:nvSpPr>
          <p:spPr bwMode="auto">
            <a:xfrm>
              <a:off x="2860674" y="387732"/>
              <a:ext cx="4572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539750" y="2692400"/>
            <a:ext cx="7488238" cy="2751138"/>
            <a:chOff x="431" y="300"/>
            <a:chExt cx="4717" cy="1733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703" y="613"/>
              <a:ext cx="4173" cy="1048"/>
            </a:xfrm>
            <a:custGeom>
              <a:avLst/>
              <a:gdLst>
                <a:gd name="T0" fmla="*/ 907 w 4173"/>
                <a:gd name="T1" fmla="*/ 5 h 1048"/>
                <a:gd name="T2" fmla="*/ 2820 w 4173"/>
                <a:gd name="T3" fmla="*/ 0 h 1048"/>
                <a:gd name="T4" fmla="*/ 4173 w 4173"/>
                <a:gd name="T5" fmla="*/ 1048 h 1048"/>
                <a:gd name="T6" fmla="*/ 0 w 4173"/>
                <a:gd name="T7" fmla="*/ 1048 h 1048"/>
                <a:gd name="T8" fmla="*/ 907 w 4173"/>
                <a:gd name="T9" fmla="*/ 5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3" h="1048">
                  <a:moveTo>
                    <a:pt x="907" y="5"/>
                  </a:moveTo>
                  <a:lnTo>
                    <a:pt x="2820" y="0"/>
                  </a:lnTo>
                  <a:lnTo>
                    <a:pt x="4173" y="1048"/>
                  </a:lnTo>
                  <a:lnTo>
                    <a:pt x="0" y="1048"/>
                  </a:lnTo>
                  <a:lnTo>
                    <a:pt x="907" y="5"/>
                  </a:lnTo>
                  <a:close/>
                </a:path>
              </a:pathLst>
            </a:custGeom>
            <a:noFill/>
            <a:ln w="825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b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auto">
            <a:xfrm>
              <a:off x="1601" y="613"/>
              <a:ext cx="1272" cy="1055"/>
            </a:xfrm>
            <a:custGeom>
              <a:avLst/>
              <a:gdLst>
                <a:gd name="T0" fmla="*/ 0 w 1272"/>
                <a:gd name="T1" fmla="*/ 0 h 1055"/>
                <a:gd name="T2" fmla="*/ 1272 w 1272"/>
                <a:gd name="T3" fmla="*/ 1055 h 105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272" h="1055">
                  <a:moveTo>
                    <a:pt x="0" y="0"/>
                  </a:moveTo>
                  <a:lnTo>
                    <a:pt x="1272" y="1055"/>
                  </a:lnTo>
                </a:path>
              </a:pathLst>
            </a:cu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Text Box 9"/>
            <p:cNvSpPr txBox="1">
              <a:spLocks noChangeArrowheads="1"/>
            </p:cNvSpPr>
            <p:nvPr/>
          </p:nvSpPr>
          <p:spPr bwMode="auto">
            <a:xfrm>
              <a:off x="884" y="1389"/>
              <a:ext cx="4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r>
                <a:rPr lang="en-US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0</a:t>
              </a:r>
              <a:r>
                <a:rPr lang="en-US" sz="2400" b="0" baseline="50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</a:t>
              </a:r>
              <a:endParaRPr lang="ru-RU" sz="2400" b="0" baseline="50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431" y="1706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А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 Box 12"/>
            <p:cNvSpPr txBox="1">
              <a:spLocks noChangeArrowheads="1"/>
            </p:cNvSpPr>
            <p:nvPr/>
          </p:nvSpPr>
          <p:spPr bwMode="auto">
            <a:xfrm>
              <a:off x="1338" y="346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В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3470" y="300"/>
              <a:ext cx="45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С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4830" y="1616"/>
              <a:ext cx="31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2789" y="1706"/>
              <a:ext cx="36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К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  <p:sp>
          <p:nvSpPr>
            <p:cNvPr id="11" name="Text Box 20"/>
            <p:cNvSpPr txBox="1">
              <a:spLocks noChangeArrowheads="1"/>
            </p:cNvSpPr>
            <p:nvPr/>
          </p:nvSpPr>
          <p:spPr bwMode="auto">
            <a:xfrm>
              <a:off x="1429" y="709"/>
              <a:ext cx="4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70</a:t>
              </a:r>
              <a:r>
                <a:rPr lang="en-US" sz="2400" b="0" baseline="50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o</a:t>
              </a:r>
              <a:endParaRPr lang="ru-RU" sz="2400" baseline="50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Группа 21"/>
          <p:cNvGrpSpPr>
            <a:grpSpLocks/>
          </p:cNvGrpSpPr>
          <p:nvPr/>
        </p:nvGrpSpPr>
        <p:grpSpPr bwMode="auto">
          <a:xfrm>
            <a:off x="323850" y="387350"/>
            <a:ext cx="8820150" cy="1177925"/>
            <a:chOff x="323850" y="387732"/>
            <a:chExt cx="8820150" cy="1177543"/>
          </a:xfrm>
        </p:grpSpPr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неизвестные углы трапеции</a:t>
              </a:r>
            </a:p>
          </p:txBody>
        </p:sp>
        <p:sp>
          <p:nvSpPr>
            <p:cNvPr id="27653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160588" cy="116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Задача №2</a:t>
              </a:r>
            </a:p>
            <a:p>
              <a:pPr>
                <a:spcBef>
                  <a:spcPct val="50000"/>
                </a:spcBef>
              </a:pPr>
              <a:endParaRPr lang="ru-RU" sz="2800"/>
            </a:p>
          </p:txBody>
        </p:sp>
        <p:sp>
          <p:nvSpPr>
            <p:cNvPr id="27654" name="Прямоугольник 24"/>
            <p:cNvSpPr>
              <a:spLocks noChangeArrowheads="1"/>
            </p:cNvSpPr>
            <p:nvPr/>
          </p:nvSpPr>
          <p:spPr bwMode="auto">
            <a:xfrm>
              <a:off x="2860674" y="387732"/>
              <a:ext cx="62833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 </a:t>
              </a:r>
              <a:r>
                <a:rPr lang="en-US" sz="2400">
                  <a:solidFill>
                    <a:srgbClr val="FFFFFF"/>
                  </a:solidFill>
                </a:rPr>
                <a:t>BK‖CD.</a:t>
              </a:r>
              <a:r>
                <a:rPr lang="ru-RU" sz="2400">
                  <a:solidFill>
                    <a:srgbClr val="FFFFFF"/>
                  </a:solidFill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387350"/>
            <a:ext cx="8712200" cy="1177925"/>
            <a:chOff x="323850" y="387732"/>
            <a:chExt cx="8712647" cy="1177543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</a:t>
              </a: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AD</a:t>
              </a:r>
              <a:endPara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9724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160588" cy="116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№3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29725" name="Прямоугольник 4"/>
            <p:cNvSpPr>
              <a:spLocks noChangeArrowheads="1"/>
            </p:cNvSpPr>
            <p:nvPr/>
          </p:nvSpPr>
          <p:spPr bwMode="auto">
            <a:xfrm>
              <a:off x="2860674" y="387732"/>
              <a:ext cx="4572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 </a:t>
              </a:r>
            </a:p>
          </p:txBody>
        </p:sp>
      </p:grpSp>
      <p:grpSp>
        <p:nvGrpSpPr>
          <p:cNvPr id="4" name="Группа 28"/>
          <p:cNvGrpSpPr>
            <a:grpSpLocks/>
          </p:cNvGrpSpPr>
          <p:nvPr/>
        </p:nvGrpSpPr>
        <p:grpSpPr bwMode="auto">
          <a:xfrm>
            <a:off x="1557338" y="1776413"/>
            <a:ext cx="6337300" cy="2894012"/>
            <a:chOff x="1557338" y="1776181"/>
            <a:chExt cx="6337300" cy="289401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989138" y="2415943"/>
              <a:ext cx="5308600" cy="1674814"/>
            </a:xfrm>
            <a:custGeom>
              <a:avLst/>
              <a:gdLst>
                <a:gd name="T0" fmla="*/ 907 w 3344"/>
                <a:gd name="T1" fmla="*/ 5 h 1055"/>
                <a:gd name="T2" fmla="*/ 2087 w 3344"/>
                <a:gd name="T3" fmla="*/ 0 h 1055"/>
                <a:gd name="T4" fmla="*/ 3344 w 3344"/>
                <a:gd name="T5" fmla="*/ 1055 h 1055"/>
                <a:gd name="T6" fmla="*/ 0 w 3344"/>
                <a:gd name="T7" fmla="*/ 1048 h 1055"/>
                <a:gd name="T8" fmla="*/ 907 w 3344"/>
                <a:gd name="T9" fmla="*/ 5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4" h="1055">
                  <a:moveTo>
                    <a:pt x="907" y="5"/>
                  </a:moveTo>
                  <a:lnTo>
                    <a:pt x="2087" y="0"/>
                  </a:lnTo>
                  <a:lnTo>
                    <a:pt x="3344" y="1055"/>
                  </a:lnTo>
                  <a:lnTo>
                    <a:pt x="0" y="1048"/>
                  </a:lnTo>
                  <a:lnTo>
                    <a:pt x="907" y="5"/>
                  </a:lnTo>
                  <a:close/>
                </a:path>
              </a:pathLst>
            </a:custGeom>
            <a:noFill/>
            <a:ln w="825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6237288" y="3647844"/>
              <a:ext cx="576262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kern="0">
                  <a:solidFill>
                    <a:srgbClr val="FFFFFF"/>
                  </a:solidFill>
                </a:rPr>
                <a:t>45</a:t>
              </a:r>
              <a:r>
                <a:rPr lang="en-US" kern="0" baseline="50000">
                  <a:solidFill>
                    <a:srgbClr val="FFFFFF"/>
                  </a:solidFill>
                </a:rPr>
                <a:t>o</a:t>
              </a:r>
              <a:endParaRPr lang="ru-RU" kern="0" baseline="50000">
                <a:solidFill>
                  <a:srgbClr val="FFFFFF"/>
                </a:solidFill>
              </a:endParaRPr>
            </a:p>
          </p:txBody>
        </p:sp>
        <p:sp>
          <p:nvSpPr>
            <p:cNvPr id="8" name="Arc 12"/>
            <p:cNvSpPr>
              <a:spLocks/>
            </p:cNvSpPr>
            <p:nvPr/>
          </p:nvSpPr>
          <p:spPr bwMode="auto">
            <a:xfrm rot="13801744">
              <a:off x="6684963" y="3847869"/>
              <a:ext cx="431800" cy="320675"/>
            </a:xfrm>
            <a:custGeom>
              <a:avLst/>
              <a:gdLst>
                <a:gd name="G0" fmla="+- 0 0 0"/>
                <a:gd name="G1" fmla="+- 17464 0 0"/>
                <a:gd name="G2" fmla="+- 21600 0 0"/>
                <a:gd name="T0" fmla="*/ 12711 w 21600"/>
                <a:gd name="T1" fmla="*/ 0 h 23941"/>
                <a:gd name="T2" fmla="*/ 20606 w 21600"/>
                <a:gd name="T3" fmla="*/ 23941 h 23941"/>
                <a:gd name="T4" fmla="*/ 0 w 21600"/>
                <a:gd name="T5" fmla="*/ 17464 h 23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3941" fill="none" extrusionOk="0">
                  <a:moveTo>
                    <a:pt x="12710" y="0"/>
                  </a:moveTo>
                  <a:cubicBezTo>
                    <a:pt x="18296" y="4065"/>
                    <a:pt x="21600" y="10556"/>
                    <a:pt x="21600" y="17464"/>
                  </a:cubicBezTo>
                  <a:cubicBezTo>
                    <a:pt x="21600" y="19660"/>
                    <a:pt x="21264" y="21845"/>
                    <a:pt x="20606" y="23941"/>
                  </a:cubicBezTo>
                </a:path>
                <a:path w="21600" h="23941" stroke="0" extrusionOk="0">
                  <a:moveTo>
                    <a:pt x="12710" y="0"/>
                  </a:moveTo>
                  <a:cubicBezTo>
                    <a:pt x="18296" y="4065"/>
                    <a:pt x="21600" y="10556"/>
                    <a:pt x="21600" y="17464"/>
                  </a:cubicBezTo>
                  <a:cubicBezTo>
                    <a:pt x="21600" y="19660"/>
                    <a:pt x="21264" y="21845"/>
                    <a:pt x="20606" y="23941"/>
                  </a:cubicBezTo>
                  <a:lnTo>
                    <a:pt x="0" y="17464"/>
                  </a:lnTo>
                  <a:close/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557338" y="4151082"/>
              <a:ext cx="7207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</a:rPr>
                <a:t>А</a:t>
              </a: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2997200" y="1992081"/>
              <a:ext cx="7207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</a:rPr>
                <a:t>В</a:t>
              </a: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5229225" y="1992081"/>
              <a:ext cx="7207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</a:rPr>
                <a:t>С</a:t>
              </a:r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7389813" y="4151082"/>
              <a:ext cx="5048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</a:rPr>
                <a:t>D</a:t>
              </a:r>
              <a:endParaRPr lang="ru-RU" sz="2800" kern="0">
                <a:solidFill>
                  <a:srgbClr val="FFFFFF"/>
                </a:solidFill>
              </a:endParaRPr>
            </a:p>
          </p:txBody>
        </p: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3284538" y="2423881"/>
              <a:ext cx="576263" cy="2246313"/>
              <a:chOff x="1519" y="618"/>
              <a:chExt cx="363" cy="1415"/>
            </a:xfrm>
          </p:grpSpPr>
          <p:sp>
            <p:nvSpPr>
              <p:cNvPr id="14" name="Line 6"/>
              <p:cNvSpPr>
                <a:spLocks noChangeShapeType="1"/>
              </p:cNvSpPr>
              <p:nvPr/>
            </p:nvSpPr>
            <p:spPr bwMode="auto">
              <a:xfrm>
                <a:off x="1610" y="618"/>
                <a:ext cx="1" cy="1043"/>
              </a:xfrm>
              <a:prstGeom prst="line">
                <a:avLst/>
              </a:pr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13" name="Group 7"/>
              <p:cNvGrpSpPr>
                <a:grpSpLocks/>
              </p:cNvGrpSpPr>
              <p:nvPr/>
            </p:nvGrpSpPr>
            <p:grpSpPr bwMode="auto">
              <a:xfrm>
                <a:off x="1610" y="1434"/>
                <a:ext cx="137" cy="204"/>
                <a:chOff x="3425" y="1593"/>
                <a:chExt cx="137" cy="204"/>
              </a:xfrm>
            </p:grpSpPr>
            <p:sp>
              <p:nvSpPr>
                <p:cNvPr id="17" name="Line 8"/>
                <p:cNvSpPr>
                  <a:spLocks noChangeShapeType="1"/>
                </p:cNvSpPr>
                <p:nvPr/>
              </p:nvSpPr>
              <p:spPr bwMode="auto">
                <a:xfrm>
                  <a:off x="3425" y="1616"/>
                  <a:ext cx="136" cy="0"/>
                </a:xfrm>
                <a:prstGeom prst="line">
                  <a:avLst/>
                </a:pr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b="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" name="Freeform 9"/>
                <p:cNvSpPr>
                  <a:spLocks/>
                </p:cNvSpPr>
                <p:nvPr/>
              </p:nvSpPr>
              <p:spPr bwMode="auto">
                <a:xfrm>
                  <a:off x="3555" y="1593"/>
                  <a:ext cx="7" cy="204"/>
                </a:xfrm>
                <a:custGeom>
                  <a:avLst/>
                  <a:gdLst>
                    <a:gd name="T0" fmla="*/ 0 w 7"/>
                    <a:gd name="T1" fmla="*/ 0 h 204"/>
                    <a:gd name="T2" fmla="*/ 7 w 7"/>
                    <a:gd name="T3" fmla="*/ 20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" h="204">
                      <a:moveTo>
                        <a:pt x="0" y="0"/>
                      </a:moveTo>
                      <a:lnTo>
                        <a:pt x="7" y="204"/>
                      </a:lnTo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b="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1519" y="1706"/>
                <a:ext cx="36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en-US" sz="2800" kern="0">
                    <a:solidFill>
                      <a:srgbClr val="FFFFFF"/>
                    </a:solidFill>
                  </a:rPr>
                  <a:t>H</a:t>
                </a:r>
                <a:endParaRPr lang="ru-RU" sz="2800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2492375" y="4151082"/>
              <a:ext cx="360363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</a:rPr>
                <a:t>3</a:t>
              </a:r>
              <a:endParaRPr lang="ru-RU" sz="2800" kern="0">
                <a:solidFill>
                  <a:srgbClr val="FFFFFF"/>
                </a:solidFill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4076700" y="1776181"/>
              <a:ext cx="504825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</a:rPr>
                <a:t>2</a:t>
              </a:r>
              <a:endParaRPr lang="ru-RU" sz="2800" kern="0">
                <a:solidFill>
                  <a:srgbClr val="FFFFFF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14160212">
              <a:off x="4172744" y="2327837"/>
              <a:ext cx="260350" cy="163512"/>
            </a:xfrm>
            <a:custGeom>
              <a:avLst/>
              <a:gdLst>
                <a:gd name="T0" fmla="*/ 149 w 164"/>
                <a:gd name="T1" fmla="*/ 103 h 103"/>
                <a:gd name="T2" fmla="*/ 164 w 164"/>
                <a:gd name="T3" fmla="*/ 95 h 103"/>
                <a:gd name="T4" fmla="*/ 0 w 164"/>
                <a:gd name="T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03">
                  <a:moveTo>
                    <a:pt x="149" y="103"/>
                  </a:moveTo>
                  <a:lnTo>
                    <a:pt x="164" y="95"/>
                  </a:lnTo>
                  <a:lnTo>
                    <a:pt x="0" y="0"/>
                  </a:lnTo>
                </a:path>
              </a:pathLst>
            </a:custGeom>
            <a:noFill/>
            <a:ln w="762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 rot="9880553">
              <a:off x="3284538" y="3216043"/>
              <a:ext cx="260350" cy="73025"/>
            </a:xfrm>
            <a:custGeom>
              <a:avLst/>
              <a:gdLst>
                <a:gd name="T0" fmla="*/ 149 w 164"/>
                <a:gd name="T1" fmla="*/ 103 h 103"/>
                <a:gd name="T2" fmla="*/ 164 w 164"/>
                <a:gd name="T3" fmla="*/ 95 h 103"/>
                <a:gd name="T4" fmla="*/ 0 w 164"/>
                <a:gd name="T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03">
                  <a:moveTo>
                    <a:pt x="149" y="103"/>
                  </a:moveTo>
                  <a:lnTo>
                    <a:pt x="164" y="95"/>
                  </a:lnTo>
                  <a:lnTo>
                    <a:pt x="0" y="0"/>
                  </a:lnTo>
                </a:path>
              </a:pathLst>
            </a:custGeom>
            <a:noFill/>
            <a:ln w="7620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5" name="Group 26"/>
            <p:cNvGrpSpPr>
              <a:grpSpLocks/>
            </p:cNvGrpSpPr>
            <p:nvPr/>
          </p:nvGrpSpPr>
          <p:grpSpPr bwMode="auto">
            <a:xfrm>
              <a:off x="5157788" y="2423881"/>
              <a:ext cx="576263" cy="2246313"/>
              <a:chOff x="1519" y="618"/>
              <a:chExt cx="363" cy="1415"/>
            </a:xfrm>
          </p:grpSpPr>
          <p:sp>
            <p:nvSpPr>
              <p:cNvPr id="24" name="Line 27"/>
              <p:cNvSpPr>
                <a:spLocks noChangeShapeType="1"/>
              </p:cNvSpPr>
              <p:nvPr/>
            </p:nvSpPr>
            <p:spPr bwMode="auto">
              <a:xfrm>
                <a:off x="1610" y="618"/>
                <a:ext cx="1" cy="1043"/>
              </a:xfrm>
              <a:prstGeom prst="line">
                <a:avLst/>
              </a:prstGeom>
              <a:noFill/>
              <a:ln w="762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23" name="Group 28"/>
              <p:cNvGrpSpPr>
                <a:grpSpLocks/>
              </p:cNvGrpSpPr>
              <p:nvPr/>
            </p:nvGrpSpPr>
            <p:grpSpPr bwMode="auto">
              <a:xfrm>
                <a:off x="1610" y="1434"/>
                <a:ext cx="137" cy="204"/>
                <a:chOff x="3425" y="1593"/>
                <a:chExt cx="137" cy="204"/>
              </a:xfrm>
            </p:grpSpPr>
            <p:sp>
              <p:nvSpPr>
                <p:cNvPr id="27" name="Line 29"/>
                <p:cNvSpPr>
                  <a:spLocks noChangeShapeType="1"/>
                </p:cNvSpPr>
                <p:nvPr/>
              </p:nvSpPr>
              <p:spPr bwMode="auto">
                <a:xfrm>
                  <a:off x="3425" y="1616"/>
                  <a:ext cx="136" cy="0"/>
                </a:xfrm>
                <a:prstGeom prst="line">
                  <a:avLst/>
                </a:pr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b="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8" name="Freeform 30"/>
                <p:cNvSpPr>
                  <a:spLocks/>
                </p:cNvSpPr>
                <p:nvPr/>
              </p:nvSpPr>
              <p:spPr bwMode="auto">
                <a:xfrm>
                  <a:off x="3555" y="1593"/>
                  <a:ext cx="7" cy="204"/>
                </a:xfrm>
                <a:custGeom>
                  <a:avLst/>
                  <a:gdLst>
                    <a:gd name="T0" fmla="*/ 0 w 7"/>
                    <a:gd name="T1" fmla="*/ 0 h 204"/>
                    <a:gd name="T2" fmla="*/ 7 w 7"/>
                    <a:gd name="T3" fmla="*/ 20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7" h="204">
                      <a:moveTo>
                        <a:pt x="0" y="0"/>
                      </a:moveTo>
                      <a:lnTo>
                        <a:pt x="7" y="204"/>
                      </a:lnTo>
                    </a:path>
                  </a:pathLst>
                </a:custGeom>
                <a:noFill/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b="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26" name="Text Box 31"/>
              <p:cNvSpPr txBox="1">
                <a:spLocks noChangeArrowheads="1"/>
              </p:cNvSpPr>
              <p:nvPr/>
            </p:nvSpPr>
            <p:spPr bwMode="auto">
              <a:xfrm>
                <a:off x="1519" y="1706"/>
                <a:ext cx="363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ru-RU" sz="2800" kern="0">
                    <a:solidFill>
                      <a:srgbClr val="FFFFFF"/>
                    </a:solidFill>
                  </a:rPr>
                  <a:t>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387350"/>
            <a:ext cx="8712200" cy="1177925"/>
            <a:chOff x="323850" y="387732"/>
            <a:chExt cx="8712647" cy="1177543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</a:t>
              </a: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</a:t>
              </a:r>
              <a:r>
                <a:rPr lang="ru-RU" sz="2800" dirty="0">
                  <a:solidFill>
                    <a:srgbClr val="FFFFFF"/>
                  </a:solidFill>
                  <a:sym typeface="Symbol" pitchFamily="18" charset="2"/>
                </a:rPr>
                <a:t>В.</a:t>
              </a:r>
            </a:p>
          </p:txBody>
        </p:sp>
        <p:sp>
          <p:nvSpPr>
            <p:cNvPr id="30741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160588" cy="116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№4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30742" name="Прямоугольник 4"/>
            <p:cNvSpPr>
              <a:spLocks noChangeArrowheads="1"/>
            </p:cNvSpPr>
            <p:nvPr/>
          </p:nvSpPr>
          <p:spPr bwMode="auto">
            <a:xfrm>
              <a:off x="2860674" y="387732"/>
              <a:ext cx="45720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 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319338" y="2492375"/>
            <a:ext cx="4818062" cy="3030538"/>
            <a:chOff x="1474" y="572"/>
            <a:chExt cx="3035" cy="1909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474" y="2154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  <a:cs typeface="Arial" charset="0"/>
                </a:rPr>
                <a:t>A</a:t>
              </a:r>
              <a:endParaRPr lang="ru-RU" sz="2800" kern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946" y="572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  <a:cs typeface="Arial" charset="0"/>
                </a:rPr>
                <a:t>В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550" y="604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  <a:cs typeface="Arial" charset="0"/>
                </a:rPr>
                <a:t>С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4231" y="2055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  <a:cs typeface="Arial" charset="0"/>
                </a:rPr>
                <a:t>D</a:t>
              </a:r>
              <a:endParaRPr lang="ru-RU" sz="2800" kern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613" y="884"/>
              <a:ext cx="2589" cy="1241"/>
            </a:xfrm>
            <a:custGeom>
              <a:avLst/>
              <a:gdLst>
                <a:gd name="T0" fmla="*/ 0 w 2589"/>
                <a:gd name="T1" fmla="*/ 1239 h 1241"/>
                <a:gd name="T2" fmla="*/ 574 w 2589"/>
                <a:gd name="T3" fmla="*/ 8 h 1241"/>
                <a:gd name="T4" fmla="*/ 1928 w 2589"/>
                <a:gd name="T5" fmla="*/ 0 h 1241"/>
                <a:gd name="T6" fmla="*/ 2589 w 2589"/>
                <a:gd name="T7" fmla="*/ 1241 h 1241"/>
                <a:gd name="T8" fmla="*/ 3 w 2589"/>
                <a:gd name="T9" fmla="*/ 1241 h 1241"/>
                <a:gd name="T10" fmla="*/ 0 w 2589"/>
                <a:gd name="T11" fmla="*/ 1239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9" h="1241">
                  <a:moveTo>
                    <a:pt x="0" y="1239"/>
                  </a:moveTo>
                  <a:lnTo>
                    <a:pt x="574" y="8"/>
                  </a:lnTo>
                  <a:lnTo>
                    <a:pt x="1928" y="0"/>
                  </a:lnTo>
                  <a:lnTo>
                    <a:pt x="2589" y="1241"/>
                  </a:lnTo>
                  <a:lnTo>
                    <a:pt x="3" y="1241"/>
                  </a:lnTo>
                  <a:lnTo>
                    <a:pt x="0" y="1239"/>
                  </a:lnTo>
                  <a:close/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645" y="876"/>
              <a:ext cx="1899" cy="1214"/>
            </a:xfrm>
            <a:custGeom>
              <a:avLst/>
              <a:gdLst>
                <a:gd name="T0" fmla="*/ 1899 w 1899"/>
                <a:gd name="T1" fmla="*/ 0 h 1214"/>
                <a:gd name="T2" fmla="*/ 0 w 1899"/>
                <a:gd name="T3" fmla="*/ 1214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9" h="1214">
                  <a:moveTo>
                    <a:pt x="1899" y="0"/>
                  </a:moveTo>
                  <a:lnTo>
                    <a:pt x="0" y="121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-4937330">
              <a:off x="3437" y="940"/>
              <a:ext cx="144" cy="240"/>
            </a:xfrm>
            <a:custGeom>
              <a:avLst/>
              <a:gdLst>
                <a:gd name="T0" fmla="*/ 144 w 144"/>
                <a:gd name="T1" fmla="*/ 0 h 240"/>
                <a:gd name="T2" fmla="*/ 0 w 144"/>
                <a:gd name="T3" fmla="*/ 96 h 240"/>
                <a:gd name="T4" fmla="*/ 96 w 144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40">
                  <a:moveTo>
                    <a:pt x="144" y="0"/>
                  </a:moveTo>
                  <a:lnTo>
                    <a:pt x="0" y="96"/>
                  </a:lnTo>
                  <a:lnTo>
                    <a:pt x="96" y="24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893" y="1291"/>
              <a:ext cx="161" cy="137"/>
              <a:chOff x="1960" y="1935"/>
              <a:chExt cx="161" cy="137"/>
            </a:xfrm>
          </p:grpSpPr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 rot="17732866" flipH="1">
              <a:off x="2705" y="808"/>
              <a:ext cx="161" cy="137"/>
              <a:chOff x="1960" y="1935"/>
              <a:chExt cx="161" cy="137"/>
            </a:xfrm>
          </p:grpSpPr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4" name="Group 22"/>
            <p:cNvGrpSpPr>
              <a:grpSpLocks/>
            </p:cNvGrpSpPr>
            <p:nvPr/>
          </p:nvGrpSpPr>
          <p:grpSpPr bwMode="auto">
            <a:xfrm>
              <a:off x="3696" y="1797"/>
              <a:ext cx="473" cy="403"/>
              <a:chOff x="3570" y="1801"/>
              <a:chExt cx="473" cy="403"/>
            </a:xfrm>
          </p:grpSpPr>
          <p:sp>
            <p:nvSpPr>
              <p:cNvPr id="17" name="Text Box 23"/>
              <p:cNvSpPr txBox="1">
                <a:spLocks noChangeArrowheads="1"/>
              </p:cNvSpPr>
              <p:nvPr/>
            </p:nvSpPr>
            <p:spPr bwMode="auto">
              <a:xfrm>
                <a:off x="3570" y="1801"/>
                <a:ext cx="36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ru-RU" kern="0">
                    <a:solidFill>
                      <a:srgbClr val="FFFFFF"/>
                    </a:solidFill>
                  </a:rPr>
                  <a:t>6</a:t>
                </a:r>
                <a:r>
                  <a:rPr lang="en-US" kern="0">
                    <a:solidFill>
                      <a:srgbClr val="FFFFFF"/>
                    </a:solidFill>
                  </a:rPr>
                  <a:t>0</a:t>
                </a:r>
                <a:r>
                  <a:rPr lang="en-US" kern="0" baseline="50000">
                    <a:solidFill>
                      <a:srgbClr val="FFFFFF"/>
                    </a:solidFill>
                  </a:rPr>
                  <a:t>o</a:t>
                </a:r>
                <a:endParaRPr lang="ru-RU" kern="0" baseline="50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Arc 24"/>
              <p:cNvSpPr>
                <a:spLocks/>
              </p:cNvSpPr>
              <p:nvPr/>
            </p:nvSpPr>
            <p:spPr bwMode="auto">
              <a:xfrm rot="13801744">
                <a:off x="3806" y="1967"/>
                <a:ext cx="272" cy="202"/>
              </a:xfrm>
              <a:custGeom>
                <a:avLst/>
                <a:gdLst>
                  <a:gd name="G0" fmla="+- 0 0 0"/>
                  <a:gd name="G1" fmla="+- 17464 0 0"/>
                  <a:gd name="G2" fmla="+- 21600 0 0"/>
                  <a:gd name="T0" fmla="*/ 12711 w 21600"/>
                  <a:gd name="T1" fmla="*/ 0 h 23941"/>
                  <a:gd name="T2" fmla="*/ 20606 w 21600"/>
                  <a:gd name="T3" fmla="*/ 23941 h 23941"/>
                  <a:gd name="T4" fmla="*/ 0 w 21600"/>
                  <a:gd name="T5" fmla="*/ 17464 h 23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941" fill="none" extrusionOk="0">
                    <a:moveTo>
                      <a:pt x="12710" y="0"/>
                    </a:moveTo>
                    <a:cubicBezTo>
                      <a:pt x="18296" y="4065"/>
                      <a:pt x="21600" y="10556"/>
                      <a:pt x="21600" y="17464"/>
                    </a:cubicBezTo>
                    <a:cubicBezTo>
                      <a:pt x="21600" y="19660"/>
                      <a:pt x="21264" y="21845"/>
                      <a:pt x="20606" y="23941"/>
                    </a:cubicBezTo>
                  </a:path>
                  <a:path w="21600" h="23941" stroke="0" extrusionOk="0">
                    <a:moveTo>
                      <a:pt x="12710" y="0"/>
                    </a:moveTo>
                    <a:cubicBezTo>
                      <a:pt x="18296" y="4065"/>
                      <a:pt x="21600" y="10556"/>
                      <a:pt x="21600" y="17464"/>
                    </a:cubicBezTo>
                    <a:cubicBezTo>
                      <a:pt x="21600" y="19660"/>
                      <a:pt x="21264" y="21845"/>
                      <a:pt x="20606" y="23941"/>
                    </a:cubicBezTo>
                    <a:lnTo>
                      <a:pt x="0" y="17464"/>
                    </a:lnTo>
                    <a:close/>
                  </a:path>
                </a:pathLst>
              </a:custGeom>
              <a:noFill/>
              <a:ln w="5715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247650" y="387350"/>
            <a:ext cx="8788400" cy="1187450"/>
            <a:chOff x="248015" y="387732"/>
            <a:chExt cx="8788482" cy="1186632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</a:t>
              </a:r>
              <a:r>
                <a:rPr lang="en-US" sz="2800" dirty="0">
                  <a:solidFill>
                    <a:srgbClr val="FFFFFF"/>
                  </a:solidFill>
                </a:rPr>
                <a:t>CD</a:t>
              </a:r>
              <a:endPara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8927" name="Text Box 6"/>
            <p:cNvSpPr txBox="1">
              <a:spLocks noChangeArrowheads="1"/>
            </p:cNvSpPr>
            <p:nvPr/>
          </p:nvSpPr>
          <p:spPr bwMode="auto">
            <a:xfrm>
              <a:off x="248015" y="404813"/>
              <a:ext cx="2376488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</a:t>
              </a:r>
              <a:r>
                <a:rPr lang="ru-RU" sz="2800" dirty="0" smtClean="0">
                  <a:solidFill>
                    <a:srgbClr val="FF0000"/>
                  </a:solidFill>
                </a:rPr>
                <a:t>5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860674" y="387732"/>
              <a:ext cx="6103814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solidFill>
                    <a:srgbClr val="FFFFFF"/>
                  </a:solidFill>
                </a:rPr>
                <a:t>Дано: АВС</a:t>
              </a:r>
              <a:r>
                <a:rPr lang="en-US" sz="2400" dirty="0">
                  <a:solidFill>
                    <a:srgbClr val="FFFFFF"/>
                  </a:solidFill>
                </a:rPr>
                <a:t>D </a:t>
              </a:r>
              <a:r>
                <a:rPr lang="ru-RU" sz="2400" dirty="0">
                  <a:solidFill>
                    <a:srgbClr val="FFFFFF"/>
                  </a:solidFill>
                </a:rPr>
                <a:t>– трапеция. </a:t>
              </a:r>
              <a:r>
                <a:rPr lang="en-US" sz="2400" dirty="0">
                  <a:solidFill>
                    <a:srgbClr val="FFFFFF"/>
                  </a:solidFill>
                </a:rPr>
                <a:t>AD=7</a:t>
              </a:r>
              <a:endParaRPr lang="ru-RU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44" name="AutoShape 5"/>
          <p:cNvSpPr>
            <a:spLocks noChangeArrowheads="1"/>
          </p:cNvSpPr>
          <p:nvPr/>
        </p:nvSpPr>
        <p:spPr bwMode="auto">
          <a:xfrm rot="10800000">
            <a:off x="2555875" y="3113088"/>
            <a:ext cx="3743325" cy="187166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762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45" name="Text Box 16"/>
          <p:cNvSpPr txBox="1">
            <a:spLocks noChangeArrowheads="1"/>
          </p:cNvSpPr>
          <p:nvPr/>
        </p:nvSpPr>
        <p:spPr bwMode="auto">
          <a:xfrm>
            <a:off x="2052638" y="4984750"/>
            <a:ext cx="431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А</a:t>
            </a:r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2987675" y="2824163"/>
            <a:ext cx="3587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 dirty="0">
                <a:solidFill>
                  <a:srgbClr val="FFFFFF"/>
                </a:solidFill>
              </a:rPr>
              <a:t>В</a:t>
            </a:r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5795963" y="4068763"/>
            <a:ext cx="207962" cy="125412"/>
          </a:xfrm>
          <a:custGeom>
            <a:avLst/>
            <a:gdLst>
              <a:gd name="T0" fmla="*/ 131 w 131"/>
              <a:gd name="T1" fmla="*/ 0 h 79"/>
              <a:gd name="T2" fmla="*/ 0 w 131"/>
              <a:gd name="T3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31" h="79">
                <a:moveTo>
                  <a:pt x="131" y="0"/>
                </a:moveTo>
                <a:lnTo>
                  <a:pt x="0" y="79"/>
                </a:lnTo>
              </a:path>
            </a:pathLst>
          </a:cu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51" name="Text Box 18"/>
          <p:cNvSpPr txBox="1">
            <a:spLocks noChangeArrowheads="1"/>
          </p:cNvSpPr>
          <p:nvPr/>
        </p:nvSpPr>
        <p:spPr bwMode="auto">
          <a:xfrm>
            <a:off x="5437188" y="2752725"/>
            <a:ext cx="433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762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С</a:t>
            </a:r>
          </a:p>
        </p:txBody>
      </p:sp>
      <p:sp>
        <p:nvSpPr>
          <p:cNvPr id="55" name="Freeform 29"/>
          <p:cNvSpPr>
            <a:spLocks/>
          </p:cNvSpPr>
          <p:nvPr/>
        </p:nvSpPr>
        <p:spPr bwMode="auto">
          <a:xfrm>
            <a:off x="2844800" y="4122738"/>
            <a:ext cx="260350" cy="163512"/>
          </a:xfrm>
          <a:custGeom>
            <a:avLst/>
            <a:gdLst>
              <a:gd name="T0" fmla="*/ 149 w 164"/>
              <a:gd name="T1" fmla="*/ 103 h 103"/>
              <a:gd name="T2" fmla="*/ 164 w 164"/>
              <a:gd name="T3" fmla="*/ 95 h 103"/>
              <a:gd name="T4" fmla="*/ 0 w 164"/>
              <a:gd name="T5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" h="103">
                <a:moveTo>
                  <a:pt x="149" y="103"/>
                </a:moveTo>
                <a:lnTo>
                  <a:pt x="164" y="95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56" name="Text Box 31"/>
          <p:cNvSpPr txBox="1">
            <a:spLocks noChangeArrowheads="1"/>
          </p:cNvSpPr>
          <p:nvPr/>
        </p:nvSpPr>
        <p:spPr bwMode="auto">
          <a:xfrm>
            <a:off x="6372225" y="4913313"/>
            <a:ext cx="5762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</a:rPr>
              <a:t>D</a:t>
            </a:r>
            <a:endParaRPr lang="ru-RU" sz="2800" kern="0">
              <a:solidFill>
                <a:srgbClr val="FFFFFF"/>
              </a:solidFill>
            </a:endParaRP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2617788" y="4549775"/>
            <a:ext cx="739775" cy="431800"/>
            <a:chOff x="2667" y="1661"/>
            <a:chExt cx="465" cy="272"/>
          </a:xfrm>
        </p:grpSpPr>
        <p:sp>
          <p:nvSpPr>
            <p:cNvPr id="60" name="Arc 34"/>
            <p:cNvSpPr>
              <a:spLocks/>
            </p:cNvSpPr>
            <p:nvPr/>
          </p:nvSpPr>
          <p:spPr bwMode="auto">
            <a:xfrm>
              <a:off x="2667" y="1797"/>
              <a:ext cx="90" cy="13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571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Text Box 35"/>
            <p:cNvSpPr txBox="1">
              <a:spLocks noChangeArrowheads="1"/>
            </p:cNvSpPr>
            <p:nvPr/>
          </p:nvSpPr>
          <p:spPr bwMode="auto">
            <a:xfrm>
              <a:off x="2769" y="1661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</a:rPr>
                <a:t>60</a:t>
              </a:r>
              <a:r>
                <a:rPr lang="en-US" kern="0" baseline="50000" dirty="0">
                  <a:solidFill>
                    <a:srgbClr val="FFFFFF"/>
                  </a:solidFill>
                </a:rPr>
                <a:t>o</a:t>
              </a:r>
              <a:endParaRPr lang="ru-RU" kern="0" baseline="500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8923" name="TextBox 5"/>
          <p:cNvSpPr txBox="1">
            <a:spLocks noChangeArrowheads="1"/>
          </p:cNvSpPr>
          <p:nvPr/>
        </p:nvSpPr>
        <p:spPr bwMode="auto">
          <a:xfrm>
            <a:off x="4224338" y="2566988"/>
            <a:ext cx="385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3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387350"/>
            <a:ext cx="9072563" cy="1177925"/>
            <a:chOff x="323850" y="387732"/>
            <a:chExt cx="9072686" cy="1177543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</a:t>
              </a: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AB</a:t>
              </a:r>
              <a:endPara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1761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160588" cy="116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0000"/>
                  </a:solidFill>
                </a:rPr>
                <a:t>Задача №</a:t>
              </a:r>
              <a:r>
                <a:rPr lang="en-US" sz="2800">
                  <a:solidFill>
                    <a:srgbClr val="FF0000"/>
                  </a:solidFill>
                </a:rPr>
                <a:t>6</a:t>
              </a:r>
              <a:endParaRPr lang="ru-RU" sz="280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/>
            </a:p>
          </p:txBody>
        </p:sp>
        <p:sp>
          <p:nvSpPr>
            <p:cNvPr id="31762" name="Прямоугольник 4"/>
            <p:cNvSpPr>
              <a:spLocks noChangeArrowheads="1"/>
            </p:cNvSpPr>
            <p:nvPr/>
          </p:nvSpPr>
          <p:spPr bwMode="auto">
            <a:xfrm>
              <a:off x="2860674" y="387732"/>
              <a:ext cx="65358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 </a:t>
              </a:r>
              <a:r>
                <a:rPr lang="en-US" sz="2400">
                  <a:solidFill>
                    <a:srgbClr val="FFFFFF"/>
                  </a:solidFill>
                </a:rPr>
                <a:t>P(ABCD)=35 </a:t>
              </a:r>
              <a:r>
                <a:rPr lang="ru-RU" sz="2400">
                  <a:solidFill>
                    <a:srgbClr val="FFFFFF"/>
                  </a:solidFill>
                </a:rPr>
                <a:t>см</a:t>
              </a:r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389188" y="2139950"/>
            <a:ext cx="4818062" cy="3030538"/>
            <a:chOff x="1474" y="572"/>
            <a:chExt cx="3035" cy="1909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474" y="2154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  <a:cs typeface="Arial" charset="0"/>
                </a:rPr>
                <a:t>A</a:t>
              </a:r>
              <a:endParaRPr lang="ru-RU" sz="2800" kern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946" y="572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  <a:cs typeface="Arial" charset="0"/>
                </a:rPr>
                <a:t>В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550" y="604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  <a:cs typeface="Arial" charset="0"/>
                </a:rPr>
                <a:t>С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4231" y="2055"/>
              <a:ext cx="2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>
                  <a:solidFill>
                    <a:srgbClr val="FFFFFF"/>
                  </a:solidFill>
                  <a:cs typeface="Arial" charset="0"/>
                </a:rPr>
                <a:t>D</a:t>
              </a:r>
              <a:endParaRPr lang="ru-RU" sz="2800" kern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613" y="884"/>
              <a:ext cx="2589" cy="1241"/>
            </a:xfrm>
            <a:custGeom>
              <a:avLst/>
              <a:gdLst>
                <a:gd name="T0" fmla="*/ 0 w 2589"/>
                <a:gd name="T1" fmla="*/ 1239 h 1241"/>
                <a:gd name="T2" fmla="*/ 574 w 2589"/>
                <a:gd name="T3" fmla="*/ 8 h 1241"/>
                <a:gd name="T4" fmla="*/ 1928 w 2589"/>
                <a:gd name="T5" fmla="*/ 0 h 1241"/>
                <a:gd name="T6" fmla="*/ 2589 w 2589"/>
                <a:gd name="T7" fmla="*/ 1241 h 1241"/>
                <a:gd name="T8" fmla="*/ 3 w 2589"/>
                <a:gd name="T9" fmla="*/ 1241 h 1241"/>
                <a:gd name="T10" fmla="*/ 0 w 2589"/>
                <a:gd name="T11" fmla="*/ 1239 h 1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9" h="1241">
                  <a:moveTo>
                    <a:pt x="0" y="1239"/>
                  </a:moveTo>
                  <a:lnTo>
                    <a:pt x="574" y="8"/>
                  </a:lnTo>
                  <a:lnTo>
                    <a:pt x="1928" y="0"/>
                  </a:lnTo>
                  <a:lnTo>
                    <a:pt x="2589" y="1241"/>
                  </a:lnTo>
                  <a:lnTo>
                    <a:pt x="3" y="1241"/>
                  </a:lnTo>
                  <a:lnTo>
                    <a:pt x="0" y="1239"/>
                  </a:lnTo>
                  <a:close/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645" y="876"/>
              <a:ext cx="1899" cy="1214"/>
            </a:xfrm>
            <a:custGeom>
              <a:avLst/>
              <a:gdLst>
                <a:gd name="T0" fmla="*/ 1899 w 1899"/>
                <a:gd name="T1" fmla="*/ 0 h 1214"/>
                <a:gd name="T2" fmla="*/ 0 w 1899"/>
                <a:gd name="T3" fmla="*/ 1214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9" h="1214">
                  <a:moveTo>
                    <a:pt x="1899" y="0"/>
                  </a:moveTo>
                  <a:lnTo>
                    <a:pt x="0" y="121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rot="-4937330">
              <a:off x="3437" y="940"/>
              <a:ext cx="144" cy="240"/>
            </a:xfrm>
            <a:custGeom>
              <a:avLst/>
              <a:gdLst>
                <a:gd name="T0" fmla="*/ 144 w 144"/>
                <a:gd name="T1" fmla="*/ 0 h 240"/>
                <a:gd name="T2" fmla="*/ 0 w 144"/>
                <a:gd name="T3" fmla="*/ 96 h 240"/>
                <a:gd name="T4" fmla="*/ 96 w 144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40">
                  <a:moveTo>
                    <a:pt x="144" y="0"/>
                  </a:moveTo>
                  <a:lnTo>
                    <a:pt x="0" y="96"/>
                  </a:lnTo>
                  <a:lnTo>
                    <a:pt x="96" y="24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3696" y="1797"/>
              <a:ext cx="473" cy="403"/>
              <a:chOff x="3570" y="1801"/>
              <a:chExt cx="473" cy="403"/>
            </a:xfrm>
          </p:grpSpPr>
          <p:sp>
            <p:nvSpPr>
              <p:cNvPr id="17" name="Text Box 19"/>
              <p:cNvSpPr txBox="1">
                <a:spLocks noChangeArrowheads="1"/>
              </p:cNvSpPr>
              <p:nvPr/>
            </p:nvSpPr>
            <p:spPr bwMode="auto">
              <a:xfrm>
                <a:off x="3570" y="1801"/>
                <a:ext cx="36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fontAlgn="auto">
                  <a:spcBef>
                    <a:spcPct val="50000"/>
                  </a:spcBef>
                  <a:spcAft>
                    <a:spcPts val="0"/>
                  </a:spcAft>
                  <a:defRPr/>
                </a:pPr>
                <a:r>
                  <a:rPr lang="ru-RU" kern="0">
                    <a:solidFill>
                      <a:srgbClr val="FFFFFF"/>
                    </a:solidFill>
                  </a:rPr>
                  <a:t>6</a:t>
                </a:r>
                <a:r>
                  <a:rPr lang="en-US" kern="0">
                    <a:solidFill>
                      <a:srgbClr val="FFFFFF"/>
                    </a:solidFill>
                  </a:rPr>
                  <a:t>0</a:t>
                </a:r>
                <a:r>
                  <a:rPr lang="en-US" kern="0" baseline="50000">
                    <a:solidFill>
                      <a:srgbClr val="FFFFFF"/>
                    </a:solidFill>
                  </a:rPr>
                  <a:t>o</a:t>
                </a:r>
                <a:endParaRPr lang="ru-RU" kern="0" baseline="500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Arc 20"/>
              <p:cNvSpPr>
                <a:spLocks/>
              </p:cNvSpPr>
              <p:nvPr/>
            </p:nvSpPr>
            <p:spPr bwMode="auto">
              <a:xfrm rot="13801744">
                <a:off x="3806" y="1967"/>
                <a:ext cx="272" cy="202"/>
              </a:xfrm>
              <a:custGeom>
                <a:avLst/>
                <a:gdLst>
                  <a:gd name="G0" fmla="+- 0 0 0"/>
                  <a:gd name="G1" fmla="+- 17464 0 0"/>
                  <a:gd name="G2" fmla="+- 21600 0 0"/>
                  <a:gd name="T0" fmla="*/ 12711 w 21600"/>
                  <a:gd name="T1" fmla="*/ 0 h 23941"/>
                  <a:gd name="T2" fmla="*/ 20606 w 21600"/>
                  <a:gd name="T3" fmla="*/ 23941 h 23941"/>
                  <a:gd name="T4" fmla="*/ 0 w 21600"/>
                  <a:gd name="T5" fmla="*/ 17464 h 23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3941" fill="none" extrusionOk="0">
                    <a:moveTo>
                      <a:pt x="12710" y="0"/>
                    </a:moveTo>
                    <a:cubicBezTo>
                      <a:pt x="18296" y="4065"/>
                      <a:pt x="21600" y="10556"/>
                      <a:pt x="21600" y="17464"/>
                    </a:cubicBezTo>
                    <a:cubicBezTo>
                      <a:pt x="21600" y="19660"/>
                      <a:pt x="21264" y="21845"/>
                      <a:pt x="20606" y="23941"/>
                    </a:cubicBezTo>
                  </a:path>
                  <a:path w="21600" h="23941" stroke="0" extrusionOk="0">
                    <a:moveTo>
                      <a:pt x="12710" y="0"/>
                    </a:moveTo>
                    <a:cubicBezTo>
                      <a:pt x="18296" y="4065"/>
                      <a:pt x="21600" y="10556"/>
                      <a:pt x="21600" y="17464"/>
                    </a:cubicBezTo>
                    <a:cubicBezTo>
                      <a:pt x="21600" y="19660"/>
                      <a:pt x="21264" y="21845"/>
                      <a:pt x="20606" y="23941"/>
                    </a:cubicBezTo>
                    <a:lnTo>
                      <a:pt x="0" y="17464"/>
                    </a:lnTo>
                    <a:close/>
                  </a:path>
                </a:pathLst>
              </a:custGeom>
              <a:noFill/>
              <a:ln w="5715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23" name="Arc 22"/>
          <p:cNvSpPr>
            <a:spLocks/>
          </p:cNvSpPr>
          <p:nvPr/>
        </p:nvSpPr>
        <p:spPr bwMode="auto">
          <a:xfrm rot="21152981">
            <a:off x="2605088" y="4084638"/>
            <a:ext cx="431800" cy="300037"/>
          </a:xfrm>
          <a:custGeom>
            <a:avLst/>
            <a:gdLst>
              <a:gd name="G0" fmla="+- 0 0 0"/>
              <a:gd name="G1" fmla="+- 15962 0 0"/>
              <a:gd name="G2" fmla="+- 21600 0 0"/>
              <a:gd name="T0" fmla="*/ 14553 w 21600"/>
              <a:gd name="T1" fmla="*/ 0 h 22439"/>
              <a:gd name="T2" fmla="*/ 20606 w 21600"/>
              <a:gd name="T3" fmla="*/ 22439 h 22439"/>
              <a:gd name="T4" fmla="*/ 0 w 21600"/>
              <a:gd name="T5" fmla="*/ 15962 h 2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439" fill="none" extrusionOk="0">
                <a:moveTo>
                  <a:pt x="14552" y="0"/>
                </a:moveTo>
                <a:cubicBezTo>
                  <a:pt x="19041" y="4093"/>
                  <a:pt x="21600" y="9887"/>
                  <a:pt x="21600" y="15962"/>
                </a:cubicBezTo>
                <a:cubicBezTo>
                  <a:pt x="21600" y="18158"/>
                  <a:pt x="21264" y="20343"/>
                  <a:pt x="20606" y="22439"/>
                </a:cubicBezTo>
              </a:path>
              <a:path w="21600" h="22439" stroke="0" extrusionOk="0">
                <a:moveTo>
                  <a:pt x="14552" y="0"/>
                </a:moveTo>
                <a:cubicBezTo>
                  <a:pt x="19041" y="4093"/>
                  <a:pt x="21600" y="9887"/>
                  <a:pt x="21600" y="15962"/>
                </a:cubicBezTo>
                <a:cubicBezTo>
                  <a:pt x="21600" y="18158"/>
                  <a:pt x="21264" y="20343"/>
                  <a:pt x="20606" y="22439"/>
                </a:cubicBezTo>
                <a:lnTo>
                  <a:pt x="0" y="15962"/>
                </a:lnTo>
                <a:close/>
              </a:path>
            </a:pathLst>
          </a:cu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24" name="Arc 23"/>
          <p:cNvSpPr>
            <a:spLocks/>
          </p:cNvSpPr>
          <p:nvPr/>
        </p:nvSpPr>
        <p:spPr bwMode="auto">
          <a:xfrm rot="21152981">
            <a:off x="2749550" y="4300538"/>
            <a:ext cx="431800" cy="300037"/>
          </a:xfrm>
          <a:custGeom>
            <a:avLst/>
            <a:gdLst>
              <a:gd name="G0" fmla="+- 0 0 0"/>
              <a:gd name="G1" fmla="+- 15962 0 0"/>
              <a:gd name="G2" fmla="+- 21600 0 0"/>
              <a:gd name="T0" fmla="*/ 14553 w 21600"/>
              <a:gd name="T1" fmla="*/ 0 h 22439"/>
              <a:gd name="T2" fmla="*/ 20606 w 21600"/>
              <a:gd name="T3" fmla="*/ 22439 h 22439"/>
              <a:gd name="T4" fmla="*/ 0 w 21600"/>
              <a:gd name="T5" fmla="*/ 15962 h 2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439" fill="none" extrusionOk="0">
                <a:moveTo>
                  <a:pt x="14552" y="0"/>
                </a:moveTo>
                <a:cubicBezTo>
                  <a:pt x="19041" y="4093"/>
                  <a:pt x="21600" y="9887"/>
                  <a:pt x="21600" y="15962"/>
                </a:cubicBezTo>
                <a:cubicBezTo>
                  <a:pt x="21600" y="18158"/>
                  <a:pt x="21264" y="20343"/>
                  <a:pt x="20606" y="22439"/>
                </a:cubicBezTo>
              </a:path>
              <a:path w="21600" h="22439" stroke="0" extrusionOk="0">
                <a:moveTo>
                  <a:pt x="14552" y="0"/>
                </a:moveTo>
                <a:cubicBezTo>
                  <a:pt x="19041" y="4093"/>
                  <a:pt x="21600" y="9887"/>
                  <a:pt x="21600" y="15962"/>
                </a:cubicBezTo>
                <a:cubicBezTo>
                  <a:pt x="21600" y="18158"/>
                  <a:pt x="21264" y="20343"/>
                  <a:pt x="20606" y="22439"/>
                </a:cubicBezTo>
                <a:lnTo>
                  <a:pt x="0" y="15962"/>
                </a:lnTo>
                <a:close/>
              </a:path>
            </a:pathLst>
          </a:cu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170113" y="449103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A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135313" y="20415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В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681663" y="20923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С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762750" y="43957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D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606675" y="2536825"/>
            <a:ext cx="4110038" cy="1970088"/>
          </a:xfrm>
          <a:custGeom>
            <a:avLst/>
            <a:gdLst>
              <a:gd name="T0" fmla="*/ 0 w 2589"/>
              <a:gd name="T1" fmla="*/ 1239 h 1241"/>
              <a:gd name="T2" fmla="*/ 574 w 2589"/>
              <a:gd name="T3" fmla="*/ 8 h 1241"/>
              <a:gd name="T4" fmla="*/ 1928 w 2589"/>
              <a:gd name="T5" fmla="*/ 0 h 1241"/>
              <a:gd name="T6" fmla="*/ 2589 w 2589"/>
              <a:gd name="T7" fmla="*/ 1241 h 1241"/>
              <a:gd name="T8" fmla="*/ 3 w 2589"/>
              <a:gd name="T9" fmla="*/ 1241 h 1241"/>
              <a:gd name="T10" fmla="*/ 0 w 2589"/>
              <a:gd name="T11" fmla="*/ 1239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9" h="1241">
                <a:moveTo>
                  <a:pt x="0" y="1239"/>
                </a:moveTo>
                <a:lnTo>
                  <a:pt x="574" y="8"/>
                </a:lnTo>
                <a:lnTo>
                  <a:pt x="1928" y="0"/>
                </a:lnTo>
                <a:lnTo>
                  <a:pt x="2589" y="1241"/>
                </a:lnTo>
                <a:lnTo>
                  <a:pt x="3" y="1241"/>
                </a:lnTo>
                <a:lnTo>
                  <a:pt x="0" y="1239"/>
                </a:lnTo>
                <a:close/>
              </a:path>
            </a:pathLst>
          </a:custGeom>
          <a:noFill/>
          <a:ln w="76200" cmpd="sng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3051175" y="3182938"/>
            <a:ext cx="255588" cy="217487"/>
            <a:chOff x="1960" y="1935"/>
            <a:chExt cx="161" cy="137"/>
          </a:xfrm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0" name="Group 16"/>
          <p:cNvGrpSpPr>
            <a:grpSpLocks/>
          </p:cNvGrpSpPr>
          <p:nvPr/>
        </p:nvGrpSpPr>
        <p:grpSpPr bwMode="auto">
          <a:xfrm flipH="1">
            <a:off x="6035675" y="3387725"/>
            <a:ext cx="255588" cy="217488"/>
            <a:chOff x="1960" y="1935"/>
            <a:chExt cx="161" cy="137"/>
          </a:xfrm>
        </p:grpSpPr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3" name="Group 19"/>
          <p:cNvGrpSpPr>
            <a:grpSpLocks/>
          </p:cNvGrpSpPr>
          <p:nvPr/>
        </p:nvGrpSpPr>
        <p:grpSpPr bwMode="auto">
          <a:xfrm rot="17732866" flipH="1">
            <a:off x="4340225" y="2416175"/>
            <a:ext cx="255588" cy="217488"/>
            <a:chOff x="1960" y="1935"/>
            <a:chExt cx="161" cy="137"/>
          </a:xfrm>
        </p:grpSpPr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" name="Arc 22"/>
          <p:cNvSpPr>
            <a:spLocks/>
          </p:cNvSpPr>
          <p:nvPr/>
        </p:nvSpPr>
        <p:spPr bwMode="auto">
          <a:xfrm rot="6942598">
            <a:off x="3477419" y="2448719"/>
            <a:ext cx="365125" cy="376237"/>
          </a:xfrm>
          <a:custGeom>
            <a:avLst/>
            <a:gdLst>
              <a:gd name="G0" fmla="+- 5750 0 0"/>
              <a:gd name="G1" fmla="+- 21600 0 0"/>
              <a:gd name="G2" fmla="+- 21600 0 0"/>
              <a:gd name="T0" fmla="*/ 0 w 27350"/>
              <a:gd name="T1" fmla="*/ 779 h 28153"/>
              <a:gd name="T2" fmla="*/ 26332 w 27350"/>
              <a:gd name="T3" fmla="*/ 28153 h 28153"/>
              <a:gd name="T4" fmla="*/ 5750 w 27350"/>
              <a:gd name="T5" fmla="*/ 21600 h 28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350" h="28153" fill="none" extrusionOk="0">
                <a:moveTo>
                  <a:pt x="0" y="779"/>
                </a:moveTo>
                <a:cubicBezTo>
                  <a:pt x="1872" y="262"/>
                  <a:pt x="3807" y="-1"/>
                  <a:pt x="5750" y="0"/>
                </a:cubicBezTo>
                <a:cubicBezTo>
                  <a:pt x="17679" y="0"/>
                  <a:pt x="27350" y="9670"/>
                  <a:pt x="27350" y="21600"/>
                </a:cubicBezTo>
                <a:cubicBezTo>
                  <a:pt x="27350" y="23823"/>
                  <a:pt x="27006" y="26034"/>
                  <a:pt x="26331" y="28152"/>
                </a:cubicBezTo>
              </a:path>
              <a:path w="27350" h="28153" stroke="0" extrusionOk="0">
                <a:moveTo>
                  <a:pt x="0" y="779"/>
                </a:moveTo>
                <a:cubicBezTo>
                  <a:pt x="1872" y="262"/>
                  <a:pt x="3807" y="-1"/>
                  <a:pt x="5750" y="0"/>
                </a:cubicBezTo>
                <a:cubicBezTo>
                  <a:pt x="17679" y="0"/>
                  <a:pt x="27350" y="9670"/>
                  <a:pt x="27350" y="21600"/>
                </a:cubicBezTo>
                <a:cubicBezTo>
                  <a:pt x="27350" y="23823"/>
                  <a:pt x="27006" y="26034"/>
                  <a:pt x="26331" y="28152"/>
                </a:cubicBezTo>
                <a:lnTo>
                  <a:pt x="5750" y="21600"/>
                </a:lnTo>
                <a:close/>
              </a:path>
            </a:pathLst>
          </a:cu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4402138" y="1898650"/>
            <a:ext cx="3603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8</a:t>
            </a: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3681413" y="269081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kern="0">
                <a:solidFill>
                  <a:srgbClr val="FFFFFF"/>
                </a:solidFill>
              </a:rPr>
              <a:t>120</a:t>
            </a:r>
            <a:r>
              <a:rPr lang="ru-RU" kern="0" baseline="50000">
                <a:solidFill>
                  <a:srgbClr val="FFFFFF"/>
                </a:solidFill>
              </a:rPr>
              <a:t>о</a:t>
            </a:r>
          </a:p>
        </p:txBody>
      </p: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3294063" y="2565400"/>
            <a:ext cx="460375" cy="2444750"/>
            <a:chOff x="2046" y="902"/>
            <a:chExt cx="290" cy="1540"/>
          </a:xfrm>
        </p:grpSpPr>
        <p:grpSp>
          <p:nvGrpSpPr>
            <p:cNvPr id="20" name="Group 10"/>
            <p:cNvGrpSpPr>
              <a:grpSpLocks/>
            </p:cNvGrpSpPr>
            <p:nvPr/>
          </p:nvGrpSpPr>
          <p:grpSpPr bwMode="auto">
            <a:xfrm>
              <a:off x="2046" y="902"/>
              <a:ext cx="152" cy="1243"/>
              <a:chOff x="2046" y="902"/>
              <a:chExt cx="152" cy="1243"/>
            </a:xfrm>
          </p:grpSpPr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2190" y="902"/>
                <a:ext cx="8" cy="1243"/>
              </a:xfrm>
              <a:custGeom>
                <a:avLst/>
                <a:gdLst>
                  <a:gd name="T0" fmla="*/ 8 w 8"/>
                  <a:gd name="T1" fmla="*/ 0 h 1243"/>
                  <a:gd name="T2" fmla="*/ 0 w 8"/>
                  <a:gd name="T3" fmla="*/ 1243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43">
                    <a:moveTo>
                      <a:pt x="8" y="0"/>
                    </a:moveTo>
                    <a:lnTo>
                      <a:pt x="0" y="1243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auto">
              <a:xfrm>
                <a:off x="2046" y="1978"/>
                <a:ext cx="144" cy="137"/>
              </a:xfrm>
              <a:custGeom>
                <a:avLst/>
                <a:gdLst>
                  <a:gd name="T0" fmla="*/ 144 w 144"/>
                  <a:gd name="T1" fmla="*/ 0 h 137"/>
                  <a:gd name="T2" fmla="*/ 8 w 144"/>
                  <a:gd name="T3" fmla="*/ 0 h 137"/>
                  <a:gd name="T4" fmla="*/ 0 w 144"/>
                  <a:gd name="T5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37">
                    <a:moveTo>
                      <a:pt x="144" y="0"/>
                    </a:moveTo>
                    <a:lnTo>
                      <a:pt x="8" y="0"/>
                    </a:lnTo>
                    <a:lnTo>
                      <a:pt x="0" y="137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2064" y="2115"/>
              <a:ext cx="27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</a:rPr>
                <a:t>Н</a:t>
              </a:r>
            </a:p>
          </p:txBody>
        </p:sp>
      </p:grpSp>
      <p:grpSp>
        <p:nvGrpSpPr>
          <p:cNvPr id="24" name="Group 32"/>
          <p:cNvGrpSpPr>
            <a:grpSpLocks/>
          </p:cNvGrpSpPr>
          <p:nvPr/>
        </p:nvGrpSpPr>
        <p:grpSpPr bwMode="auto">
          <a:xfrm>
            <a:off x="5443538" y="2540000"/>
            <a:ext cx="614362" cy="2470150"/>
            <a:chOff x="3400" y="886"/>
            <a:chExt cx="387" cy="1556"/>
          </a:xfrm>
        </p:grpSpPr>
        <p:grpSp>
          <p:nvGrpSpPr>
            <p:cNvPr id="25" name="Group 28"/>
            <p:cNvGrpSpPr>
              <a:grpSpLocks/>
            </p:cNvGrpSpPr>
            <p:nvPr/>
          </p:nvGrpSpPr>
          <p:grpSpPr bwMode="auto">
            <a:xfrm>
              <a:off x="3400" y="886"/>
              <a:ext cx="171" cy="1229"/>
              <a:chOff x="3400" y="886"/>
              <a:chExt cx="171" cy="1229"/>
            </a:xfrm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 rot="-145731">
                <a:off x="3549" y="886"/>
                <a:ext cx="10" cy="1225"/>
              </a:xfrm>
              <a:custGeom>
                <a:avLst/>
                <a:gdLst>
                  <a:gd name="T0" fmla="*/ 8 w 8"/>
                  <a:gd name="T1" fmla="*/ 0 h 1243"/>
                  <a:gd name="T2" fmla="*/ 0 w 8"/>
                  <a:gd name="T3" fmla="*/ 1243 h 1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243">
                    <a:moveTo>
                      <a:pt x="8" y="0"/>
                    </a:moveTo>
                    <a:lnTo>
                      <a:pt x="0" y="1243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 rot="-145731">
                <a:off x="3400" y="1948"/>
                <a:ext cx="171" cy="167"/>
              </a:xfrm>
              <a:custGeom>
                <a:avLst/>
                <a:gdLst>
                  <a:gd name="T0" fmla="*/ 144 w 144"/>
                  <a:gd name="T1" fmla="*/ 0 h 137"/>
                  <a:gd name="T2" fmla="*/ 8 w 144"/>
                  <a:gd name="T3" fmla="*/ 0 h 137"/>
                  <a:gd name="T4" fmla="*/ 0 w 144"/>
                  <a:gd name="T5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137">
                    <a:moveTo>
                      <a:pt x="144" y="0"/>
                    </a:moveTo>
                    <a:lnTo>
                      <a:pt x="8" y="0"/>
                    </a:lnTo>
                    <a:lnTo>
                      <a:pt x="0" y="137"/>
                    </a:lnTo>
                  </a:path>
                </a:pathLst>
              </a:custGeom>
              <a:noFill/>
              <a:ln w="7620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b="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3470" y="2115"/>
              <a:ext cx="31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kern="0">
                  <a:solidFill>
                    <a:srgbClr val="FFFFFF"/>
                  </a:solidFill>
                </a:rPr>
                <a:t>К</a:t>
              </a:r>
            </a:p>
          </p:txBody>
        </p:sp>
      </p:grpSp>
      <p:grpSp>
        <p:nvGrpSpPr>
          <p:cNvPr id="29" name="Группа 28"/>
          <p:cNvGrpSpPr>
            <a:grpSpLocks/>
          </p:cNvGrpSpPr>
          <p:nvPr/>
        </p:nvGrpSpPr>
        <p:grpSpPr bwMode="auto">
          <a:xfrm>
            <a:off x="260350" y="384175"/>
            <a:ext cx="8775700" cy="1168400"/>
            <a:chOff x="260304" y="383578"/>
            <a:chExt cx="8776193" cy="1169551"/>
          </a:xfrm>
        </p:grpSpPr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</a:t>
              </a:r>
              <a:r>
                <a:rPr lang="en-US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P(AB</a:t>
              </a:r>
              <a:r>
                <a:rPr lang="en-US" sz="2800" dirty="0">
                  <a:solidFill>
                    <a:srgbClr val="FFFFFF"/>
                  </a:solidFill>
                </a:rPr>
                <a:t>CD)</a:t>
              </a:r>
              <a:endPara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9954" name="Text Box 6"/>
            <p:cNvSpPr txBox="1">
              <a:spLocks noChangeArrowheads="1"/>
            </p:cNvSpPr>
            <p:nvPr/>
          </p:nvSpPr>
          <p:spPr bwMode="auto">
            <a:xfrm>
              <a:off x="260304" y="383578"/>
              <a:ext cx="2376488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№7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860674" y="387732"/>
              <a:ext cx="6103814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400" dirty="0">
                  <a:solidFill>
                    <a:srgbClr val="FFFFFF"/>
                  </a:solidFill>
                </a:rPr>
                <a:t>Дано: АВС</a:t>
              </a:r>
              <a:r>
                <a:rPr lang="en-US" sz="2400" dirty="0">
                  <a:solidFill>
                    <a:srgbClr val="FFFFFF"/>
                  </a:solidFill>
                </a:rPr>
                <a:t>D </a:t>
              </a:r>
              <a:r>
                <a:rPr lang="ru-RU" sz="2400" dirty="0">
                  <a:solidFill>
                    <a:srgbClr val="FFFFFF"/>
                  </a:solidFill>
                </a:rPr>
                <a:t>– трапеция. </a:t>
              </a:r>
              <a:r>
                <a:rPr lang="en-US" sz="2400" dirty="0">
                  <a:solidFill>
                    <a:srgbClr val="FFFFFF"/>
                  </a:solidFill>
                </a:rPr>
                <a:t>AD=7</a:t>
              </a:r>
              <a:endParaRPr lang="ru-RU" sz="24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39952" name="Управляющая кнопка: документ 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092825"/>
            <a:ext cx="503238" cy="504825"/>
          </a:xfrm>
          <a:prstGeom prst="actionButtonDocumen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387350"/>
            <a:ext cx="8712200" cy="1187450"/>
            <a:chOff x="323850" y="387732"/>
            <a:chExt cx="8712647" cy="1186632"/>
          </a:xfrm>
        </p:grpSpPr>
        <p:sp>
          <p:nvSpPr>
            <p:cNvPr id="3" name="Text Box 24"/>
            <p:cNvSpPr txBox="1">
              <a:spLocks noChangeArrowheads="1"/>
            </p:cNvSpPr>
            <p:nvPr/>
          </p:nvSpPr>
          <p:spPr bwMode="auto">
            <a:xfrm>
              <a:off x="2820375" y="851302"/>
              <a:ext cx="621612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800" b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Найти: </a:t>
              </a:r>
              <a:r>
                <a:rPr lang="en-US" sz="2800" dirty="0">
                  <a:solidFill>
                    <a:srgbClr val="FFFFFF"/>
                  </a:solidFill>
                </a:rPr>
                <a:t>AD</a:t>
              </a:r>
              <a:endParaRPr lang="ru-RU" sz="2800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7911" name="Text Box 6"/>
            <p:cNvSpPr txBox="1">
              <a:spLocks noChangeArrowheads="1"/>
            </p:cNvSpPr>
            <p:nvPr/>
          </p:nvSpPr>
          <p:spPr bwMode="auto">
            <a:xfrm>
              <a:off x="323850" y="404813"/>
              <a:ext cx="2376488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dirty="0">
                  <a:solidFill>
                    <a:srgbClr val="FF0000"/>
                  </a:solidFill>
                </a:rPr>
                <a:t>Задача </a:t>
              </a:r>
              <a:r>
                <a:rPr lang="ru-RU" sz="2800" dirty="0" smtClean="0">
                  <a:solidFill>
                    <a:srgbClr val="FF0000"/>
                  </a:solidFill>
                </a:rPr>
                <a:t>№8</a:t>
              </a:r>
              <a:endParaRPr lang="ru-RU" sz="2800" dirty="0">
                <a:solidFill>
                  <a:srgbClr val="FF0000"/>
                </a:solidFill>
              </a:endParaRPr>
            </a:p>
            <a:p>
              <a:pPr>
                <a:spcBef>
                  <a:spcPct val="50000"/>
                </a:spcBef>
              </a:pPr>
              <a:endParaRPr lang="ru-RU" sz="2800" dirty="0"/>
            </a:p>
          </p:txBody>
        </p:sp>
        <p:sp>
          <p:nvSpPr>
            <p:cNvPr id="37912" name="Прямоугольник 4"/>
            <p:cNvSpPr>
              <a:spLocks noChangeArrowheads="1"/>
            </p:cNvSpPr>
            <p:nvPr/>
          </p:nvSpPr>
          <p:spPr bwMode="auto">
            <a:xfrm>
              <a:off x="2860674" y="387732"/>
              <a:ext cx="61038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rgbClr val="FFFFFF"/>
                  </a:solidFill>
                </a:rPr>
                <a:t>Дано: АВС</a:t>
              </a:r>
              <a:r>
                <a:rPr lang="en-US" sz="2400">
                  <a:solidFill>
                    <a:srgbClr val="FFFFFF"/>
                  </a:solidFill>
                </a:rPr>
                <a:t>D </a:t>
              </a:r>
              <a:r>
                <a:rPr lang="ru-RU" sz="2400">
                  <a:solidFill>
                    <a:srgbClr val="FFFFFF"/>
                  </a:solidFill>
                </a:rPr>
                <a:t>– трапеция. </a:t>
              </a:r>
            </a:p>
          </p:txBody>
        </p:sp>
      </p:grp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424113" y="489108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A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389313" y="244157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В</a:t>
            </a: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935663" y="249237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  <a:cs typeface="Arial" charset="0"/>
              </a:rPr>
              <a:t>С</a:t>
            </a: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7016750" y="4795838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>
                <a:solidFill>
                  <a:srgbClr val="FFFFFF"/>
                </a:solidFill>
                <a:cs typeface="Arial" charset="0"/>
              </a:rPr>
              <a:t>D</a:t>
            </a:r>
            <a:endParaRPr lang="ru-RU" sz="2800" ker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2860675" y="2936875"/>
            <a:ext cx="4110038" cy="1970088"/>
          </a:xfrm>
          <a:custGeom>
            <a:avLst/>
            <a:gdLst>
              <a:gd name="T0" fmla="*/ 0 w 2589"/>
              <a:gd name="T1" fmla="*/ 1239 h 1241"/>
              <a:gd name="T2" fmla="*/ 574 w 2589"/>
              <a:gd name="T3" fmla="*/ 8 h 1241"/>
              <a:gd name="T4" fmla="*/ 1928 w 2589"/>
              <a:gd name="T5" fmla="*/ 0 h 1241"/>
              <a:gd name="T6" fmla="*/ 2589 w 2589"/>
              <a:gd name="T7" fmla="*/ 1241 h 1241"/>
              <a:gd name="T8" fmla="*/ 3 w 2589"/>
              <a:gd name="T9" fmla="*/ 1241 h 1241"/>
              <a:gd name="T10" fmla="*/ 0 w 2589"/>
              <a:gd name="T11" fmla="*/ 1239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89" h="1241">
                <a:moveTo>
                  <a:pt x="0" y="1239"/>
                </a:moveTo>
                <a:lnTo>
                  <a:pt x="574" y="8"/>
                </a:lnTo>
                <a:lnTo>
                  <a:pt x="1928" y="0"/>
                </a:lnTo>
                <a:lnTo>
                  <a:pt x="2589" y="1241"/>
                </a:lnTo>
                <a:lnTo>
                  <a:pt x="3" y="1241"/>
                </a:lnTo>
                <a:lnTo>
                  <a:pt x="0" y="1239"/>
                </a:lnTo>
                <a:close/>
              </a:path>
            </a:pathLst>
          </a:custGeom>
          <a:noFill/>
          <a:ln w="76200" cmpd="sng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305175" y="3582988"/>
            <a:ext cx="255588" cy="217487"/>
            <a:chOff x="1960" y="1935"/>
            <a:chExt cx="161" cy="137"/>
          </a:xfrm>
        </p:grpSpPr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 flipH="1">
            <a:off x="6289675" y="3787775"/>
            <a:ext cx="255588" cy="217488"/>
            <a:chOff x="1960" y="1935"/>
            <a:chExt cx="161" cy="137"/>
          </a:xfrm>
        </p:grpSpPr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 rot="17732866" flipH="1">
            <a:off x="4594225" y="2816225"/>
            <a:ext cx="255588" cy="217488"/>
            <a:chOff x="1960" y="1935"/>
            <a:chExt cx="161" cy="137"/>
          </a:xfrm>
        </p:grpSpPr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1989" y="1935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1960" y="1992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76200" cmpd="sng">
              <a:solidFill>
                <a:srgbClr val="FFFFFF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9" name="Arc 23"/>
          <p:cNvSpPr>
            <a:spLocks/>
          </p:cNvSpPr>
          <p:nvPr/>
        </p:nvSpPr>
        <p:spPr bwMode="auto">
          <a:xfrm rot="6942598">
            <a:off x="3731419" y="2848769"/>
            <a:ext cx="365125" cy="376237"/>
          </a:xfrm>
          <a:custGeom>
            <a:avLst/>
            <a:gdLst>
              <a:gd name="G0" fmla="+- 5750 0 0"/>
              <a:gd name="G1" fmla="+- 21600 0 0"/>
              <a:gd name="G2" fmla="+- 21600 0 0"/>
              <a:gd name="T0" fmla="*/ 0 w 27350"/>
              <a:gd name="T1" fmla="*/ 779 h 28153"/>
              <a:gd name="T2" fmla="*/ 26332 w 27350"/>
              <a:gd name="T3" fmla="*/ 28153 h 28153"/>
              <a:gd name="T4" fmla="*/ 5750 w 27350"/>
              <a:gd name="T5" fmla="*/ 21600 h 28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350" h="28153" fill="none" extrusionOk="0">
                <a:moveTo>
                  <a:pt x="0" y="779"/>
                </a:moveTo>
                <a:cubicBezTo>
                  <a:pt x="1872" y="262"/>
                  <a:pt x="3807" y="-1"/>
                  <a:pt x="5750" y="0"/>
                </a:cubicBezTo>
                <a:cubicBezTo>
                  <a:pt x="17679" y="0"/>
                  <a:pt x="27350" y="9670"/>
                  <a:pt x="27350" y="21600"/>
                </a:cubicBezTo>
                <a:cubicBezTo>
                  <a:pt x="27350" y="23823"/>
                  <a:pt x="27006" y="26034"/>
                  <a:pt x="26331" y="28152"/>
                </a:cubicBezTo>
              </a:path>
              <a:path w="27350" h="28153" stroke="0" extrusionOk="0">
                <a:moveTo>
                  <a:pt x="0" y="779"/>
                </a:moveTo>
                <a:cubicBezTo>
                  <a:pt x="1872" y="262"/>
                  <a:pt x="3807" y="-1"/>
                  <a:pt x="5750" y="0"/>
                </a:cubicBezTo>
                <a:cubicBezTo>
                  <a:pt x="17679" y="0"/>
                  <a:pt x="27350" y="9670"/>
                  <a:pt x="27350" y="21600"/>
                </a:cubicBezTo>
                <a:cubicBezTo>
                  <a:pt x="27350" y="23823"/>
                  <a:pt x="27006" y="26034"/>
                  <a:pt x="26331" y="28152"/>
                </a:cubicBezTo>
                <a:lnTo>
                  <a:pt x="5750" y="21600"/>
                </a:lnTo>
                <a:close/>
              </a:path>
            </a:pathLst>
          </a:cu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0" kern="0">
              <a:solidFill>
                <a:sysClr val="windowText" lastClr="000000"/>
              </a:solidFill>
            </a:endParaRP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4656138" y="2298700"/>
            <a:ext cx="3603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41" name="Text Box 25"/>
          <p:cNvSpPr txBox="1">
            <a:spLocks noChangeArrowheads="1"/>
          </p:cNvSpPr>
          <p:nvPr/>
        </p:nvSpPr>
        <p:spPr bwMode="auto">
          <a:xfrm>
            <a:off x="3935413" y="309086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kern="0">
                <a:solidFill>
                  <a:srgbClr val="FFFFFF"/>
                </a:solidFill>
              </a:rPr>
              <a:t>120</a:t>
            </a:r>
            <a:r>
              <a:rPr lang="ru-RU" kern="0" baseline="50000">
                <a:solidFill>
                  <a:srgbClr val="FFFFFF"/>
                </a:solidFill>
              </a:rPr>
              <a:t>о</a:t>
            </a:r>
          </a:p>
        </p:txBody>
      </p:sp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2784475" y="3449638"/>
            <a:ext cx="360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6</a:t>
            </a:r>
          </a:p>
        </p:txBody>
      </p:sp>
      <p:sp>
        <p:nvSpPr>
          <p:cNvPr id="43" name="Text Box 27"/>
          <p:cNvSpPr txBox="1">
            <a:spLocks noChangeArrowheads="1"/>
          </p:cNvSpPr>
          <p:nvPr/>
        </p:nvSpPr>
        <p:spPr bwMode="auto">
          <a:xfrm>
            <a:off x="6600825" y="3306763"/>
            <a:ext cx="360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kern="0">
                <a:solidFill>
                  <a:srgbClr val="FFFFFF"/>
                </a:solidFill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Экран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Задачи по готовым чертежам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готовым чертежам</dc:title>
  <dc:creator>User</dc:creator>
  <cp:lastModifiedBy>User</cp:lastModifiedBy>
  <cp:revision>1</cp:revision>
  <dcterms:created xsi:type="dcterms:W3CDTF">2020-08-14T09:39:13Z</dcterms:created>
  <dcterms:modified xsi:type="dcterms:W3CDTF">2020-08-14T09:47:15Z</dcterms:modified>
</cp:coreProperties>
</file>