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7D33-4B26-4166-A5B3-B2389A07033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4F0DE-25B6-4054-84FC-EEEE4236F6EE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848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7D33-4B26-4166-A5B3-B2389A07033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4F0DE-25B6-4054-84FC-EEEE4236F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46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7D33-4B26-4166-A5B3-B2389A07033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4F0DE-25B6-4054-84FC-EEEE4236F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403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7D33-4B26-4166-A5B3-B2389A07033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4F0DE-25B6-4054-84FC-EEEE4236F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886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7D33-4B26-4166-A5B3-B2389A07033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4F0DE-25B6-4054-84FC-EEEE4236F6EE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6598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7D33-4B26-4166-A5B3-B2389A07033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4F0DE-25B6-4054-84FC-EEEE4236F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274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7D33-4B26-4166-A5B3-B2389A07033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4F0DE-25B6-4054-84FC-EEEE4236F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88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7D33-4B26-4166-A5B3-B2389A07033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4F0DE-25B6-4054-84FC-EEEE4236F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701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7D33-4B26-4166-A5B3-B2389A07033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4F0DE-25B6-4054-84FC-EEEE4236F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143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2887D33-4B26-4166-A5B3-B2389A07033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B4F0DE-25B6-4054-84FC-EEEE4236F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680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7D33-4B26-4166-A5B3-B2389A07033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4F0DE-25B6-4054-84FC-EEEE4236F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462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2887D33-4B26-4166-A5B3-B2389A07033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7B4F0DE-25B6-4054-84FC-EEEE4236F6EE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737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D89372-066A-4354-B86E-91BCF0F113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РАЗВИТИЕ ЛЕКСИЧЕСКОГО СТРОЯ РЕЧИ У ДОШКОЛЬНИКОВ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C26E660-78F6-4C5A-B39A-051615199B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0" y="4933095"/>
            <a:ext cx="10058400" cy="1143000"/>
          </a:xfrm>
        </p:spPr>
        <p:txBody>
          <a:bodyPr>
            <a:normAutofit/>
          </a:bodyPr>
          <a:lstStyle/>
          <a:p>
            <a:pPr algn="r"/>
            <a:r>
              <a:rPr lang="ru-RU" sz="2000" dirty="0"/>
              <a:t>УЧИТЕЛЬ-ЛОГОПЕД,</a:t>
            </a:r>
          </a:p>
          <a:p>
            <a:pPr algn="r"/>
            <a:r>
              <a:rPr lang="ru-RU" sz="2000" dirty="0"/>
              <a:t>БАРАНОВА ОЛЬГА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4174058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08DECE-BB06-4DF6-8787-7F34090C5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/>
              <a:t>ПОДБОР СИНОНИМОВ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396CB38-F038-4376-9D2C-6203F959C633}"/>
              </a:ext>
            </a:extLst>
          </p:cNvPr>
          <p:cNvSpPr/>
          <p:nvPr/>
        </p:nvSpPr>
        <p:spPr>
          <a:xfrm>
            <a:off x="939280" y="2103488"/>
            <a:ext cx="3048000" cy="2909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dirty="0"/>
              <a:t>ДОКТОР – …</a:t>
            </a:r>
          </a:p>
          <a:p>
            <a:pPr>
              <a:lnSpc>
                <a:spcPct val="200000"/>
              </a:lnSpc>
            </a:pPr>
            <a:r>
              <a:rPr lang="ru-RU" sz="3200" dirty="0"/>
              <a:t>ПЕЧАЛЬ – …</a:t>
            </a:r>
          </a:p>
          <a:p>
            <a:pPr>
              <a:lnSpc>
                <a:spcPct val="200000"/>
              </a:lnSpc>
            </a:pPr>
            <a:r>
              <a:rPr lang="ru-RU" sz="3200" dirty="0"/>
              <a:t>ПРИЯТЕЛЬ — …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153708-3F0C-4416-8617-A1D8FBB67B2D}"/>
              </a:ext>
            </a:extLst>
          </p:cNvPr>
          <p:cNvSpPr/>
          <p:nvPr/>
        </p:nvSpPr>
        <p:spPr>
          <a:xfrm>
            <a:off x="4145900" y="2114840"/>
            <a:ext cx="3355910" cy="2909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</a:pPr>
            <a:r>
              <a:rPr lang="ru-RU" sz="3200" dirty="0">
                <a:solidFill>
                  <a:prstClr val="black"/>
                </a:solidFill>
              </a:rPr>
              <a:t>СМЕЛЫЙ – …</a:t>
            </a:r>
          </a:p>
          <a:p>
            <a:pPr lvl="0">
              <a:lnSpc>
                <a:spcPct val="200000"/>
              </a:lnSpc>
            </a:pPr>
            <a:r>
              <a:rPr lang="ru-RU" sz="3200" dirty="0">
                <a:solidFill>
                  <a:prstClr val="black"/>
                </a:solidFill>
              </a:rPr>
              <a:t>ОГРОМНЫЙ – …</a:t>
            </a:r>
          </a:p>
          <a:p>
            <a:pPr lvl="0">
              <a:lnSpc>
                <a:spcPct val="200000"/>
              </a:lnSpc>
            </a:pPr>
            <a:r>
              <a:rPr lang="ru-RU" sz="3200" dirty="0">
                <a:solidFill>
                  <a:prstClr val="black"/>
                </a:solidFill>
              </a:rPr>
              <a:t>КРОШЕЧНЫЙ — …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9E2F0F5-CD30-4A65-8C46-6D5DAE420FA7}"/>
              </a:ext>
            </a:extLst>
          </p:cNvPr>
          <p:cNvSpPr/>
          <p:nvPr/>
        </p:nvSpPr>
        <p:spPr>
          <a:xfrm>
            <a:off x="7971455" y="2114840"/>
            <a:ext cx="3355910" cy="2909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</a:pPr>
            <a:r>
              <a:rPr lang="ru-RU" sz="3200" dirty="0">
                <a:solidFill>
                  <a:prstClr val="black"/>
                </a:solidFill>
              </a:rPr>
              <a:t>ТОРОПИТЬСЯ – …</a:t>
            </a:r>
          </a:p>
          <a:p>
            <a:pPr lvl="0">
              <a:lnSpc>
                <a:spcPct val="200000"/>
              </a:lnSpc>
            </a:pPr>
            <a:r>
              <a:rPr lang="ru-RU" sz="3200" dirty="0">
                <a:solidFill>
                  <a:prstClr val="black"/>
                </a:solidFill>
              </a:rPr>
              <a:t>ГЛЯДЕТЬ – …</a:t>
            </a:r>
          </a:p>
          <a:p>
            <a:pPr lvl="0">
              <a:lnSpc>
                <a:spcPct val="200000"/>
              </a:lnSpc>
            </a:pPr>
            <a:r>
              <a:rPr lang="ru-RU" sz="3200" dirty="0">
                <a:solidFill>
                  <a:prstClr val="black"/>
                </a:solidFill>
              </a:rPr>
              <a:t>ШАГАТЬ — … 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61220A7B-5849-480D-A048-327EBD28D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5378746"/>
            <a:ext cx="750181" cy="490348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24738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CEE99EB-3521-4306-964F-6CF7C1DAB53B}"/>
              </a:ext>
            </a:extLst>
          </p:cNvPr>
          <p:cNvSpPr txBox="1"/>
          <p:nvPr/>
        </p:nvSpPr>
        <p:spPr>
          <a:xfrm>
            <a:off x="562947" y="2321004"/>
            <a:ext cx="110661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466832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B1AFDE-F5FF-4207-A278-B0A31E4F8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/>
              <a:t>ЧТО ТАКОЕ ЛЕКСИЧЕСКИЙ СТРОЙ РЕЧИ?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9910A4-551E-4B19-8CF5-AF5CE71F40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-360000"/>
            <a:r>
              <a:rPr lang="ru-RU" sz="3200" b="1" i="1" dirty="0"/>
              <a:t>Лексический строй речи </a:t>
            </a:r>
            <a:r>
              <a:rPr lang="ru-RU" sz="3200" dirty="0"/>
              <a:t>— компонент языка, который включает в себя активный и пассивный словарный запас, умение пользоваться им в конкретной ситуации. </a:t>
            </a:r>
          </a:p>
          <a:p>
            <a:pPr indent="-360000"/>
            <a:r>
              <a:rPr lang="ru-RU" sz="3200" dirty="0"/>
              <a:t>В структуру лексического строя речи входят: номинативный (существительные), предикативный (глаголы) и атрибутивный (прилагательные) словари, а также словари служебных частей речи (наречия, местоимения и т. д.).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CFCF066-7758-469E-AF16-CAA57E53A9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6925" y="4819413"/>
            <a:ext cx="2333776" cy="1450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859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D243B3-7F5D-4389-9734-00A981565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72683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НАПРАВЛЕНИЯ РАБОТЫ ПО РАЗВИТИЮ ЛЕКСИЧЕСКОГО СТРОЯ РЕЧИ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F361FF-3D48-4AD1-BBE0-9FDCCC291C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86" y="1845734"/>
            <a:ext cx="6466113" cy="3817948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Расширение объема словаря параллельно с расширением представлений об окружающей действительности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0525F6D6-C03C-4410-BDFD-4FF48BE4151B}"/>
              </a:ext>
            </a:extLst>
          </p:cNvPr>
          <p:cNvSpPr txBox="1">
            <a:spLocks/>
          </p:cNvSpPr>
          <p:nvPr/>
        </p:nvSpPr>
        <p:spPr>
          <a:xfrm>
            <a:off x="6724263" y="1871999"/>
            <a:ext cx="4369836" cy="393924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/>
              <a:t>Развитие структуры значения слова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FA359F2A-7915-4344-9917-8A610A42E761}"/>
              </a:ext>
            </a:extLst>
          </p:cNvPr>
          <p:cNvSpPr/>
          <p:nvPr/>
        </p:nvSpPr>
        <p:spPr>
          <a:xfrm>
            <a:off x="1609220" y="2465703"/>
            <a:ext cx="4110445" cy="374675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D2D42B59-DB02-4E5D-8000-BE4EA0000A09}"/>
              </a:ext>
            </a:extLst>
          </p:cNvPr>
          <p:cNvSpPr/>
          <p:nvPr/>
        </p:nvSpPr>
        <p:spPr>
          <a:xfrm>
            <a:off x="2607907" y="3453100"/>
            <a:ext cx="2010746" cy="182802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: вправо 12">
            <a:extLst>
              <a:ext uri="{FF2B5EF4-FFF2-40B4-BE49-F238E27FC236}">
                <a16:creationId xmlns:a16="http://schemas.microsoft.com/office/drawing/2014/main" id="{19EBEA4F-E03C-4BB9-83D4-60E66A944083}"/>
              </a:ext>
            </a:extLst>
          </p:cNvPr>
          <p:cNvSpPr/>
          <p:nvPr/>
        </p:nvSpPr>
        <p:spPr>
          <a:xfrm rot="18110974">
            <a:off x="3929373" y="2937096"/>
            <a:ext cx="957823" cy="438538"/>
          </a:xfrm>
          <a:prstGeom prst="right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7651F0-D670-4F0A-AC02-8CBB9A9CC459}"/>
              </a:ext>
            </a:extLst>
          </p:cNvPr>
          <p:cNvSpPr txBox="1"/>
          <p:nvPr/>
        </p:nvSpPr>
        <p:spPr>
          <a:xfrm>
            <a:off x="2596519" y="3877415"/>
            <a:ext cx="20335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ПАССИВНЫЙ И АКТИВНЫЙ СЛОВАРЬ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D899079-9F3B-4F01-AD6F-59C9C4940F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1221" y="2263884"/>
            <a:ext cx="3695920" cy="369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961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AEAE02-7EAE-46EA-8633-D0CD23725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228994"/>
            <a:ext cx="10058400" cy="3744221"/>
          </a:xfrm>
        </p:spPr>
        <p:txBody>
          <a:bodyPr>
            <a:normAutofit/>
          </a:bodyPr>
          <a:lstStyle/>
          <a:p>
            <a:pPr algn="ctr"/>
            <a:r>
              <a:rPr lang="ru-RU" sz="8000" spc="300" dirty="0"/>
              <a:t>КОМПЛЕКС РАЗВИВАЮЩИХ УПРАЖНЕНИЙ</a:t>
            </a:r>
          </a:p>
        </p:txBody>
      </p:sp>
    </p:spTree>
    <p:extLst>
      <p:ext uri="{BB962C8B-B14F-4D97-AF65-F5344CB8AC3E}">
        <p14:creationId xmlns:p14="http://schemas.microsoft.com/office/powerpoint/2010/main" val="3000292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896384-98A8-47C2-ABB9-386EAAEA7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0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РАЗВИТИЕ ПАССИВНОГО И АКТИВНОГО СЛОВАРЯ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782331-DE9C-4DC6-A354-CB474E999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3263" y="2004354"/>
            <a:ext cx="7057676" cy="4023360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/>
              <a:t>• выбор картинки, соответствующей заданному слову;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/>
              <a:t>• выбор картинки, соответствующей описанию педагога;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/>
              <a:t>• называние показанного предмета/картинки;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/>
              <a:t>• подбор слова по описанию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/>
              <a:t>с использованием загадок.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56C9766-B00E-4D90-B0EA-5DAA4C409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6158" y="2155447"/>
            <a:ext cx="5545066" cy="402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035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1C02AF-9746-456A-BDA1-5E2E5B69C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778" y="86245"/>
            <a:ext cx="11187403" cy="1450757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КЛАССИФИКАЦИЯ ПРЕДМЕТОВ/КАРТИНОК ПО ГРУППАМ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6A45761C-C489-48E8-8F54-5CB2407E6A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0743571"/>
              </p:ext>
            </p:extLst>
          </p:nvPr>
        </p:nvGraphicFramePr>
        <p:xfrm>
          <a:off x="1013456" y="1894115"/>
          <a:ext cx="10165088" cy="4217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1272">
                  <a:extLst>
                    <a:ext uri="{9D8B030D-6E8A-4147-A177-3AD203B41FA5}">
                      <a16:colId xmlns:a16="http://schemas.microsoft.com/office/drawing/2014/main" val="1856747636"/>
                    </a:ext>
                  </a:extLst>
                </a:gridCol>
                <a:gridCol w="2541272">
                  <a:extLst>
                    <a:ext uri="{9D8B030D-6E8A-4147-A177-3AD203B41FA5}">
                      <a16:colId xmlns:a16="http://schemas.microsoft.com/office/drawing/2014/main" val="1593945125"/>
                    </a:ext>
                  </a:extLst>
                </a:gridCol>
                <a:gridCol w="2541272">
                  <a:extLst>
                    <a:ext uri="{9D8B030D-6E8A-4147-A177-3AD203B41FA5}">
                      <a16:colId xmlns:a16="http://schemas.microsoft.com/office/drawing/2014/main" val="3329828468"/>
                    </a:ext>
                  </a:extLst>
                </a:gridCol>
                <a:gridCol w="2541272">
                  <a:extLst>
                    <a:ext uri="{9D8B030D-6E8A-4147-A177-3AD203B41FA5}">
                      <a16:colId xmlns:a16="http://schemas.microsoft.com/office/drawing/2014/main" val="1536123931"/>
                    </a:ext>
                  </a:extLst>
                </a:gridCol>
              </a:tblGrid>
              <a:tr h="2094175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9231555"/>
                  </a:ext>
                </a:extLst>
              </a:tr>
              <a:tr h="2123261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01147"/>
                  </a:ext>
                </a:extLst>
              </a:tr>
            </a:tbl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63B7188-82C3-43D3-B464-6DE448FBA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260" y="2016967"/>
            <a:ext cx="1875453" cy="187545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9CC3DA8-D465-4342-8F0D-CB5E348A75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0569" y="4024581"/>
            <a:ext cx="2294951" cy="204067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27C2A11-01E3-4B3A-8DF5-6F9FBCD125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2203" y="1852127"/>
            <a:ext cx="1791479" cy="2108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CED8C45-58F5-4137-87B3-6C31D3F85B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0590" y="1852127"/>
            <a:ext cx="2434911" cy="243491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C93B091-5974-418F-8428-720C234E35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4800" r="93400">
                        <a14:foregroundMark x1="8000" y1="70800" x2="8000" y2="70800"/>
                        <a14:foregroundMark x1="93400" y1="67200" x2="93400" y2="67200"/>
                        <a14:foregroundMark x1="4800" y1="72800" x2="4800" y2="728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606388" y="1684244"/>
            <a:ext cx="2434910" cy="243491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34D691D-2807-4453-B835-2B68125A74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85288" y="3906965"/>
            <a:ext cx="1577648" cy="227590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E269766-322C-443D-964D-301462259E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75686" y="4275252"/>
            <a:ext cx="2485725" cy="1727775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EC51224-0F47-44FB-AC2C-4E87E3320EF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48741" y="4055269"/>
            <a:ext cx="2461180" cy="204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707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1C02AF-9746-456A-BDA1-5E2E5B69C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778" y="86245"/>
            <a:ext cx="11187403" cy="1450757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ИСКЛЮЧЕНИЕ «ЛИШНЕГО» КАРТИНКИ/СЛОВА ИЗ РЯДА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CE7446AE-2510-4D36-84DC-1B68AC66D7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9470" t="10004" r="1576" b="22268"/>
          <a:stretch/>
        </p:blipFill>
        <p:spPr>
          <a:xfrm>
            <a:off x="926842" y="1791478"/>
            <a:ext cx="4447592" cy="4348314"/>
          </a:xfrm>
          <a:prstGeom prst="rect">
            <a:avLst/>
          </a:prstGeom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1C6CD7A5-4D19-4FE9-A833-BE01AEEAAE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363"/>
              </p:ext>
            </p:extLst>
          </p:nvPr>
        </p:nvGraphicFramePr>
        <p:xfrm>
          <a:off x="6223518" y="1940767"/>
          <a:ext cx="4534678" cy="4049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7339">
                  <a:extLst>
                    <a:ext uri="{9D8B030D-6E8A-4147-A177-3AD203B41FA5}">
                      <a16:colId xmlns:a16="http://schemas.microsoft.com/office/drawing/2014/main" val="4172072072"/>
                    </a:ext>
                  </a:extLst>
                </a:gridCol>
                <a:gridCol w="2267339">
                  <a:extLst>
                    <a:ext uri="{9D8B030D-6E8A-4147-A177-3AD203B41FA5}">
                      <a16:colId xmlns:a16="http://schemas.microsoft.com/office/drawing/2014/main" val="489692518"/>
                    </a:ext>
                  </a:extLst>
                </a:gridCol>
              </a:tblGrid>
              <a:tr h="2024742">
                <a:tc>
                  <a:txBody>
                    <a:bodyPr/>
                    <a:lstStyle/>
                    <a:p>
                      <a:pPr algn="ctr"/>
                      <a:r>
                        <a:rPr lang="ru-RU" sz="5400" b="0" dirty="0">
                          <a:solidFill>
                            <a:schemeClr val="tx1"/>
                          </a:solidFill>
                        </a:rPr>
                        <a:t>ЗИМА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0" dirty="0">
                          <a:solidFill>
                            <a:schemeClr val="tx1"/>
                          </a:solidFill>
                        </a:rPr>
                        <a:t>ВЕСНА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6634664"/>
                  </a:ext>
                </a:extLst>
              </a:tr>
              <a:tr h="2024742">
                <a:tc>
                  <a:txBody>
                    <a:bodyPr/>
                    <a:lstStyle/>
                    <a:p>
                      <a:pPr algn="ctr"/>
                      <a:r>
                        <a:rPr lang="ru-RU" sz="5400" b="0" dirty="0">
                          <a:solidFill>
                            <a:schemeClr val="tx1"/>
                          </a:solidFill>
                        </a:rPr>
                        <a:t>ИЮЛЬ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0" dirty="0">
                          <a:solidFill>
                            <a:schemeClr val="tx1"/>
                          </a:solidFill>
                        </a:rPr>
                        <a:t>ОСЕНЬ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5464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2273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1C02AF-9746-456A-BDA1-5E2E5B69C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778" y="86245"/>
            <a:ext cx="11187403" cy="1450757"/>
          </a:xfrm>
        </p:spPr>
        <p:txBody>
          <a:bodyPr>
            <a:normAutofit/>
          </a:bodyPr>
          <a:lstStyle/>
          <a:p>
            <a:pPr algn="ctr"/>
            <a:r>
              <a:rPr lang="ru-RU" sz="4400" dirty="0"/>
              <a:t>ПОДБОР ОБОБЩАЮЩЕГО СЛОВА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7AE6CF-FB09-4443-93BA-0553172A4C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1203" y="1914077"/>
            <a:ext cx="5525956" cy="3672458"/>
          </a:xfrm>
          <a:prstGeom prst="rect">
            <a:avLst/>
          </a:prstGeom>
        </p:spPr>
      </p:pic>
      <p:pic>
        <p:nvPicPr>
          <p:cNvPr id="4" name="Объект 3">
            <a:extLst>
              <a:ext uri="{FF2B5EF4-FFF2-40B4-BE49-F238E27FC236}">
                <a16:creationId xmlns:a16="http://schemas.microsoft.com/office/drawing/2014/main" id="{DD064C80-6C8D-4B8F-A3BA-A3B77D9BC7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1170" y="1846263"/>
            <a:ext cx="6452629" cy="3528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846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08DECE-BB06-4DF6-8787-7F34090C5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/>
              <a:t>ПОДБОР АНТОНИМОВ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C23FB9-C70E-4899-8306-AF92E6265A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9012" y="1835410"/>
            <a:ext cx="4562670" cy="4397439"/>
          </a:xfrm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9800" dirty="0"/>
              <a:t>ОДЕТЬ — …</a:t>
            </a:r>
          </a:p>
          <a:p>
            <a:pPr marL="0" indent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800" dirty="0"/>
              <a:t> СМЕЯТЬСЯ — …</a:t>
            </a:r>
          </a:p>
          <a:p>
            <a:pPr marL="0" indent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9800" dirty="0"/>
              <a:t>ПОДНЯТЬ — …</a:t>
            </a:r>
          </a:p>
          <a:p>
            <a:pPr marL="0" indent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9800" dirty="0"/>
              <a:t>ГОВОРИТЬ — …</a:t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D9FB1A6-B87B-43A8-B3B6-76CE045C13E7}"/>
              </a:ext>
            </a:extLst>
          </p:cNvPr>
          <p:cNvSpPr/>
          <p:nvPr/>
        </p:nvSpPr>
        <p:spPr>
          <a:xfrm>
            <a:off x="1318663" y="1835410"/>
            <a:ext cx="2684169" cy="3894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dirty="0"/>
              <a:t>ГРЯЗЬ – …</a:t>
            </a:r>
          </a:p>
          <a:p>
            <a:pPr>
              <a:lnSpc>
                <a:spcPct val="200000"/>
              </a:lnSpc>
            </a:pPr>
            <a:r>
              <a:rPr lang="ru-RU" sz="3200" dirty="0"/>
              <a:t>СКУКА – …</a:t>
            </a:r>
          </a:p>
          <a:p>
            <a:pPr>
              <a:lnSpc>
                <a:spcPct val="200000"/>
              </a:lnSpc>
            </a:pPr>
            <a:r>
              <a:rPr lang="ru-RU" sz="3200" dirty="0"/>
              <a:t>ДОБРО — … </a:t>
            </a:r>
          </a:p>
          <a:p>
            <a:pPr>
              <a:lnSpc>
                <a:spcPct val="200000"/>
              </a:lnSpc>
            </a:pPr>
            <a:r>
              <a:rPr lang="ru-RU" sz="3200" dirty="0"/>
              <a:t>РАДОСТЬ — 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AA3F97-8DCA-4967-9AF4-51234F543F7A}"/>
              </a:ext>
            </a:extLst>
          </p:cNvPr>
          <p:cNvSpPr txBox="1"/>
          <p:nvPr/>
        </p:nvSpPr>
        <p:spPr>
          <a:xfrm>
            <a:off x="4307634" y="1835409"/>
            <a:ext cx="4021494" cy="3894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dirty="0"/>
              <a:t>ТРУДНЫЙ — …</a:t>
            </a:r>
          </a:p>
          <a:p>
            <a:pPr>
              <a:lnSpc>
                <a:spcPct val="200000"/>
              </a:lnSpc>
            </a:pPr>
            <a:r>
              <a:rPr lang="ru-RU" sz="3200" dirty="0"/>
              <a:t>ТЁМНЫЙ — …</a:t>
            </a:r>
          </a:p>
          <a:p>
            <a:pPr>
              <a:lnSpc>
                <a:spcPct val="200000"/>
              </a:lnSpc>
            </a:pPr>
            <a:r>
              <a:rPr lang="ru-RU" sz="3200" dirty="0"/>
              <a:t>УМНЫЙ — …</a:t>
            </a:r>
          </a:p>
          <a:p>
            <a:pPr>
              <a:lnSpc>
                <a:spcPct val="200000"/>
              </a:lnSpc>
            </a:pPr>
            <a:r>
              <a:rPr lang="ru-RU" sz="3200" dirty="0"/>
              <a:t>ДЛИННЫЙ — … </a:t>
            </a:r>
          </a:p>
        </p:txBody>
      </p:sp>
    </p:spTree>
    <p:extLst>
      <p:ext uri="{BB962C8B-B14F-4D97-AF65-F5344CB8AC3E}">
        <p14:creationId xmlns:p14="http://schemas.microsoft.com/office/powerpoint/2010/main" val="3273268987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232</TotalTime>
  <Words>239</Words>
  <Application>Microsoft Office PowerPoint</Application>
  <PresentationFormat>Широкоэкранный</PresentationFormat>
  <Paragraphs>49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Calibri</vt:lpstr>
      <vt:lpstr>Calibri Light</vt:lpstr>
      <vt:lpstr>Ретро</vt:lpstr>
      <vt:lpstr>РАЗВИТИЕ ЛЕКСИЧЕСКОГО СТРОЯ РЕЧИ У ДОШКОЛЬНИКОВ</vt:lpstr>
      <vt:lpstr>ЧТО ТАКОЕ ЛЕКСИЧЕСКИЙ СТРОЙ РЕЧИ?</vt:lpstr>
      <vt:lpstr>НАПРАВЛЕНИЯ РАБОТЫ ПО РАЗВИТИЮ ЛЕКСИЧЕСКОГО СТРОЯ РЕЧИ</vt:lpstr>
      <vt:lpstr>КОМПЛЕКС РАЗВИВАЮЩИХ УПРАЖНЕНИЙ</vt:lpstr>
      <vt:lpstr>РАЗВИТИЕ ПАССИВНОГО И АКТИВНОГО СЛОВАРЯ</vt:lpstr>
      <vt:lpstr>КЛАССИФИКАЦИЯ ПРЕДМЕТОВ/КАРТИНОК ПО ГРУППАМ</vt:lpstr>
      <vt:lpstr>ИСКЛЮЧЕНИЕ «ЛИШНЕГО» КАРТИНКИ/СЛОВА ИЗ РЯДА</vt:lpstr>
      <vt:lpstr>ПОДБОР ОБОБЩАЮЩЕГО СЛОВА</vt:lpstr>
      <vt:lpstr>ПОДБОР АНТОНИМОВ</vt:lpstr>
      <vt:lpstr>ПОДБОР СИНОНИМОВ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ЛЕКСИЧЕСКОГО СТРОЯ РЕЧИ У ДОШКОЛЬНИКОВ</dc:title>
  <dc:creator>1</dc:creator>
  <cp:lastModifiedBy>1</cp:lastModifiedBy>
  <cp:revision>15</cp:revision>
  <dcterms:created xsi:type="dcterms:W3CDTF">2023-01-20T07:55:06Z</dcterms:created>
  <dcterms:modified xsi:type="dcterms:W3CDTF">2023-01-24T08:53:35Z</dcterms:modified>
</cp:coreProperties>
</file>