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9" r:id="rId4"/>
    <p:sldId id="273" r:id="rId5"/>
    <p:sldId id="270" r:id="rId6"/>
    <p:sldId id="272" r:id="rId7"/>
    <p:sldId id="277" r:id="rId8"/>
    <p:sldId id="258" r:id="rId9"/>
    <p:sldId id="275" r:id="rId10"/>
    <p:sldId id="278" r:id="rId11"/>
    <p:sldId id="281" r:id="rId12"/>
    <p:sldId id="279" r:id="rId13"/>
    <p:sldId id="282" r:id="rId14"/>
    <p:sldId id="280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9900"/>
    <a:srgbClr val="A50021"/>
    <a:srgbClr val="996633"/>
    <a:srgbClr val="CC00CC"/>
    <a:srgbClr val="FF9900"/>
    <a:srgbClr val="FFFF00"/>
    <a:srgbClr val="CC0099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0B2-497A-8CE1-9AD1FF06AEF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F0B2-497A-8CE1-9AD1FF06AEF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0B2-497A-8CE1-9AD1FF06AEF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F0B2-497A-8CE1-9AD1FF06AEF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6696517646506488"/>
                      <c:h val="0.4570155255553013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F0B2-497A-8CE1-9AD1FF06AEF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638589922653489"/>
                      <c:h val="0.4570155255553013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F0B2-497A-8CE1-9AD1FF06AEFA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F0B2-497A-8CE1-9AD1FF06AEFA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F0B2-497A-8CE1-9AD1FF06AEFA}"/>
                </c:ext>
              </c:extLst>
            </c:dLbl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Значение слова толерантность</c:v>
                </c:pt>
                <c:pt idx="1">
                  <c:v>Ситуации по толерантности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1.8</c:v>
                </c:pt>
                <c:pt idx="1">
                  <c:v>8.1999999999999993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B2-497A-8CE1-9AD1FF06AEFA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Фон пазлы аутизм 33 фото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09343A5-3B62-4EC8-8D09-A02FD75561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427"/>
            <a:ext cx="7772400" cy="1285883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«</a:t>
            </a:r>
            <a:r>
              <a:rPr lang="ru-RU" b="1" dirty="0">
                <a:solidFill>
                  <a:srgbClr val="A50021"/>
                </a:solidFill>
              </a:rPr>
              <a:t>М</a:t>
            </a:r>
            <a:r>
              <a:rPr lang="ru-RU" b="1" dirty="0">
                <a:solidFill>
                  <a:srgbClr val="00B050"/>
                </a:solidFill>
              </a:rPr>
              <a:t>ы</a:t>
            </a:r>
            <a:r>
              <a:rPr lang="ru-RU" b="1" dirty="0">
                <a:solidFill>
                  <a:srgbClr val="FF0000"/>
                </a:solidFill>
              </a:rPr>
              <a:t> - </a:t>
            </a:r>
            <a:r>
              <a:rPr lang="ru-RU" b="1" dirty="0">
                <a:solidFill>
                  <a:schemeClr val="accent6"/>
                </a:solidFill>
              </a:rPr>
              <a:t>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chemeClr val="tx2"/>
                </a:solidFill>
              </a:rPr>
              <a:t>м</a:t>
            </a:r>
            <a:r>
              <a:rPr lang="ru-RU" b="1" dirty="0">
                <a:solidFill>
                  <a:srgbClr val="FF0000"/>
                </a:solidFill>
              </a:rPr>
              <a:t>и</a:t>
            </a:r>
            <a:r>
              <a:rPr lang="ru-RU" b="1" dirty="0">
                <a:solidFill>
                  <a:srgbClr val="FFFF00"/>
                </a:solidFill>
              </a:rPr>
              <a:t>р</a:t>
            </a:r>
            <a:r>
              <a:rPr lang="ru-RU" b="1" dirty="0">
                <a:solidFill>
                  <a:srgbClr val="FF0000"/>
                </a:solidFill>
              </a:rPr>
              <a:t>е </a:t>
            </a:r>
            <a:r>
              <a:rPr lang="ru-RU" b="1" dirty="0">
                <a:solidFill>
                  <a:srgbClr val="00B050"/>
                </a:solidFill>
              </a:rPr>
              <a:t>т</a:t>
            </a:r>
            <a:r>
              <a:rPr lang="ru-RU" b="1" dirty="0">
                <a:solidFill>
                  <a:srgbClr val="3333FF"/>
                </a:solidFill>
              </a:rPr>
              <a:t>о</a:t>
            </a:r>
            <a:r>
              <a:rPr lang="ru-RU" b="1" dirty="0">
                <a:solidFill>
                  <a:srgbClr val="CC0099"/>
                </a:solidFill>
              </a:rPr>
              <a:t>л</a:t>
            </a:r>
            <a:r>
              <a:rPr lang="ru-RU" b="1" dirty="0">
                <a:solidFill>
                  <a:srgbClr val="FF0000"/>
                </a:solidFill>
              </a:rPr>
              <a:t>е</a:t>
            </a:r>
            <a:r>
              <a:rPr lang="ru-RU" b="1" dirty="0">
                <a:solidFill>
                  <a:srgbClr val="FFFF00"/>
                </a:solidFill>
              </a:rPr>
              <a:t>р</a:t>
            </a:r>
            <a:r>
              <a:rPr lang="ru-RU" b="1" dirty="0">
                <a:solidFill>
                  <a:srgbClr val="009900"/>
                </a:solidFill>
              </a:rPr>
              <a:t>а</a:t>
            </a:r>
            <a:r>
              <a:rPr lang="ru-RU" b="1" dirty="0">
                <a:solidFill>
                  <a:srgbClr val="FF9900"/>
                </a:solidFill>
              </a:rPr>
              <a:t>н</a:t>
            </a:r>
            <a:r>
              <a:rPr lang="ru-RU" b="1" dirty="0">
                <a:solidFill>
                  <a:srgbClr val="FF0000"/>
                </a:solidFill>
              </a:rPr>
              <a:t>т</a:t>
            </a:r>
            <a:r>
              <a:rPr lang="ru-RU" b="1" dirty="0">
                <a:solidFill>
                  <a:srgbClr val="0033CC"/>
                </a:solidFill>
              </a:rPr>
              <a:t>н</a:t>
            </a:r>
            <a:r>
              <a:rPr lang="ru-RU" b="1" dirty="0">
                <a:solidFill>
                  <a:srgbClr val="00B050"/>
                </a:solidFill>
              </a:rPr>
              <a:t>о</a:t>
            </a:r>
            <a:r>
              <a:rPr lang="ru-RU" b="1" dirty="0">
                <a:solidFill>
                  <a:srgbClr val="CC00CC"/>
                </a:solidFill>
              </a:rPr>
              <a:t>с</a:t>
            </a:r>
            <a:r>
              <a:rPr lang="ru-RU" b="1" dirty="0">
                <a:solidFill>
                  <a:srgbClr val="996633"/>
                </a:solidFill>
              </a:rPr>
              <a:t>т</a:t>
            </a:r>
            <a:r>
              <a:rPr lang="ru-RU" b="1" dirty="0">
                <a:solidFill>
                  <a:srgbClr val="009900"/>
                </a:solidFill>
              </a:rPr>
              <a:t>и</a:t>
            </a:r>
            <a:r>
              <a:rPr lang="ru-RU" b="1" dirty="0">
                <a:solidFill>
                  <a:srgbClr val="FF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8465" y="980728"/>
            <a:ext cx="6843738" cy="1500198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Работу выполнила: ученица 2 класса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МБОУ Краснооктябрьской СШ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Алексеевского муниципального района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Межидова Зинаида </a:t>
            </a:r>
            <a:r>
              <a:rPr lang="ru-RU" sz="2200" b="1" dirty="0">
                <a:solidFill>
                  <a:srgbClr val="002060"/>
                </a:solidFill>
              </a:rPr>
              <a:t>(8 лет)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B081CC-043E-49E7-BD40-F03ABD4536B0}"/>
              </a:ext>
            </a:extLst>
          </p:cNvPr>
          <p:cNvSpPr txBox="1"/>
          <p:nvPr/>
        </p:nvSpPr>
        <p:spPr>
          <a:xfrm>
            <a:off x="4425752" y="6309320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Руководитель: Долгачёва Любовь Николаевна</a:t>
            </a:r>
          </a:p>
          <a:p>
            <a:r>
              <a:rPr lang="ru-RU" dirty="0">
                <a:solidFill>
                  <a:srgbClr val="002060"/>
                </a:solidFill>
              </a:rPr>
              <a:t>учитель начальных классов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14">
            <a:extLst>
              <a:ext uri="{FF2B5EF4-FFF2-40B4-BE49-F238E27FC236}">
                <a16:creationId xmlns:a16="http://schemas.microsoft.com/office/drawing/2014/main" id="{B1EA06EC-2BC9-4808-8333-98A7F11C12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78858"/>
            <a:ext cx="9147323" cy="40065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E3F4C3-B05F-42CB-BC8F-8E67C82FA45C}"/>
              </a:ext>
            </a:extLst>
          </p:cNvPr>
          <p:cNvSpPr txBox="1"/>
          <p:nvPr/>
        </p:nvSpPr>
        <p:spPr>
          <a:xfrm>
            <a:off x="611560" y="476672"/>
            <a:ext cx="784887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   </a:t>
            </a:r>
            <a:r>
              <a:rPr lang="ru-RU" sz="24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Анкетирование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rgbClr val="0033CC"/>
                </a:solidFill>
              </a:rPr>
              <a:t>     Мне стало интересно, а что знают о толерантности учащиеся начальных классов МБОУ Краснооктябрьской СШ и как они могут оценить степень своей толерантности? Мною было проведено анкетирование (по методике</a:t>
            </a:r>
            <a:r>
              <a:rPr lang="ru-RU" sz="2000" b="1" dirty="0">
                <a:solidFill>
                  <a:srgbClr val="0033CC"/>
                </a:solidFill>
              </a:rPr>
              <a:t> </a:t>
            </a:r>
            <a:r>
              <a:rPr lang="ru-RU" sz="2000" dirty="0">
                <a:solidFill>
                  <a:srgbClr val="0033CC"/>
                </a:solidFill>
              </a:rPr>
              <a:t>Доминика Де Сент Марса.</a:t>
            </a:r>
            <a:r>
              <a:rPr lang="ru-RU" sz="2000" i="1" dirty="0">
                <a:solidFill>
                  <a:srgbClr val="0033CC"/>
                </a:solidFill>
              </a:rPr>
              <a:t>2 серия). </a:t>
            </a:r>
          </a:p>
          <a:p>
            <a:endParaRPr lang="ru-RU" i="1" dirty="0"/>
          </a:p>
          <a:p>
            <a:endParaRPr lang="ru-RU" i="1" dirty="0"/>
          </a:p>
          <a:p>
            <a:endParaRPr lang="ru-RU" i="1" dirty="0"/>
          </a:p>
          <a:p>
            <a:endParaRPr lang="ru-RU" i="1" dirty="0"/>
          </a:p>
          <a:p>
            <a:endParaRPr lang="ru-RU" i="1" dirty="0"/>
          </a:p>
          <a:p>
            <a:endParaRPr lang="ru-RU" i="1" dirty="0"/>
          </a:p>
          <a:p>
            <a:pPr algn="just"/>
            <a:r>
              <a:rPr lang="ru-RU" sz="2000" dirty="0"/>
              <a:t> </a:t>
            </a:r>
          </a:p>
          <a:p>
            <a:endParaRPr lang="ru-RU" dirty="0"/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BBF1B769-651B-4B11-9978-C1A3386547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872928"/>
              </p:ext>
            </p:extLst>
          </p:nvPr>
        </p:nvGraphicFramePr>
        <p:xfrm>
          <a:off x="2771800" y="2780928"/>
          <a:ext cx="3432212" cy="2245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20281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14">
            <a:extLst>
              <a:ext uri="{FF2B5EF4-FFF2-40B4-BE49-F238E27FC236}">
                <a16:creationId xmlns:a16="http://schemas.microsoft.com/office/drawing/2014/main" id="{FAD6C255-55C4-44F5-85CB-A4ECBCCD08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78858"/>
            <a:ext cx="9147323" cy="4006527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76B3D15-E6E0-4C06-AF24-D14CF6789445}"/>
              </a:ext>
            </a:extLst>
          </p:cNvPr>
          <p:cNvSpPr/>
          <p:nvPr/>
        </p:nvSpPr>
        <p:spPr>
          <a:xfrm>
            <a:off x="971600" y="476672"/>
            <a:ext cx="7056784" cy="4599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 </a:t>
            </a:r>
            <a:r>
              <a:rPr lang="ru-RU" sz="24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Анкетирование</a:t>
            </a:r>
          </a:p>
          <a:p>
            <a:pPr algn="ctr"/>
            <a:endParaRPr lang="ru-RU" sz="2800" b="1" dirty="0">
              <a:ln>
                <a:solidFill>
                  <a:srgbClr val="FFFF00"/>
                </a:solidFill>
              </a:ln>
              <a:solidFill>
                <a:srgbClr val="C0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dirty="0"/>
              <a:t>    </a:t>
            </a:r>
            <a:r>
              <a:rPr lang="ru-RU" sz="2000" dirty="0">
                <a:solidFill>
                  <a:srgbClr val="0033CC"/>
                </a:solidFill>
              </a:rPr>
              <a:t>На основе обработки данных, я получила результат: многие слышали о слове «толерантность», но дать точного определения не смогли. В ходе разбора жизненных ситуаций, практически, в 100% случаях дети правильно реагируют и дают правильную формулировку. Но на самом деле, из собственного опыта, я знаю, что в подобных ситуациях реальной жизни многие поступают совершенно по другому. Почему?</a:t>
            </a:r>
          </a:p>
        </p:txBody>
      </p:sp>
    </p:spTree>
    <p:extLst>
      <p:ext uri="{BB962C8B-B14F-4D97-AF65-F5344CB8AC3E}">
        <p14:creationId xmlns:p14="http://schemas.microsoft.com/office/powerpoint/2010/main" val="3989563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14">
            <a:extLst>
              <a:ext uri="{FF2B5EF4-FFF2-40B4-BE49-F238E27FC236}">
                <a16:creationId xmlns:a16="http://schemas.microsoft.com/office/drawing/2014/main" id="{D71BD98F-07BD-458A-8F7E-C50B4AF2F3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78858"/>
            <a:ext cx="9147323" cy="40065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EB81AEF-1052-45DD-A3A1-0469F2DFF999}"/>
              </a:ext>
            </a:extLst>
          </p:cNvPr>
          <p:cNvSpPr txBox="1"/>
          <p:nvPr/>
        </p:nvSpPr>
        <p:spPr>
          <a:xfrm>
            <a:off x="755576" y="620688"/>
            <a:ext cx="748883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К толерантности шаг за шагом  </a:t>
            </a:r>
          </a:p>
          <a:p>
            <a:pPr algn="ctr">
              <a:lnSpc>
                <a:spcPct val="150000"/>
              </a:lnSpc>
            </a:pPr>
            <a:endParaRPr lang="ru-RU" sz="2400" b="1" dirty="0">
              <a:ln>
                <a:solidFill>
                  <a:srgbClr val="FFFF00"/>
                </a:solidFill>
              </a:ln>
              <a:solidFill>
                <a:srgbClr val="C0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sz="2000" dirty="0"/>
              <a:t>    </a:t>
            </a:r>
            <a:r>
              <a:rPr lang="ru-RU" sz="2000" dirty="0">
                <a:solidFill>
                  <a:srgbClr val="0033CC"/>
                </a:solidFill>
              </a:rPr>
              <a:t>Встал вопрос, а как я могу исправить ситуацию в лучшую сторону? Чего не хватает моим одноклассникам, чтобы противостоять жестокости, несправедливости? И поняла, в силу своего возраста,  они не могут самостоятельно оценивать собственные действия и поступки. А как сделать, чтобы все поняли, что от поведения каждого из нас зависит многое. </a:t>
            </a:r>
          </a:p>
          <a:p>
            <a:pPr algn="just">
              <a:lnSpc>
                <a:spcPct val="150000"/>
              </a:lnSpc>
            </a:pPr>
            <a:r>
              <a:rPr lang="ru-RU" sz="2000" dirty="0"/>
              <a:t>     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87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14">
            <a:extLst>
              <a:ext uri="{FF2B5EF4-FFF2-40B4-BE49-F238E27FC236}">
                <a16:creationId xmlns:a16="http://schemas.microsoft.com/office/drawing/2014/main" id="{7187F010-F55B-4E1C-8034-CB828CD3A2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78858"/>
            <a:ext cx="9147323" cy="4006527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AE65AAF7-81A4-455D-A17A-0B48ACCFF8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5556" y="1166018"/>
            <a:ext cx="7992888" cy="4525963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ru-RU" sz="2000" dirty="0">
                <a:solidFill>
                  <a:srgbClr val="0033CC"/>
                </a:solidFill>
              </a:rPr>
              <a:t>    Личный пример, требующий начинать с себя лично - вот основа и залог успешности. Думаю, что способность собственным поведением и примером привлечь других на позиции толерантности является исходно необходимой и весьма важной позицией для развития толерантности.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ru-RU" sz="2000" dirty="0">
                <a:solidFill>
                  <a:srgbClr val="0033CC"/>
                </a:solidFill>
              </a:rPr>
              <a:t>     Для себя я решила быть более внимательной и снисходительной к другим, терпимой, доброжелательной, не осуждать, доверять, в общем, владеть собой. Мне пришла идея разработать и создать памятку.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ru-RU" sz="2000" dirty="0">
              <a:solidFill>
                <a:srgbClr val="0033CC"/>
              </a:solidFill>
            </a:endParaRPr>
          </a:p>
          <a:p>
            <a:pPr marL="0" indent="0" algn="just">
              <a:lnSpc>
                <a:spcPct val="160000"/>
              </a:lnSpc>
              <a:buNone/>
            </a:pPr>
            <a:r>
              <a:rPr lang="ru-RU" sz="2000" dirty="0">
                <a:solidFill>
                  <a:srgbClr val="0033CC"/>
                </a:solidFill>
              </a:rPr>
              <a:t>      </a:t>
            </a:r>
          </a:p>
          <a:p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98C3255-9CD5-4A71-9916-C90503C6B1FC}"/>
              </a:ext>
            </a:extLst>
          </p:cNvPr>
          <p:cNvSpPr/>
          <p:nvPr/>
        </p:nvSpPr>
        <p:spPr>
          <a:xfrm>
            <a:off x="2463322" y="476672"/>
            <a:ext cx="4385239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К толерантности шаг за шагом  </a:t>
            </a:r>
          </a:p>
        </p:txBody>
      </p:sp>
    </p:spTree>
    <p:extLst>
      <p:ext uri="{BB962C8B-B14F-4D97-AF65-F5344CB8AC3E}">
        <p14:creationId xmlns:p14="http://schemas.microsoft.com/office/powerpoint/2010/main" val="1160065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00BAD4-DBA2-426A-8475-ADAB28ADE9B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6645910" cy="52216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7ED799-B743-44B0-BBE9-11C814D39ECC}"/>
              </a:ext>
            </a:extLst>
          </p:cNvPr>
          <p:cNvSpPr txBox="1"/>
          <p:nvPr/>
        </p:nvSpPr>
        <p:spPr>
          <a:xfrm>
            <a:off x="3275856" y="260648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n>
                  <a:solidFill>
                    <a:schemeClr val="tx2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Памятка</a:t>
            </a:r>
          </a:p>
        </p:txBody>
      </p:sp>
    </p:spTree>
    <p:extLst>
      <p:ext uri="{BB962C8B-B14F-4D97-AF65-F5344CB8AC3E}">
        <p14:creationId xmlns:p14="http://schemas.microsoft.com/office/powerpoint/2010/main" val="67754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.pinimg.com/originals/b8/49/c9/b849c9a0f2f5bcdd520a174dc465c2a9.jpg">
            <a:extLst>
              <a:ext uri="{FF2B5EF4-FFF2-40B4-BE49-F238E27FC236}">
                <a16:creationId xmlns:a16="http://schemas.microsoft.com/office/drawing/2014/main" id="{474A4E2D-8E08-4C7E-A9D8-0D6CE62CF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b="11817"/>
          <a:stretch>
            <a:fillRect/>
          </a:stretch>
        </p:blipFill>
        <p:spPr bwMode="auto">
          <a:xfrm>
            <a:off x="2411760" y="3933056"/>
            <a:ext cx="4149104" cy="2823102"/>
          </a:xfrm>
          <a:prstGeom prst="rect">
            <a:avLst/>
          </a:prstGeom>
          <a:noFill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DB25AE0-1614-4D30-8C47-85F72D29F10E}"/>
              </a:ext>
            </a:extLst>
          </p:cNvPr>
          <p:cNvSpPr/>
          <p:nvPr/>
        </p:nvSpPr>
        <p:spPr>
          <a:xfrm>
            <a:off x="755576" y="332656"/>
            <a:ext cx="792088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Заключение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rgbClr val="0033CC"/>
                </a:solidFill>
              </a:rPr>
              <a:t>     Универсальной формулы толерантности не существует.  Есть индивидуальные границы между дозволенным мне другими и дозволенным мною другим. Эта граница у каждого своя и она формируется в жизни каждого человека отдельно.  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0033CC"/>
                </a:solidFill>
              </a:rPr>
              <a:t>На основе принципа толерантности у человечества появляется шанс выжить в условиях масштабных конфликтов в ситуаций столкновения цивилизаций. Давайте учиться совместно существовать на планете Земля!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 </a:t>
            </a:r>
            <a:endParaRPr lang="en-US" sz="2000" dirty="0"/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1130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14">
            <a:extLst>
              <a:ext uri="{FF2B5EF4-FFF2-40B4-BE49-F238E27FC236}">
                <a16:creationId xmlns:a16="http://schemas.microsoft.com/office/drawing/2014/main" id="{0D43391F-777E-4AD1-B0BA-285CC18E40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78857"/>
            <a:ext cx="9144000" cy="40065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78791E-A0A7-4578-836B-846788D18CC6}"/>
              </a:ext>
            </a:extLst>
          </p:cNvPr>
          <p:cNvSpPr txBox="1"/>
          <p:nvPr/>
        </p:nvSpPr>
        <p:spPr>
          <a:xfrm>
            <a:off x="1365982" y="213844"/>
            <a:ext cx="6408712" cy="4251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Проблема</a:t>
            </a:r>
          </a:p>
          <a:p>
            <a:pPr algn="ctr"/>
            <a:endParaRPr lang="ru-RU" dirty="0"/>
          </a:p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0033CC"/>
                </a:solidFill>
              </a:rPr>
              <a:t>     </a:t>
            </a:r>
            <a:r>
              <a:rPr lang="ru-RU" sz="2400" dirty="0">
                <a:solidFill>
                  <a:srgbClr val="0033CC"/>
                </a:solidFill>
              </a:rPr>
              <a:t>Мы живём в 21 веке. Век прогресса и компьютеризации. Казалось бы, жизнь должна быть спокойнее, увереннее, радостнее.  Но в современном обществе происходит активный рост агрессивности, конфликтов и воин. Почему? Какие проблемы способствуют этому?</a:t>
            </a:r>
          </a:p>
        </p:txBody>
      </p:sp>
    </p:spTree>
    <p:extLst>
      <p:ext uri="{BB962C8B-B14F-4D97-AF65-F5344CB8AC3E}">
        <p14:creationId xmlns:p14="http://schemas.microsoft.com/office/powerpoint/2010/main" val="2463302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14">
            <a:extLst>
              <a:ext uri="{FF2B5EF4-FFF2-40B4-BE49-F238E27FC236}">
                <a16:creationId xmlns:a16="http://schemas.microsoft.com/office/drawing/2014/main" id="{F9E66F53-17A9-4265-A391-40C1115139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3" y="2844598"/>
            <a:ext cx="9147323" cy="4006527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A257A8A-5F4A-4310-BB41-DC6D37277458}"/>
              </a:ext>
            </a:extLst>
          </p:cNvPr>
          <p:cNvSpPr txBox="1"/>
          <p:nvPr/>
        </p:nvSpPr>
        <p:spPr>
          <a:xfrm>
            <a:off x="755576" y="980728"/>
            <a:ext cx="813690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70C0"/>
                </a:solidFill>
              </a:rPr>
              <a:t> </a:t>
            </a:r>
            <a:r>
              <a:rPr lang="ru-RU" sz="3600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Цель работы: </a:t>
            </a:r>
          </a:p>
          <a:p>
            <a:r>
              <a:rPr lang="ru-RU" sz="3600" dirty="0">
                <a:solidFill>
                  <a:srgbClr val="0033CC"/>
                </a:solidFill>
              </a:rPr>
              <a:t>выявить основные черты толерантности; оценить степень своей толерантности и своих одноклассников</a:t>
            </a:r>
          </a:p>
          <a:p>
            <a:pPr fontAlgn="base"/>
            <a:r>
              <a:rPr lang="ru-RU" sz="2400" b="1" dirty="0">
                <a:solidFill>
                  <a:srgbClr val="0033CC"/>
                </a:solidFill>
              </a:rPr>
              <a:t> </a:t>
            </a:r>
            <a:endParaRPr lang="ru-RU" sz="2400" dirty="0">
              <a:solidFill>
                <a:srgbClr val="0033CC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7941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39975ABC-91F9-4746-A237-D758F4F78E1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F4D19099-E79B-4715-AC13-30FF8641A0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3" y="2882305"/>
            <a:ext cx="9147323" cy="4006527"/>
          </a:xfr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820BEA0-F384-4D85-8D92-BDA767C12B6E}"/>
              </a:ext>
            </a:extLst>
          </p:cNvPr>
          <p:cNvSpPr/>
          <p:nvPr/>
        </p:nvSpPr>
        <p:spPr>
          <a:xfrm>
            <a:off x="899592" y="476672"/>
            <a:ext cx="77768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Задачи: </a:t>
            </a:r>
          </a:p>
          <a:p>
            <a:pPr fontAlgn="base">
              <a:lnSpc>
                <a:spcPct val="150000"/>
              </a:lnSpc>
            </a:pPr>
            <a:r>
              <a:rPr lang="ru-RU" sz="2400" dirty="0">
                <a:solidFill>
                  <a:srgbClr val="0033CC"/>
                </a:solidFill>
              </a:rPr>
              <a:t>-изучить информационные источники по данной теме;</a:t>
            </a:r>
          </a:p>
          <a:p>
            <a:pPr fontAlgn="base">
              <a:lnSpc>
                <a:spcPct val="150000"/>
              </a:lnSpc>
            </a:pPr>
            <a:r>
              <a:rPr lang="ru-RU" sz="2400" dirty="0">
                <a:solidFill>
                  <a:srgbClr val="0033CC"/>
                </a:solidFill>
              </a:rPr>
              <a:t>-раскрыть основное значение слова «толерантность»;</a:t>
            </a:r>
            <a:endParaRPr lang="en-US" sz="2400" dirty="0">
              <a:solidFill>
                <a:srgbClr val="0033CC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400" dirty="0">
                <a:solidFill>
                  <a:srgbClr val="0033CC"/>
                </a:solidFill>
              </a:rPr>
              <a:t>-</a:t>
            </a:r>
            <a:r>
              <a:rPr lang="ru-RU" sz="2400" dirty="0">
                <a:solidFill>
                  <a:srgbClr val="0033CC"/>
                </a:solidFill>
              </a:rPr>
              <a:t>раскрыть представления об основных добродетелях человека;</a:t>
            </a:r>
          </a:p>
          <a:p>
            <a:pPr fontAlgn="base">
              <a:lnSpc>
                <a:spcPct val="150000"/>
              </a:lnSpc>
            </a:pPr>
            <a:r>
              <a:rPr lang="ru-RU" sz="2400" dirty="0">
                <a:solidFill>
                  <a:srgbClr val="0033CC"/>
                </a:solidFill>
              </a:rPr>
              <a:t>-провести опрос среди одноклассников и проанализировать степень их толерантности, а также ее понимание</a:t>
            </a:r>
          </a:p>
          <a:p>
            <a:pPr fontAlgn="base"/>
            <a:r>
              <a:rPr lang="ru-RU" sz="2400" dirty="0">
                <a:solidFill>
                  <a:srgbClr val="0033CC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03629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14">
            <a:extLst>
              <a:ext uri="{FF2B5EF4-FFF2-40B4-BE49-F238E27FC236}">
                <a16:creationId xmlns:a16="http://schemas.microsoft.com/office/drawing/2014/main" id="{1152940F-00EE-4A96-8D4E-9E40E702B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3" y="2844598"/>
            <a:ext cx="9147323" cy="40065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E25331-E6B3-4E70-9435-7151F0E4E112}"/>
              </a:ext>
            </a:extLst>
          </p:cNvPr>
          <p:cNvSpPr txBox="1"/>
          <p:nvPr/>
        </p:nvSpPr>
        <p:spPr>
          <a:xfrm>
            <a:off x="645902" y="908720"/>
            <a:ext cx="78488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Объект исследования</a:t>
            </a:r>
            <a:r>
              <a:rPr lang="ru-RU" sz="2400" dirty="0">
                <a:solidFill>
                  <a:srgbClr val="0070C0"/>
                </a:solidFill>
              </a:rPr>
              <a:t>: общепринятые культурные ценности человека </a:t>
            </a:r>
          </a:p>
          <a:p>
            <a:endParaRPr lang="ru-RU" sz="2400" dirty="0">
              <a:solidFill>
                <a:srgbClr val="0070C0"/>
              </a:solidFill>
            </a:endParaRPr>
          </a:p>
          <a:p>
            <a:r>
              <a:rPr lang="ru-RU" sz="2400" b="1" u="sng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Методы работы</a:t>
            </a:r>
            <a:r>
              <a:rPr lang="ru-RU" sz="2400" dirty="0">
                <a:solidFill>
                  <a:srgbClr val="0070C0"/>
                </a:solidFill>
              </a:rPr>
              <a:t>: наблюдение, сравнение, опрос, беседа</a:t>
            </a:r>
          </a:p>
          <a:p>
            <a:endParaRPr lang="ru-RU" sz="2400" dirty="0">
              <a:solidFill>
                <a:srgbClr val="0070C0"/>
              </a:solidFill>
            </a:endParaRPr>
          </a:p>
          <a:p>
            <a:r>
              <a:rPr lang="ru-RU" sz="2400" b="1" u="sng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Практическое значение</a:t>
            </a:r>
            <a:r>
              <a:rPr lang="ru-RU" sz="2400" dirty="0">
                <a:solidFill>
                  <a:srgbClr val="0070C0"/>
                </a:solidFill>
              </a:rPr>
              <a:t>: разработка рекомендательной памятки по формированию толерантности обучающихся МБОУ Краснооктябрьской СШ</a:t>
            </a:r>
            <a:r>
              <a:rPr lang="ru-RU" sz="2400" dirty="0"/>
              <a:t>  </a:t>
            </a:r>
            <a:endParaRPr lang="ru-RU" sz="2400" dirty="0">
              <a:solidFill>
                <a:srgbClr val="0070C0"/>
              </a:solidFill>
            </a:endParaRPr>
          </a:p>
          <a:p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939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14">
            <a:extLst>
              <a:ext uri="{FF2B5EF4-FFF2-40B4-BE49-F238E27FC236}">
                <a16:creationId xmlns:a16="http://schemas.microsoft.com/office/drawing/2014/main" id="{645A7CFF-93D4-47E7-B320-F465806CF8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3" y="2844598"/>
            <a:ext cx="9147323" cy="40065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1ACCB7-8785-40AA-B233-D297EC68EE95}"/>
              </a:ext>
            </a:extLst>
          </p:cNvPr>
          <p:cNvSpPr txBox="1"/>
          <p:nvPr/>
        </p:nvSpPr>
        <p:spPr>
          <a:xfrm>
            <a:off x="827584" y="548680"/>
            <a:ext cx="763284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Понятие толерантности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0033CC"/>
                </a:solidFill>
              </a:rPr>
              <a:t>     </a:t>
            </a:r>
            <a:r>
              <a:rPr lang="ru-RU" sz="2400" dirty="0">
                <a:solidFill>
                  <a:srgbClr val="0033CC"/>
                </a:solidFill>
              </a:rPr>
              <a:t>Сам термин «толерантность» появился в языке с фамилии известного французского государственного деятеля Шарля Мориса де Талейрана-</a:t>
            </a:r>
            <a:r>
              <a:rPr lang="ru-RU" sz="2400" dirty="0" err="1">
                <a:solidFill>
                  <a:srgbClr val="0033CC"/>
                </a:solidFill>
              </a:rPr>
              <a:t>Перигора</a:t>
            </a:r>
            <a:r>
              <a:rPr lang="ru-RU" sz="2400" dirty="0">
                <a:solidFill>
                  <a:srgbClr val="0033CC"/>
                </a:solidFill>
              </a:rPr>
              <a:t> (1754—1838 гг.), министра иностранных дел Франции. Талейран прославился тем, что все переговоры, которые он проводил как министр-переговорщик, заканчивались миром.</a:t>
            </a:r>
          </a:p>
          <a:p>
            <a:pPr algn="just"/>
            <a:r>
              <a:rPr lang="ru-RU" sz="2400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4616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14">
            <a:extLst>
              <a:ext uri="{FF2B5EF4-FFF2-40B4-BE49-F238E27FC236}">
                <a16:creationId xmlns:a16="http://schemas.microsoft.com/office/drawing/2014/main" id="{8A16DB53-BA04-4E05-9AAA-8E98D3502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3" y="2844598"/>
            <a:ext cx="9147323" cy="40065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4266E7F-C486-4D66-937F-9792CF8C826A}"/>
              </a:ext>
            </a:extLst>
          </p:cNvPr>
          <p:cNvSpPr txBox="1"/>
          <p:nvPr/>
        </p:nvSpPr>
        <p:spPr>
          <a:xfrm>
            <a:off x="611560" y="260648"/>
            <a:ext cx="7920880" cy="4897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Понятие толерантности</a:t>
            </a:r>
          </a:p>
          <a:p>
            <a:pPr algn="just">
              <a:lnSpc>
                <a:spcPct val="150000"/>
              </a:lnSpc>
            </a:pPr>
            <a:r>
              <a:rPr lang="ru-RU" dirty="0"/>
              <a:t>     </a:t>
            </a:r>
            <a:r>
              <a:rPr lang="ru-RU" sz="2400" dirty="0">
                <a:solidFill>
                  <a:srgbClr val="0033CC"/>
                </a:solidFill>
              </a:rPr>
              <a:t>В моём понимании, толерантность - это значит уважать и понимать  других, терпеть их недостатки, понимая, что кто-то не такой как ты. Между людьми должны быть доверительные отношения и общение.   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solidFill>
                  <a:srgbClr val="0033CC"/>
                </a:solidFill>
              </a:rPr>
              <a:t>    Принятие другого человека таким, каким он есть, уважение другой точки зрения, сдержанности к тому, что не разделяешь.  Допускать, что кто-то может думать или действовать  по другому, не так, как ты сам.</a:t>
            </a:r>
          </a:p>
        </p:txBody>
      </p:sp>
    </p:spTree>
    <p:extLst>
      <p:ext uri="{BB962C8B-B14F-4D97-AF65-F5344CB8AC3E}">
        <p14:creationId xmlns:p14="http://schemas.microsoft.com/office/powerpoint/2010/main" val="2712765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600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Так что же такое толерантность?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857364"/>
            <a:ext cx="3786214" cy="571504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dirty="0">
                <a:solidFill>
                  <a:srgbClr val="00B050"/>
                </a:solidFill>
              </a:rPr>
              <a:t>это любовь к ближнему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857364"/>
            <a:ext cx="3571900" cy="57150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70C0"/>
                </a:solidFill>
              </a:rPr>
              <a:t>это сострадание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3643314"/>
            <a:ext cx="3357586" cy="571504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FFC000"/>
                </a:solidFill>
              </a:rPr>
              <a:t>это уважение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3571876"/>
            <a:ext cx="3429024" cy="642942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это доброта души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5286388"/>
            <a:ext cx="3071834" cy="42862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</a:rPr>
              <a:t>это дружба</a:t>
            </a:r>
          </a:p>
        </p:txBody>
      </p:sp>
      <p:pic>
        <p:nvPicPr>
          <p:cNvPr id="15362" name="Picture 2" descr="https://media.istockphoto.com/vectors/children-shaking-hands-vector-id514924108?k=20&amp;m=514924108&amp;s=612x612&amp;w=0&amp;h=nL_tOKYRzljAcUbJnrP-k-rry5mlVhEdl7E7XolvTx4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357695"/>
            <a:ext cx="2000264" cy="2500306"/>
          </a:xfrm>
          <a:prstGeom prst="rect">
            <a:avLst/>
          </a:prstGeom>
          <a:noFill/>
        </p:spPr>
      </p:pic>
      <p:pic>
        <p:nvPicPr>
          <p:cNvPr id="15364" name="Picture 4" descr="https://kolosok28.ru/media/k2/items/cache/e529a8dc22bd84a37f6f8ae6b8ce40d3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643446"/>
            <a:ext cx="2567386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  <p:bldP spid="8" grpId="0" build="allAtOnce" animBg="1"/>
      <p:bldP spid="9" grpId="0" build="allAtOnce" animBg="1"/>
      <p:bldP spid="10" grpId="0" build="allAtOnce" animBg="1"/>
      <p:bldP spid="11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14">
            <a:extLst>
              <a:ext uri="{FF2B5EF4-FFF2-40B4-BE49-F238E27FC236}">
                <a16:creationId xmlns:a16="http://schemas.microsoft.com/office/drawing/2014/main" id="{8F0ABE54-75CC-45FB-9C66-5E349B17A8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78858"/>
            <a:ext cx="9147323" cy="4006527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21076B2-B116-4BB7-8FE6-5E7372B1EDE1}"/>
              </a:ext>
            </a:extLst>
          </p:cNvPr>
          <p:cNvSpPr/>
          <p:nvPr/>
        </p:nvSpPr>
        <p:spPr>
          <a:xfrm>
            <a:off x="572956" y="476672"/>
            <a:ext cx="799808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Качества толерантной личности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9C661F6-BBB1-42EF-9241-2BE3C5E67ECB}"/>
              </a:ext>
            </a:extLst>
          </p:cNvPr>
          <p:cNvSpPr/>
          <p:nvPr/>
        </p:nvSpPr>
        <p:spPr>
          <a:xfrm>
            <a:off x="5146924" y="2918687"/>
            <a:ext cx="321754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сострадание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47292AD-9DF0-4F88-8D13-C4E4F8F5B917}"/>
              </a:ext>
            </a:extLst>
          </p:cNvPr>
          <p:cNvSpPr/>
          <p:nvPr/>
        </p:nvSpPr>
        <p:spPr>
          <a:xfrm>
            <a:off x="5146924" y="3917974"/>
            <a:ext cx="26576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прощение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80196CF-2C05-4418-B6F3-81CD2D08E1BA}"/>
              </a:ext>
            </a:extLst>
          </p:cNvPr>
          <p:cNvSpPr/>
          <p:nvPr/>
        </p:nvSpPr>
        <p:spPr>
          <a:xfrm>
            <a:off x="852436" y="2878856"/>
            <a:ext cx="315887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милосердие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7F5CD15-1FC7-4EC8-B49E-495E2C31F647}"/>
              </a:ext>
            </a:extLst>
          </p:cNvPr>
          <p:cNvSpPr/>
          <p:nvPr/>
        </p:nvSpPr>
        <p:spPr>
          <a:xfrm>
            <a:off x="5146924" y="1879571"/>
            <a:ext cx="297376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терпимость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171DB6A-E336-41CF-964E-B462FD8C0903}"/>
              </a:ext>
            </a:extLst>
          </p:cNvPr>
          <p:cNvSpPr/>
          <p:nvPr/>
        </p:nvSpPr>
        <p:spPr>
          <a:xfrm>
            <a:off x="772128" y="3917974"/>
            <a:ext cx="39522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сотрудничество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E6B955E-BCCA-48A8-AA58-AD85273B3DD4}"/>
              </a:ext>
            </a:extLst>
          </p:cNvPr>
          <p:cNvSpPr/>
          <p:nvPr/>
        </p:nvSpPr>
        <p:spPr>
          <a:xfrm>
            <a:off x="852436" y="1879571"/>
            <a:ext cx="252960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уважение</a:t>
            </a:r>
          </a:p>
        </p:txBody>
      </p:sp>
    </p:spTree>
    <p:extLst>
      <p:ext uri="{BB962C8B-B14F-4D97-AF65-F5344CB8AC3E}">
        <p14:creationId xmlns:p14="http://schemas.microsoft.com/office/powerpoint/2010/main" val="1474876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1020</TotalTime>
  <Words>652</Words>
  <Application>Microsoft Office PowerPoint</Application>
  <PresentationFormat>Экран (4:3)</PresentationFormat>
  <Paragraphs>77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«Мы - в мире толерантности»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Так что же такое толерантность?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ааа</dc:creator>
  <cp:lastModifiedBy>admin</cp:lastModifiedBy>
  <cp:revision>76</cp:revision>
  <dcterms:created xsi:type="dcterms:W3CDTF">2022-12-17T16:22:21Z</dcterms:created>
  <dcterms:modified xsi:type="dcterms:W3CDTF">2022-12-22T19:13:35Z</dcterms:modified>
</cp:coreProperties>
</file>