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53" r:id="rId1"/>
  </p:sldMasterIdLst>
  <p:sldIdLst>
    <p:sldId id="295" r:id="rId2"/>
    <p:sldId id="296" r:id="rId3"/>
    <p:sldId id="297" r:id="rId4"/>
    <p:sldId id="257" r:id="rId5"/>
    <p:sldId id="258" r:id="rId6"/>
    <p:sldId id="259" r:id="rId7"/>
    <p:sldId id="275" r:id="rId8"/>
    <p:sldId id="276" r:id="rId9"/>
    <p:sldId id="277" r:id="rId10"/>
    <p:sldId id="278" r:id="rId11"/>
    <p:sldId id="279" r:id="rId12"/>
    <p:sldId id="280" r:id="rId13"/>
    <p:sldId id="281" r:id="rId14"/>
    <p:sldId id="282" r:id="rId15"/>
    <p:sldId id="283" r:id="rId16"/>
    <p:sldId id="284" r:id="rId17"/>
    <p:sldId id="285" r:id="rId18"/>
    <p:sldId id="286" r:id="rId19"/>
    <p:sldId id="287" r:id="rId20"/>
    <p:sldId id="288" r:id="rId21"/>
    <p:sldId id="289" r:id="rId22"/>
    <p:sldId id="260" r:id="rId23"/>
    <p:sldId id="261" r:id="rId24"/>
    <p:sldId id="262" r:id="rId25"/>
    <p:sldId id="263" r:id="rId26"/>
    <p:sldId id="264" r:id="rId27"/>
    <p:sldId id="265" r:id="rId28"/>
    <p:sldId id="266" r:id="rId29"/>
    <p:sldId id="267" r:id="rId30"/>
    <p:sldId id="268" r:id="rId31"/>
    <p:sldId id="269" r:id="rId32"/>
    <p:sldId id="270" r:id="rId33"/>
    <p:sldId id="271" r:id="rId34"/>
    <p:sldId id="272" r:id="rId35"/>
    <p:sldId id="274" r:id="rId36"/>
    <p:sldId id="273" r:id="rId37"/>
    <p:sldId id="298" r:id="rId3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81" autoAdjust="0"/>
    <p:restoredTop sz="94660"/>
  </p:normalViewPr>
  <p:slideViewPr>
    <p:cSldViewPr snapToGrid="0">
      <p:cViewPr varScale="1">
        <p:scale>
          <a:sx n="83" d="100"/>
          <a:sy n="83" d="100"/>
        </p:scale>
        <p:origin x="701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B1BE5-A48B-49BF-9889-B169DFEE7187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A4CCE-70E8-40E1-8178-825B41F402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31761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B1BE5-A48B-49BF-9889-B169DFEE7187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A4CCE-70E8-40E1-8178-825B41F402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94695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B1BE5-A48B-49BF-9889-B169DFEE7187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A4CCE-70E8-40E1-8178-825B41F402CC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699826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B1BE5-A48B-49BF-9889-B169DFEE7187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A4CCE-70E8-40E1-8178-825B41F402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31649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B1BE5-A48B-49BF-9889-B169DFEE7187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A4CCE-70E8-40E1-8178-825B41F402CC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523328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B1BE5-A48B-49BF-9889-B169DFEE7187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A4CCE-70E8-40E1-8178-825B41F402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17183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B1BE5-A48B-49BF-9889-B169DFEE7187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A4CCE-70E8-40E1-8178-825B41F402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040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B1BE5-A48B-49BF-9889-B169DFEE7187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A4CCE-70E8-40E1-8178-825B41F402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15875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Вопро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Управляющая кнопка: &quot;Пустой&quot; 5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1EB444BC-E85F-4DD2-A158-7A47802E2B03}"/>
              </a:ext>
            </a:extLst>
          </p:cNvPr>
          <p:cNvSpPr/>
          <p:nvPr userDrawn="1"/>
        </p:nvSpPr>
        <p:spPr>
          <a:xfrm>
            <a:off x="4141365" y="5410898"/>
            <a:ext cx="3909270" cy="1249960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/>
              <a:t>ОТВЕТ</a:t>
            </a:r>
          </a:p>
        </p:txBody>
      </p:sp>
    </p:spTree>
    <p:extLst>
      <p:ext uri="{BB962C8B-B14F-4D97-AF65-F5344CB8AC3E}">
        <p14:creationId xmlns:p14="http://schemas.microsoft.com/office/powerpoint/2010/main" val="4409980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Управляющая кнопка: &quot;На главную&quot; 5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D07DA1F5-8A8C-436F-8D30-6E0A4313A93B}"/>
              </a:ext>
            </a:extLst>
          </p:cNvPr>
          <p:cNvSpPr/>
          <p:nvPr userDrawn="1"/>
        </p:nvSpPr>
        <p:spPr>
          <a:xfrm>
            <a:off x="5131266" y="5494788"/>
            <a:ext cx="1929468" cy="114851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02086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B1BE5-A48B-49BF-9889-B169DFEE7187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A4CCE-70E8-40E1-8178-825B41F402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86128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B1BE5-A48B-49BF-9889-B169DFEE7187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A4CCE-70E8-40E1-8178-825B41F402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6592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B1BE5-A48B-49BF-9889-B169DFEE7187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A4CCE-70E8-40E1-8178-825B41F402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94810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B1BE5-A48B-49BF-9889-B169DFEE7187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A4CCE-70E8-40E1-8178-825B41F402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05619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B1BE5-A48B-49BF-9889-B169DFEE7187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A4CCE-70E8-40E1-8178-825B41F402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60607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B1BE5-A48B-49BF-9889-B169DFEE7187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A4CCE-70E8-40E1-8178-825B41F402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4248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B1BE5-A48B-49BF-9889-B169DFEE7187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A4CCE-70E8-40E1-8178-825B41F402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84750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B1BE5-A48B-49BF-9889-B169DFEE7187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A4CCE-70E8-40E1-8178-825B41F402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42856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2B1BE5-A48B-49BF-9889-B169DFEE7187}" type="datetimeFigureOut">
              <a:rPr lang="ru-RU" smtClean="0"/>
              <a:t>12.11.2023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ABA4CCE-70E8-40E1-8178-825B41F402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8392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54" r:id="rId1"/>
    <p:sldLayoutId id="2147484255" r:id="rId2"/>
    <p:sldLayoutId id="2147484256" r:id="rId3"/>
    <p:sldLayoutId id="2147484257" r:id="rId4"/>
    <p:sldLayoutId id="2147484258" r:id="rId5"/>
    <p:sldLayoutId id="2147484259" r:id="rId6"/>
    <p:sldLayoutId id="2147484260" r:id="rId7"/>
    <p:sldLayoutId id="2147484261" r:id="rId8"/>
    <p:sldLayoutId id="2147484262" r:id="rId9"/>
    <p:sldLayoutId id="2147484263" r:id="rId10"/>
    <p:sldLayoutId id="2147484264" r:id="rId11"/>
    <p:sldLayoutId id="2147484265" r:id="rId12"/>
    <p:sldLayoutId id="2147484266" r:id="rId13"/>
    <p:sldLayoutId id="2147484267" r:id="rId14"/>
    <p:sldLayoutId id="2147484268" r:id="rId15"/>
    <p:sldLayoutId id="2147484269" r:id="rId16"/>
    <p:sldLayoutId id="2147484270" r:id="rId17"/>
    <p:sldLayoutId id="2147484271" r:id="rId18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8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8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s://uchebniksonline.ru/uchebniki/4-klass/literaturnoe-chtenie-4-klass-2-chast-klimanova-goreckiy-shkola-rossii" TargetMode="External"/><Relationship Id="rId2" Type="http://schemas.openxmlformats.org/officeDocument/2006/relationships/hyperlink" Target="https://uchebniksonline.ru/uchebniki/4-klass/literaturnoe-chtenie-4-klass-1-chast-klimanova-goreckiy-shkola-rossii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7.xml"/><Relationship Id="rId13" Type="http://schemas.openxmlformats.org/officeDocument/2006/relationships/slide" Target="slide27.xml"/><Relationship Id="rId3" Type="http://schemas.openxmlformats.org/officeDocument/2006/relationships/slide" Target="slide7.xml"/><Relationship Id="rId7" Type="http://schemas.openxmlformats.org/officeDocument/2006/relationships/slide" Target="slide15.xml"/><Relationship Id="rId12" Type="http://schemas.openxmlformats.org/officeDocument/2006/relationships/slide" Target="slide25.xml"/><Relationship Id="rId17" Type="http://schemas.openxmlformats.org/officeDocument/2006/relationships/slide" Target="slide35.xml"/><Relationship Id="rId2" Type="http://schemas.openxmlformats.org/officeDocument/2006/relationships/slide" Target="slide5.xml"/><Relationship Id="rId16" Type="http://schemas.openxmlformats.org/officeDocument/2006/relationships/slide" Target="slide3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3.xml"/><Relationship Id="rId11" Type="http://schemas.openxmlformats.org/officeDocument/2006/relationships/slide" Target="slide23.xml"/><Relationship Id="rId5" Type="http://schemas.openxmlformats.org/officeDocument/2006/relationships/slide" Target="slide11.xml"/><Relationship Id="rId15" Type="http://schemas.openxmlformats.org/officeDocument/2006/relationships/slide" Target="slide31.xml"/><Relationship Id="rId10" Type="http://schemas.openxmlformats.org/officeDocument/2006/relationships/slide" Target="slide21.xml"/><Relationship Id="rId4" Type="http://schemas.openxmlformats.org/officeDocument/2006/relationships/slide" Target="slide9.xml"/><Relationship Id="rId9" Type="http://schemas.openxmlformats.org/officeDocument/2006/relationships/slide" Target="slide19.xml"/><Relationship Id="rId14" Type="http://schemas.openxmlformats.org/officeDocument/2006/relationships/slide" Target="slide2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654628" y="735945"/>
            <a:ext cx="8882743" cy="158620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-149290" y="975049"/>
            <a:ext cx="1197117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>
                <a:latin typeface="Arial" panose="020B0604020202020204" pitchFamily="34" charset="0"/>
                <a:cs typeface="Arial" panose="020B0604020202020204" pitchFamily="34" charset="0"/>
              </a:rPr>
              <a:t>Своя игра</a:t>
            </a:r>
            <a:endParaRPr lang="ru-RU" sz="6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2650867"/>
            <a:ext cx="12192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п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о 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литературному чтению на тему: </a:t>
            </a:r>
          </a:p>
          <a:p>
            <a:pPr algn="ctr"/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ru-RU" sz="3600" dirty="0">
                <a:latin typeface="var(--bs-font-sans-serif)"/>
              </a:rPr>
              <a:t>Викторина по </a:t>
            </a:r>
            <a:r>
              <a:rPr lang="ru-RU" sz="3600" dirty="0" smtClean="0">
                <a:latin typeface="var(--bs-font-sans-serif)"/>
              </a:rPr>
              <a:t>сказкам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» 3 класс</a:t>
            </a:r>
            <a:endParaRPr lang="ru-RU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363478" y="4124131"/>
            <a:ext cx="563568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Подготовила:</a:t>
            </a:r>
          </a:p>
          <a:p>
            <a:pPr algn="r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у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читель начальных классов</a:t>
            </a:r>
          </a:p>
          <a:p>
            <a:pPr algn="r"/>
            <a:r>
              <a:rPr lang="ru-RU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Златина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Алена Антоновна</a:t>
            </a:r>
          </a:p>
          <a:p>
            <a:pPr algn="r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ГБПОУ ВО «Губернский педагогический колледж»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862873" y="6307494"/>
            <a:ext cx="39841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Воронеж, 2023г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847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6E019DD-D86A-4DF0-89CA-B55CD8F81C91}"/>
              </a:ext>
            </a:extLst>
          </p:cNvPr>
          <p:cNvSpPr txBox="1"/>
          <p:nvPr/>
        </p:nvSpPr>
        <p:spPr>
          <a:xfrm>
            <a:off x="4182035" y="255912"/>
            <a:ext cx="38279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>
                <a:solidFill>
                  <a:schemeClr val="accent1">
                    <a:lumMod val="50000"/>
                  </a:schemeClr>
                </a:solidFill>
              </a:rPr>
              <a:t>во Франции</a:t>
            </a:r>
            <a:endParaRPr lang="ru-RU" sz="48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026" name="Picture 2" descr="https://nukadeti.ru/content/images/essence/tale/1700/75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3750" y="1562572"/>
            <a:ext cx="5044498" cy="33192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5611619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265407B-8CD8-44C7-88AB-DF8C8BA9C12A}"/>
              </a:ext>
            </a:extLst>
          </p:cNvPr>
          <p:cNvSpPr txBox="1"/>
          <p:nvPr/>
        </p:nvSpPr>
        <p:spPr>
          <a:xfrm>
            <a:off x="3482788" y="1721224"/>
            <a:ext cx="522642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chemeClr val="accent1">
                    <a:lumMod val="50000"/>
                  </a:schemeClr>
                </a:solidFill>
              </a:rPr>
              <a:t>Как назвал страну сказок А.С. Пушкин? </a:t>
            </a:r>
          </a:p>
        </p:txBody>
      </p:sp>
    </p:spTree>
    <p:extLst>
      <p:ext uri="{BB962C8B-B14F-4D97-AF65-F5344CB8AC3E}">
        <p14:creationId xmlns:p14="http://schemas.microsoft.com/office/powerpoint/2010/main" val="7735876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6A080A6-668F-44C1-80C3-0906D1D72A88}"/>
              </a:ext>
            </a:extLst>
          </p:cNvPr>
          <p:cNvSpPr txBox="1"/>
          <p:nvPr/>
        </p:nvSpPr>
        <p:spPr>
          <a:xfrm>
            <a:off x="4182035" y="255912"/>
            <a:ext cx="38279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>
                <a:solidFill>
                  <a:schemeClr val="accent1">
                    <a:lumMod val="50000"/>
                  </a:schemeClr>
                </a:solidFill>
              </a:rPr>
              <a:t>Лукоморье</a:t>
            </a:r>
            <a:endParaRPr lang="ru-RU" sz="48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2050" name="Picture 2" descr="https://gas-kvas.com/uploads/posts/2023-02/1676760105_gas-kvas-com-p-detskie-risunki-pushkin-u-lukomorya-3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8" t="1061" r="4368" b="2705"/>
          <a:stretch/>
        </p:blipFill>
        <p:spPr bwMode="auto">
          <a:xfrm>
            <a:off x="3158836" y="1579418"/>
            <a:ext cx="5763492" cy="3352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636970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CE77B85-7DA5-410A-A8EB-54CF2CA7CDD7}"/>
              </a:ext>
            </a:extLst>
          </p:cNvPr>
          <p:cNvSpPr txBox="1"/>
          <p:nvPr/>
        </p:nvSpPr>
        <p:spPr>
          <a:xfrm>
            <a:off x="2336800" y="1617994"/>
            <a:ext cx="7204364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500" b="1" dirty="0">
                <a:solidFill>
                  <a:schemeClr val="accent1">
                    <a:lumMod val="50000"/>
                  </a:schemeClr>
                </a:solidFill>
              </a:rPr>
              <a:t>За двумя зайцами погонишься...</a:t>
            </a:r>
          </a:p>
        </p:txBody>
      </p:sp>
    </p:spTree>
    <p:extLst>
      <p:ext uri="{BB962C8B-B14F-4D97-AF65-F5344CB8AC3E}">
        <p14:creationId xmlns:p14="http://schemas.microsoft.com/office/powerpoint/2010/main" val="10539371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98DDFED-0079-4F60-A698-67A1B511ABA0}"/>
              </a:ext>
            </a:extLst>
          </p:cNvPr>
          <p:cNvSpPr txBox="1"/>
          <p:nvPr/>
        </p:nvSpPr>
        <p:spPr>
          <a:xfrm>
            <a:off x="3205019" y="1775294"/>
            <a:ext cx="5211346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500" b="1" dirty="0">
                <a:solidFill>
                  <a:schemeClr val="accent1">
                    <a:lumMod val="50000"/>
                  </a:schemeClr>
                </a:solidFill>
              </a:rPr>
              <a:t>ни одного не поймаешь</a:t>
            </a:r>
            <a:endParaRPr lang="ru-RU" sz="55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14818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07F7467-C234-44E0-AA7C-2CEEC4A31A9B}"/>
              </a:ext>
            </a:extLst>
          </p:cNvPr>
          <p:cNvSpPr txBox="1"/>
          <p:nvPr/>
        </p:nvSpPr>
        <p:spPr>
          <a:xfrm>
            <a:off x="2521527" y="1951318"/>
            <a:ext cx="7282329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500" b="1" dirty="0">
                <a:solidFill>
                  <a:schemeClr val="accent1">
                    <a:lumMod val="50000"/>
                  </a:schemeClr>
                </a:solidFill>
              </a:rPr>
              <a:t>Не знавши броду...</a:t>
            </a:r>
          </a:p>
        </p:txBody>
      </p:sp>
    </p:spTree>
    <p:extLst>
      <p:ext uri="{BB962C8B-B14F-4D97-AF65-F5344CB8AC3E}">
        <p14:creationId xmlns:p14="http://schemas.microsoft.com/office/powerpoint/2010/main" val="38611148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CEA3198-F4C7-4D47-BB66-79DCFF5DB5E2}"/>
              </a:ext>
            </a:extLst>
          </p:cNvPr>
          <p:cNvSpPr txBox="1"/>
          <p:nvPr/>
        </p:nvSpPr>
        <p:spPr>
          <a:xfrm>
            <a:off x="2900219" y="2044068"/>
            <a:ext cx="6354618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500" b="1" dirty="0">
                <a:solidFill>
                  <a:schemeClr val="accent1">
                    <a:lumMod val="50000"/>
                  </a:schemeClr>
                </a:solidFill>
              </a:rPr>
              <a:t>не суйся в воду</a:t>
            </a:r>
            <a:endParaRPr lang="ru-RU" sz="55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71138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D0B5BF1-A60B-4F0C-9763-5EF432A273ED}"/>
              </a:ext>
            </a:extLst>
          </p:cNvPr>
          <p:cNvSpPr txBox="1"/>
          <p:nvPr/>
        </p:nvSpPr>
        <p:spPr>
          <a:xfrm>
            <a:off x="3565915" y="1564748"/>
            <a:ext cx="5226423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500" b="1" dirty="0">
                <a:solidFill>
                  <a:schemeClr val="accent1">
                    <a:lumMod val="50000"/>
                  </a:schemeClr>
                </a:solidFill>
              </a:rPr>
              <a:t>Рано пташечка запела... </a:t>
            </a:r>
          </a:p>
        </p:txBody>
      </p:sp>
    </p:spTree>
    <p:extLst>
      <p:ext uri="{BB962C8B-B14F-4D97-AF65-F5344CB8AC3E}">
        <p14:creationId xmlns:p14="http://schemas.microsoft.com/office/powerpoint/2010/main" val="32765297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606077D-B443-4EF4-98A1-CD619B944079}"/>
              </a:ext>
            </a:extLst>
          </p:cNvPr>
          <p:cNvSpPr txBox="1"/>
          <p:nvPr/>
        </p:nvSpPr>
        <p:spPr>
          <a:xfrm>
            <a:off x="2817092" y="1818759"/>
            <a:ext cx="6317672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500" b="1" dirty="0">
                <a:solidFill>
                  <a:schemeClr val="accent1">
                    <a:lumMod val="50000"/>
                  </a:schemeClr>
                </a:solidFill>
              </a:rPr>
              <a:t>как бы кошечка не съела</a:t>
            </a:r>
            <a:endParaRPr lang="ru-RU" sz="55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93978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AC8A7E0-ECD3-4C75-9255-B47074C4AB0A}"/>
              </a:ext>
            </a:extLst>
          </p:cNvPr>
          <p:cNvSpPr txBox="1"/>
          <p:nvPr/>
        </p:nvSpPr>
        <p:spPr>
          <a:xfrm>
            <a:off x="2900219" y="1993367"/>
            <a:ext cx="6649502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500" b="1" dirty="0">
                <a:solidFill>
                  <a:schemeClr val="accent1">
                    <a:lumMod val="50000"/>
                  </a:schemeClr>
                </a:solidFill>
              </a:rPr>
              <a:t>Назвался груздем...</a:t>
            </a:r>
          </a:p>
        </p:txBody>
      </p:sp>
    </p:spTree>
    <p:extLst>
      <p:ext uri="{BB962C8B-B14F-4D97-AF65-F5344CB8AC3E}">
        <p14:creationId xmlns:p14="http://schemas.microsoft.com/office/powerpoint/2010/main" val="32590487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78303" y="224124"/>
            <a:ext cx="83488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Цель: закрепление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углубление знаний учащихся о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сказках, пословицах и былин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78303" y="1297841"/>
            <a:ext cx="861668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Задачи:</a:t>
            </a:r>
          </a:p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образовательные: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способствовать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формированию знаний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сказках, пословицах и былин;</a:t>
            </a:r>
          </a:p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развивающие: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развивать познавательный интерес к литературному чтению;</a:t>
            </a:r>
          </a:p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воспитательные: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ru-RU" sz="2400" dirty="0" smtClean="0">
                <a:solidFill>
                  <a:srgbClr val="000000"/>
                </a:solidFill>
                <a:latin typeface="PT Sans"/>
              </a:rPr>
              <a:t>воспитывать </a:t>
            </a:r>
            <a:r>
              <a:rPr lang="ru-RU" sz="2400" dirty="0">
                <a:solidFill>
                  <a:srgbClr val="000000"/>
                </a:solidFill>
                <a:latin typeface="PT Sans"/>
              </a:rPr>
              <a:t>у учащихся эмоционально-целостное, бережное отношение к окружающим, дружбу, взаимовыручку</a:t>
            </a:r>
            <a:endParaRPr lang="ru-RU" sz="2400" b="0" i="0" dirty="0">
              <a:solidFill>
                <a:srgbClr val="0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0334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A6F7F56-456A-4A8C-8FBD-A5C8364AD3C9}"/>
              </a:ext>
            </a:extLst>
          </p:cNvPr>
          <p:cNvSpPr txBox="1"/>
          <p:nvPr/>
        </p:nvSpPr>
        <p:spPr>
          <a:xfrm>
            <a:off x="3389746" y="1887049"/>
            <a:ext cx="5857891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500" b="1" dirty="0">
                <a:solidFill>
                  <a:schemeClr val="accent1">
                    <a:lumMod val="50000"/>
                  </a:schemeClr>
                </a:solidFill>
              </a:rPr>
              <a:t>полезай в кузов</a:t>
            </a:r>
            <a:endParaRPr lang="ru-RU" sz="55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810159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6F76B9F-F784-46A9-8403-F83473B142CC}"/>
              </a:ext>
            </a:extLst>
          </p:cNvPr>
          <p:cNvSpPr txBox="1"/>
          <p:nvPr/>
        </p:nvSpPr>
        <p:spPr>
          <a:xfrm>
            <a:off x="2207490" y="1632380"/>
            <a:ext cx="7264129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500" b="1" dirty="0">
                <a:solidFill>
                  <a:schemeClr val="accent1">
                    <a:lumMod val="50000"/>
                  </a:schemeClr>
                </a:solidFill>
              </a:rPr>
              <a:t>Их не сеют, не сажают -</a:t>
            </a:r>
          </a:p>
          <a:p>
            <a:pPr algn="ctr"/>
            <a:r>
              <a:rPr lang="ru-RU" sz="5500" b="1" dirty="0">
                <a:solidFill>
                  <a:schemeClr val="accent1">
                    <a:lumMod val="50000"/>
                  </a:schemeClr>
                </a:solidFill>
              </a:rPr>
              <a:t>Они сами вырастают</a:t>
            </a:r>
          </a:p>
        </p:txBody>
      </p:sp>
    </p:spTree>
    <p:extLst>
      <p:ext uri="{BB962C8B-B14F-4D97-AF65-F5344CB8AC3E}">
        <p14:creationId xmlns:p14="http://schemas.microsoft.com/office/powerpoint/2010/main" val="59624328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1D889F5-B762-49CB-823E-4F335A082606}"/>
              </a:ext>
            </a:extLst>
          </p:cNvPr>
          <p:cNvSpPr txBox="1"/>
          <p:nvPr/>
        </p:nvSpPr>
        <p:spPr>
          <a:xfrm>
            <a:off x="3886471" y="1890749"/>
            <a:ext cx="382792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>
                <a:solidFill>
                  <a:schemeClr val="accent1">
                    <a:lumMod val="50000"/>
                  </a:schemeClr>
                </a:solidFill>
              </a:rPr>
              <a:t>Волосы</a:t>
            </a:r>
            <a:endParaRPr lang="ru-RU" sz="6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AutoShape 2" descr="https://3.bp.blogspot.com/-97bJtnn-KE4/UXIKHf_170I/AAAAAAAAAbE/oqF0eEsie-g/s1600/rap2.jpg"/>
          <p:cNvSpPr>
            <a:spLocks noChangeAspect="1" noChangeArrowheads="1"/>
          </p:cNvSpPr>
          <p:nvPr/>
        </p:nvSpPr>
        <p:spPr bwMode="auto">
          <a:xfrm>
            <a:off x="155574" y="-144463"/>
            <a:ext cx="3409661" cy="3409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757241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E90BC6A-3DA2-4FB9-A1E7-32EBC3881BEA}"/>
              </a:ext>
            </a:extLst>
          </p:cNvPr>
          <p:cNvSpPr txBox="1"/>
          <p:nvPr/>
        </p:nvSpPr>
        <p:spPr>
          <a:xfrm>
            <a:off x="3482788" y="1407459"/>
            <a:ext cx="522642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chemeClr val="accent1">
                    <a:lumMod val="50000"/>
                  </a:schemeClr>
                </a:solidFill>
              </a:rPr>
              <a:t>Тридцать два молотят -</a:t>
            </a:r>
          </a:p>
          <a:p>
            <a:pPr algn="ctr"/>
            <a:r>
              <a:rPr lang="ru-RU" sz="4000" b="1" dirty="0">
                <a:solidFill>
                  <a:schemeClr val="accent1">
                    <a:lumMod val="50000"/>
                  </a:schemeClr>
                </a:solidFill>
              </a:rPr>
              <a:t>Один поворачивает</a:t>
            </a:r>
          </a:p>
        </p:txBody>
      </p:sp>
    </p:spTree>
    <p:extLst>
      <p:ext uri="{BB962C8B-B14F-4D97-AF65-F5344CB8AC3E}">
        <p14:creationId xmlns:p14="http://schemas.microsoft.com/office/powerpoint/2010/main" val="73209780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21CA86E-3B3A-4700-8CB0-F9B67280E3C5}"/>
              </a:ext>
            </a:extLst>
          </p:cNvPr>
          <p:cNvSpPr txBox="1"/>
          <p:nvPr/>
        </p:nvSpPr>
        <p:spPr>
          <a:xfrm>
            <a:off x="3239926" y="2130894"/>
            <a:ext cx="56916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>
                <a:solidFill>
                  <a:schemeClr val="accent1">
                    <a:lumMod val="50000"/>
                  </a:schemeClr>
                </a:solidFill>
              </a:rPr>
              <a:t>Зубы и язык</a:t>
            </a:r>
            <a:endParaRPr lang="ru-RU" sz="60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4716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0B9F619-B130-4E91-85FA-53A9EAE8402A}"/>
              </a:ext>
            </a:extLst>
          </p:cNvPr>
          <p:cNvSpPr txBox="1"/>
          <p:nvPr/>
        </p:nvSpPr>
        <p:spPr>
          <a:xfrm>
            <a:off x="1410990" y="1612833"/>
            <a:ext cx="839096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chemeClr val="accent1">
                    <a:lumMod val="50000"/>
                  </a:schemeClr>
                </a:solidFill>
              </a:rPr>
              <a:t>Он вошел - никто не видел, он сказал - никто не слышал, дунул в окно и исчез, а на окнах вырос лес</a:t>
            </a:r>
          </a:p>
        </p:txBody>
      </p:sp>
    </p:spTree>
    <p:extLst>
      <p:ext uri="{BB962C8B-B14F-4D97-AF65-F5344CB8AC3E}">
        <p14:creationId xmlns:p14="http://schemas.microsoft.com/office/powerpoint/2010/main" val="660736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19F7E31-4523-47DA-8070-ABD51231BA12}"/>
              </a:ext>
            </a:extLst>
          </p:cNvPr>
          <p:cNvSpPr txBox="1"/>
          <p:nvPr/>
        </p:nvSpPr>
        <p:spPr>
          <a:xfrm>
            <a:off x="4052726" y="1973875"/>
            <a:ext cx="382792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accent1">
                    <a:lumMod val="50000"/>
                  </a:schemeClr>
                </a:solidFill>
              </a:rPr>
              <a:t>Мороз</a:t>
            </a:r>
            <a:endParaRPr lang="ru-RU" sz="60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0894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934B931-0435-4AAB-8273-9046E4DF0D9C}"/>
              </a:ext>
            </a:extLst>
          </p:cNvPr>
          <p:cNvSpPr txBox="1"/>
          <p:nvPr/>
        </p:nvSpPr>
        <p:spPr>
          <a:xfrm>
            <a:off x="3482788" y="1828800"/>
            <a:ext cx="522642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chemeClr val="accent1">
                    <a:lumMod val="50000"/>
                  </a:schemeClr>
                </a:solidFill>
              </a:rPr>
              <a:t>У древней старушки снег на макушке</a:t>
            </a:r>
          </a:p>
        </p:txBody>
      </p:sp>
    </p:spTree>
    <p:extLst>
      <p:ext uri="{BB962C8B-B14F-4D97-AF65-F5344CB8AC3E}">
        <p14:creationId xmlns:p14="http://schemas.microsoft.com/office/powerpoint/2010/main" val="162227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A2C1E2B-3A63-462C-8F3A-AADABF8BCC18}"/>
              </a:ext>
            </a:extLst>
          </p:cNvPr>
          <p:cNvSpPr txBox="1"/>
          <p:nvPr/>
        </p:nvSpPr>
        <p:spPr>
          <a:xfrm>
            <a:off x="4163562" y="1844567"/>
            <a:ext cx="382792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>
                <a:solidFill>
                  <a:schemeClr val="accent1">
                    <a:lumMod val="50000"/>
                  </a:schemeClr>
                </a:solidFill>
              </a:rPr>
              <a:t>Гора</a:t>
            </a:r>
            <a:endParaRPr lang="ru-RU" sz="60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03832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7EDCD09-53E7-4FFA-B041-0A57D8F3D1F4}"/>
              </a:ext>
            </a:extLst>
          </p:cNvPr>
          <p:cNvSpPr txBox="1"/>
          <p:nvPr/>
        </p:nvSpPr>
        <p:spPr>
          <a:xfrm>
            <a:off x="1833282" y="1559859"/>
            <a:ext cx="852543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chemeClr val="accent1">
                    <a:lumMod val="50000"/>
                  </a:schemeClr>
                </a:solidFill>
              </a:rPr>
              <a:t>«В славном городе Ростове у ростовского </a:t>
            </a: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</a:rPr>
              <a:t>попа </a:t>
            </a: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</a:rPr>
              <a:t>соборного был один единственный сын…» А как его звали?</a:t>
            </a:r>
          </a:p>
        </p:txBody>
      </p:sp>
    </p:spTree>
    <p:extLst>
      <p:ext uri="{BB962C8B-B14F-4D97-AF65-F5344CB8AC3E}">
        <p14:creationId xmlns:p14="http://schemas.microsoft.com/office/powerpoint/2010/main" val="42135047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39378" y="490942"/>
            <a:ext cx="840782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Правила игры </a:t>
            </a:r>
            <a:r>
              <a:rPr lang="ru-RU" sz="2400" b="0" i="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просты и знакомы вам.</a:t>
            </a:r>
            <a:r>
              <a:rPr lang="ru-RU" sz="2400" b="1" i="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ru-RU" sz="2400" b="0" i="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На экране поле с 4 различными темами.  Рядом  с каждой темой окошечко с цифрами от 10 до 40. Как  вы уже догадались, эти цифры определяют стоимость правильного ответа и количество баллов, которые вы можете положить  в командную копилку, правильно ответив на вопрос, который скрывается с обратной стороны.</a:t>
            </a:r>
          </a:p>
          <a:p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b="0" i="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Команды могут выбирать любую тему, любое количество баллов. Отвечать два раза на один и тот же вопрос нельзя. После ответа на вопрос, цифры исчезают.</a:t>
            </a:r>
          </a:p>
          <a:p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b="0" i="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Побеждает команда, набравшая большее количество баллов.</a:t>
            </a:r>
            <a:endParaRPr lang="ru-RU" sz="2400" b="0" i="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0882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C97E37C-9950-49B0-8F61-959EAFE50CFF}"/>
              </a:ext>
            </a:extLst>
          </p:cNvPr>
          <p:cNvSpPr txBox="1"/>
          <p:nvPr/>
        </p:nvSpPr>
        <p:spPr>
          <a:xfrm>
            <a:off x="3595655" y="302095"/>
            <a:ext cx="48141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>
                <a:solidFill>
                  <a:schemeClr val="accent1">
                    <a:lumMod val="50000"/>
                  </a:schemeClr>
                </a:solidFill>
              </a:rPr>
              <a:t>Алеша Попович</a:t>
            </a:r>
            <a:endParaRPr lang="ru-RU" sz="48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098" name="Picture 2" descr="https://klike.net/uploads/posts/2023-01/1674792719_7-1.jpg"/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6524" y="1256145"/>
            <a:ext cx="2692443" cy="404090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29539709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3CEA710-2DAC-489D-801C-C67290D4D4F8}"/>
              </a:ext>
            </a:extLst>
          </p:cNvPr>
          <p:cNvSpPr txBox="1"/>
          <p:nvPr/>
        </p:nvSpPr>
        <p:spPr>
          <a:xfrm>
            <a:off x="2510118" y="1362635"/>
            <a:ext cx="717176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chemeClr val="accent1">
                    <a:lumMod val="50000"/>
                  </a:schemeClr>
                </a:solidFill>
              </a:rPr>
              <a:t>Кто из </a:t>
            </a: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</a:rPr>
              <a:t>великих </a:t>
            </a: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</a:rPr>
              <a:t>русских богатырей 30 лет пролежал на печи?</a:t>
            </a:r>
          </a:p>
          <a:p>
            <a:pPr algn="ctr"/>
            <a:endParaRPr lang="ru-RU" sz="40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73346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39D573B-3DBB-4556-8DC5-1B295E65ECDF}"/>
              </a:ext>
            </a:extLst>
          </p:cNvPr>
          <p:cNvSpPr txBox="1"/>
          <p:nvPr/>
        </p:nvSpPr>
        <p:spPr>
          <a:xfrm>
            <a:off x="3867999" y="172785"/>
            <a:ext cx="45278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>
                <a:solidFill>
                  <a:schemeClr val="accent1">
                    <a:lumMod val="50000"/>
                  </a:schemeClr>
                </a:solidFill>
              </a:rPr>
              <a:t>Илья Муромец</a:t>
            </a:r>
            <a:endParaRPr lang="ru-RU" sz="48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5122" name="Picture 2" descr="https://raskraskirus.ru/wp-content/uploads/d/d/c/ddc7d55291c7b63f9e131325946be721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8433" y="1256145"/>
            <a:ext cx="5186988" cy="389024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54341115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0">
              <a:schemeClr val="tx1">
                <a:alpha val="0"/>
                <a:lumMod val="0"/>
                <a:lumOff val="100000"/>
              </a:schemeClr>
            </a:gs>
            <a:gs pos="100000">
              <a:schemeClr val="bg2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5139F36-9378-446C-A658-DEACAD04ADF9}"/>
              </a:ext>
            </a:extLst>
          </p:cNvPr>
          <p:cNvSpPr txBox="1"/>
          <p:nvPr/>
        </p:nvSpPr>
        <p:spPr>
          <a:xfrm>
            <a:off x="3482788" y="1039907"/>
            <a:ext cx="522642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chemeClr val="accent1">
                    <a:lumMod val="50000"/>
                  </a:schemeClr>
                </a:solidFill>
              </a:rPr>
              <a:t>Кто из богатырей умел превращаться в различных животных?</a:t>
            </a:r>
          </a:p>
        </p:txBody>
      </p:sp>
    </p:spTree>
    <p:extLst>
      <p:ext uri="{BB962C8B-B14F-4D97-AF65-F5344CB8AC3E}">
        <p14:creationId xmlns:p14="http://schemas.microsoft.com/office/powerpoint/2010/main" val="332686078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0961896-F389-4A11-B9A6-CD2E290D716A}"/>
              </a:ext>
            </a:extLst>
          </p:cNvPr>
          <p:cNvSpPr txBox="1"/>
          <p:nvPr/>
        </p:nvSpPr>
        <p:spPr>
          <a:xfrm>
            <a:off x="2528250" y="199950"/>
            <a:ext cx="69482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>
                <a:solidFill>
                  <a:schemeClr val="accent1">
                    <a:lumMod val="50000"/>
                  </a:schemeClr>
                </a:solidFill>
              </a:rPr>
              <a:t>Волхв </a:t>
            </a:r>
            <a:r>
              <a:rPr lang="ru-RU" sz="4800" b="1" dirty="0" err="1">
                <a:solidFill>
                  <a:schemeClr val="accent1">
                    <a:lumMod val="50000"/>
                  </a:schemeClr>
                </a:solidFill>
              </a:rPr>
              <a:t>Всеславович</a:t>
            </a:r>
            <a:endParaRPr lang="ru-RU" sz="48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6146" name="Picture 2" descr="https://www.perunica.ru/uploads/posts/2014-09/1411894685_volhv-vseslavovic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3984" y="1319623"/>
            <a:ext cx="5016789" cy="37973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5697990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01F2619-BDD3-4878-B9ED-7542EF72FF05}"/>
              </a:ext>
            </a:extLst>
          </p:cNvPr>
          <p:cNvSpPr txBox="1"/>
          <p:nvPr/>
        </p:nvSpPr>
        <p:spPr>
          <a:xfrm>
            <a:off x="2554941" y="1389530"/>
            <a:ext cx="708211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4000" b="1">
                <a:solidFill>
                  <a:srgbClr val="FFFF00"/>
                </a:solidFill>
              </a:defRPr>
            </a:lvl1pPr>
          </a:lstStyle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Кем оказался пахарь, соху которого не смогла выдернуть из земли целая дружина?</a:t>
            </a:r>
          </a:p>
        </p:txBody>
      </p:sp>
    </p:spTree>
    <p:extLst>
      <p:ext uri="{BB962C8B-B14F-4D97-AF65-F5344CB8AC3E}">
        <p14:creationId xmlns:p14="http://schemas.microsoft.com/office/powerpoint/2010/main" val="83848704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32311B2-AFC9-4404-81C2-9F3F87FC544F}"/>
              </a:ext>
            </a:extLst>
          </p:cNvPr>
          <p:cNvSpPr txBox="1"/>
          <p:nvPr/>
        </p:nvSpPr>
        <p:spPr>
          <a:xfrm>
            <a:off x="3025588" y="148336"/>
            <a:ext cx="648596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>
                <a:solidFill>
                  <a:schemeClr val="accent1">
                    <a:lumMod val="50000"/>
                  </a:schemeClr>
                </a:solidFill>
              </a:rPr>
              <a:t>Богатырь Микула </a:t>
            </a:r>
            <a:r>
              <a:rPr lang="ru-RU" sz="4800" b="1" dirty="0" err="1">
                <a:solidFill>
                  <a:schemeClr val="accent1">
                    <a:lumMod val="50000"/>
                  </a:schemeClr>
                </a:solidFill>
              </a:rPr>
              <a:t>Селянинович</a:t>
            </a:r>
            <a:endParaRPr lang="ru-RU" sz="48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5362" name="Picture 2">
            <a:extLst>
              <a:ext uri="{FF2B5EF4-FFF2-40B4-BE49-F238E27FC236}">
                <a16:creationId xmlns:a16="http://schemas.microsoft.com/office/drawing/2014/main" id="{52683F25-3F6B-44C6-B02C-707BFAA62C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1169" y="1785082"/>
            <a:ext cx="4689662" cy="35032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87262149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048819" y="0"/>
            <a:ext cx="609436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Использованные источники</a:t>
            </a:r>
            <a:endParaRPr lang="ru-RU" sz="14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08223" y="763963"/>
            <a:ext cx="829279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hlinkClick r:id="rId2"/>
              </a:rPr>
              <a:t>https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hlinkClick r:id="rId2"/>
              </a:rPr>
              <a:t>://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hlinkClick r:id="rId2"/>
              </a:rPr>
              <a:t>uchebniksonline.ru/uchebniki/4-klass/literaturnoe-chtenie-4-klass-1-chast-klimanova-goreckiy-shkola-rossii</a:t>
            </a:r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>
              <a:buAutoNum type="arabicPeriod"/>
            </a:pP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>
              <a:buAutoNum type="arabicPeriod"/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  <a:hlinkClick r:id="rId3"/>
              </a:rPr>
              <a:t>https://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hlinkClick r:id="rId3"/>
              </a:rPr>
              <a:t>uchebniksonline.ru/uchebniki/4-klass/literaturnoe-chtenie-4-klass-2-chast-klimanova-goreckiy-shkola-rossii</a:t>
            </a:r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>
              <a:buAutoNum type="arabicPeriod"/>
            </a:pP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>
              <a:buAutoNum type="arabicPeriod"/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https://nukadeti.ru/skazki/dlya-4-klassa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5181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4">
            <a:extLst>
              <a:ext uri="{FF2B5EF4-FFF2-40B4-BE49-F238E27FC236}">
                <a16:creationId xmlns:a16="http://schemas.microsoft.com/office/drawing/2014/main" id="{56E5FB86-94A4-4FFB-830C-07205CCA4F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6568043"/>
              </p:ext>
            </p:extLst>
          </p:nvPr>
        </p:nvGraphicFramePr>
        <p:xfrm>
          <a:off x="1287928" y="701737"/>
          <a:ext cx="9864170" cy="56004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72834">
                  <a:extLst>
                    <a:ext uri="{9D8B030D-6E8A-4147-A177-3AD203B41FA5}">
                      <a16:colId xmlns:a16="http://schemas.microsoft.com/office/drawing/2014/main" val="3613125127"/>
                    </a:ext>
                  </a:extLst>
                </a:gridCol>
                <a:gridCol w="1972834">
                  <a:extLst>
                    <a:ext uri="{9D8B030D-6E8A-4147-A177-3AD203B41FA5}">
                      <a16:colId xmlns:a16="http://schemas.microsoft.com/office/drawing/2014/main" val="1210341245"/>
                    </a:ext>
                  </a:extLst>
                </a:gridCol>
                <a:gridCol w="1972834">
                  <a:extLst>
                    <a:ext uri="{9D8B030D-6E8A-4147-A177-3AD203B41FA5}">
                      <a16:colId xmlns:a16="http://schemas.microsoft.com/office/drawing/2014/main" val="647768640"/>
                    </a:ext>
                  </a:extLst>
                </a:gridCol>
                <a:gridCol w="1972834">
                  <a:extLst>
                    <a:ext uri="{9D8B030D-6E8A-4147-A177-3AD203B41FA5}">
                      <a16:colId xmlns:a16="http://schemas.microsoft.com/office/drawing/2014/main" val="644162568"/>
                    </a:ext>
                  </a:extLst>
                </a:gridCol>
                <a:gridCol w="1972834">
                  <a:extLst>
                    <a:ext uri="{9D8B030D-6E8A-4147-A177-3AD203B41FA5}">
                      <a16:colId xmlns:a16="http://schemas.microsoft.com/office/drawing/2014/main" val="4219210542"/>
                    </a:ext>
                  </a:extLst>
                </a:gridCol>
              </a:tblGrid>
              <a:tr h="1400113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chemeClr val="tx1"/>
                          </a:solidFill>
                        </a:rPr>
                        <a:t>Сказки</a:t>
                      </a:r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chemeClr val="tx1"/>
                          </a:solidFill>
                          <a:hlinkClick r:id="rId2" action="ppaction://hlinksldjump"/>
                        </a:rPr>
                        <a:t>10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chemeClr val="tx1"/>
                          </a:solidFill>
                          <a:hlinkClick r:id="rId3" action="ppaction://hlinksldjump"/>
                        </a:rPr>
                        <a:t>20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>
                          <a:solidFill>
                            <a:schemeClr val="tx1"/>
                          </a:solidFill>
                          <a:hlinkClick r:id="rId4" action="ppaction://hlinksldjump"/>
                        </a:rPr>
                        <a:t>30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chemeClr val="tx1"/>
                          </a:solidFill>
                          <a:hlinkClick r:id="rId5" action="ppaction://hlinksldjump"/>
                        </a:rPr>
                        <a:t>40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2589380"/>
                  </a:ext>
                </a:extLst>
              </a:tr>
              <a:tr h="1400113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chemeClr val="tx1"/>
                          </a:solidFill>
                        </a:rPr>
                        <a:t>Пословицы</a:t>
                      </a:r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chemeClr val="tx1"/>
                          </a:solidFill>
                          <a:hlinkClick r:id="rId6" action="ppaction://hlinksldjump"/>
                        </a:rPr>
                        <a:t>10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>
                          <a:solidFill>
                            <a:schemeClr val="tx1"/>
                          </a:solidFill>
                          <a:hlinkClick r:id="rId7" action="ppaction://hlinksldjump"/>
                        </a:rPr>
                        <a:t>20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>
                          <a:solidFill>
                            <a:schemeClr val="tx1"/>
                          </a:solidFill>
                          <a:hlinkClick r:id="rId8" action="ppaction://hlinksldjump"/>
                        </a:rPr>
                        <a:t>30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>
                          <a:solidFill>
                            <a:schemeClr val="tx1"/>
                          </a:solidFill>
                          <a:hlinkClick r:id="rId9" action="ppaction://hlinksldjump"/>
                        </a:rPr>
                        <a:t>40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4291668"/>
                  </a:ext>
                </a:extLst>
              </a:tr>
              <a:tr h="1400113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chemeClr val="tx1"/>
                          </a:solidFill>
                        </a:rPr>
                        <a:t>Загадки</a:t>
                      </a:r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chemeClr val="tx1"/>
                          </a:solidFill>
                          <a:hlinkClick r:id="rId10" action="ppaction://hlinksldjump"/>
                        </a:rPr>
                        <a:t>10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>
                          <a:solidFill>
                            <a:schemeClr val="tx1"/>
                          </a:solidFill>
                          <a:hlinkClick r:id="rId11" action="ppaction://hlinksldjump"/>
                        </a:rPr>
                        <a:t>20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>
                          <a:solidFill>
                            <a:schemeClr val="tx1"/>
                          </a:solidFill>
                          <a:hlinkClick r:id="rId12" action="ppaction://hlinksldjump"/>
                        </a:rPr>
                        <a:t>30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>
                          <a:solidFill>
                            <a:schemeClr val="tx1"/>
                          </a:solidFill>
                          <a:hlinkClick r:id="rId13" action="ppaction://hlinksldjump"/>
                        </a:rPr>
                        <a:t>40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7353244"/>
                  </a:ext>
                </a:extLst>
              </a:tr>
              <a:tr h="1400113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chemeClr val="tx1"/>
                          </a:solidFill>
                        </a:rPr>
                        <a:t>Былины</a:t>
                      </a:r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>
                          <a:solidFill>
                            <a:schemeClr val="tx1"/>
                          </a:solidFill>
                          <a:hlinkClick r:id="rId14" action="ppaction://hlinksldjump"/>
                        </a:rPr>
                        <a:t>10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>
                          <a:solidFill>
                            <a:schemeClr val="tx1"/>
                          </a:solidFill>
                          <a:hlinkClick r:id="rId15" action="ppaction://hlinksldjump"/>
                        </a:rPr>
                        <a:t>20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>
                          <a:solidFill>
                            <a:schemeClr val="tx1"/>
                          </a:solidFill>
                          <a:hlinkClick r:id="rId16" action="ppaction://hlinksldjump"/>
                        </a:rPr>
                        <a:t>30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>
                          <a:solidFill>
                            <a:schemeClr val="tx1"/>
                          </a:solidFill>
                          <a:hlinkClick r:id="rId17" action="ppaction://hlinksldjump"/>
                        </a:rPr>
                        <a:t>40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64256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83851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90F1F84-3FCB-43C1-867A-C9C1A5DE48EC}"/>
              </a:ext>
            </a:extLst>
          </p:cNvPr>
          <p:cNvSpPr txBox="1"/>
          <p:nvPr/>
        </p:nvSpPr>
        <p:spPr>
          <a:xfrm>
            <a:off x="2608729" y="1362637"/>
            <a:ext cx="697454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chemeClr val="accent1">
                    <a:lumMod val="50000"/>
                  </a:schemeClr>
                </a:solidFill>
              </a:rPr>
              <a:t>Где была смерть Кощея Бессмертного из сказки "Царевна-лягушка?</a:t>
            </a:r>
          </a:p>
        </p:txBody>
      </p:sp>
    </p:spTree>
    <p:extLst>
      <p:ext uri="{BB962C8B-B14F-4D97-AF65-F5344CB8AC3E}">
        <p14:creationId xmlns:p14="http://schemas.microsoft.com/office/powerpoint/2010/main" val="881385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371018E-1046-4717-BE47-CA3DE0238BD4}"/>
              </a:ext>
            </a:extLst>
          </p:cNvPr>
          <p:cNvSpPr txBox="1"/>
          <p:nvPr/>
        </p:nvSpPr>
        <p:spPr>
          <a:xfrm>
            <a:off x="4182035" y="255912"/>
            <a:ext cx="382792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>
                <a:solidFill>
                  <a:schemeClr val="accent1">
                    <a:lumMod val="50000"/>
                  </a:schemeClr>
                </a:solidFill>
              </a:rPr>
              <a:t>на конце иглы</a:t>
            </a:r>
            <a:endParaRPr lang="ru-RU" sz="48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DBF9282-EACF-4E79-83E5-256DA5571C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5110" y="1984165"/>
            <a:ext cx="3901778" cy="30482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353200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4AA973F-CFE6-40B2-8690-D19A629C009E}"/>
              </a:ext>
            </a:extLst>
          </p:cNvPr>
          <p:cNvSpPr txBox="1"/>
          <p:nvPr/>
        </p:nvSpPr>
        <p:spPr>
          <a:xfrm>
            <a:off x="2357718" y="1685365"/>
            <a:ext cx="747656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chemeClr val="accent1">
                    <a:lumMod val="50000"/>
                  </a:schemeClr>
                </a:solidFill>
              </a:rPr>
              <a:t>В каком помещении Крыса сватала Дюймовочку за Крота?</a:t>
            </a:r>
          </a:p>
        </p:txBody>
      </p:sp>
    </p:spTree>
    <p:extLst>
      <p:ext uri="{BB962C8B-B14F-4D97-AF65-F5344CB8AC3E}">
        <p14:creationId xmlns:p14="http://schemas.microsoft.com/office/powerpoint/2010/main" val="3636727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0C043E6-8EFE-41E3-AD9F-7CEB6E16F0FA}"/>
              </a:ext>
            </a:extLst>
          </p:cNvPr>
          <p:cNvSpPr txBox="1"/>
          <p:nvPr/>
        </p:nvSpPr>
        <p:spPr>
          <a:xfrm>
            <a:off x="4182035" y="255912"/>
            <a:ext cx="38279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>
                <a:solidFill>
                  <a:schemeClr val="accent1">
                    <a:lumMod val="50000"/>
                  </a:schemeClr>
                </a:solidFill>
              </a:rPr>
              <a:t>в норе</a:t>
            </a:r>
            <a:endParaRPr lang="ru-RU" sz="48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269DE9DF-5CD5-406E-A4DD-BDE720DB50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7679" y="2159068"/>
            <a:ext cx="4613835" cy="25952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629025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6B796BA-E226-4DBA-961E-647A39219029}"/>
              </a:ext>
            </a:extLst>
          </p:cNvPr>
          <p:cNvSpPr txBox="1"/>
          <p:nvPr/>
        </p:nvSpPr>
        <p:spPr>
          <a:xfrm>
            <a:off x="3482788" y="1712260"/>
            <a:ext cx="522642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chemeClr val="accent1">
                    <a:lumMod val="50000"/>
                  </a:schemeClr>
                </a:solidFill>
              </a:rPr>
              <a:t>В какой стране коты носили сапоги?</a:t>
            </a:r>
          </a:p>
        </p:txBody>
      </p:sp>
    </p:spTree>
    <p:extLst>
      <p:ext uri="{BB962C8B-B14F-4D97-AF65-F5344CB8AC3E}">
        <p14:creationId xmlns:p14="http://schemas.microsoft.com/office/powerpoint/2010/main" val="2007866427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2505</TotalTime>
  <Words>292</Words>
  <Application>Microsoft Office PowerPoint</Application>
  <PresentationFormat>Широкоэкранный</PresentationFormat>
  <Paragraphs>84</Paragraphs>
  <Slides>37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43" baseType="lpstr">
      <vt:lpstr>Arial</vt:lpstr>
      <vt:lpstr>PT Sans</vt:lpstr>
      <vt:lpstr>Trebuchet MS</vt:lpstr>
      <vt:lpstr>var(--bs-font-sans-serif)</vt:lpstr>
      <vt:lpstr>Wingdings 3</vt:lpstr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Artem Movsisyan</dc:creator>
  <cp:lastModifiedBy>PC</cp:lastModifiedBy>
  <cp:revision>14</cp:revision>
  <dcterms:created xsi:type="dcterms:W3CDTF">2023-11-10T17:54:45Z</dcterms:created>
  <dcterms:modified xsi:type="dcterms:W3CDTF">2023-11-12T19:45:02Z</dcterms:modified>
</cp:coreProperties>
</file>