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6"/>
  </p:notesMasterIdLst>
  <p:sldIdLst>
    <p:sldId id="256" r:id="rId2"/>
    <p:sldId id="291" r:id="rId3"/>
    <p:sldId id="290" r:id="rId4"/>
    <p:sldId id="258" r:id="rId5"/>
    <p:sldId id="260" r:id="rId6"/>
    <p:sldId id="278" r:id="rId7"/>
    <p:sldId id="279" r:id="rId8"/>
    <p:sldId id="280" r:id="rId9"/>
    <p:sldId id="281" r:id="rId10"/>
    <p:sldId id="282" r:id="rId11"/>
    <p:sldId id="283" r:id="rId12"/>
    <p:sldId id="285" r:id="rId13"/>
    <p:sldId id="289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C3596-A4A0-4E19-B7C2-2D675A6840F3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38E07-15C6-43F1-89D9-6F1853BD9F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45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38E07-15C6-43F1-89D9-6F1853BD9FD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460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12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7.xml"/><Relationship Id="rId5" Type="http://schemas.openxmlformats.org/officeDocument/2006/relationships/slide" Target="slide9.xml"/><Relationship Id="rId10" Type="http://schemas.openxmlformats.org/officeDocument/2006/relationships/slide" Target="slide11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077200" cy="1676400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180528" y="2348880"/>
            <a:ext cx="90677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    </a:t>
            </a:r>
            <a:r>
              <a:rPr lang="ru-RU" sz="4000" b="1" kern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Интерактивная игра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4000" b="1" kern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«ИМЯ ПРИЛГАТЕЛЬНОЕ»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   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52564" y="1196752"/>
            <a:ext cx="6144888" cy="167146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Вставь пропущенные буквы в соответствующем порядке: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с</a:t>
            </a:r>
            <a:r>
              <a:rPr lang="ru-RU" sz="28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...</a:t>
            </a:r>
            <a:r>
              <a:rPr lang="ru-RU" sz="2800" b="1" dirty="0" err="1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леный</a:t>
            </a:r>
            <a:r>
              <a:rPr lang="ru-RU" sz="28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, в...</a:t>
            </a:r>
            <a:r>
              <a:rPr lang="ru-RU" sz="2800" b="1" dirty="0" err="1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селая</a:t>
            </a:r>
            <a:r>
              <a:rPr lang="ru-RU" sz="28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, б...</a:t>
            </a:r>
            <a:r>
              <a:rPr lang="ru-RU" sz="2800" b="1" dirty="0" err="1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льшая</a:t>
            </a:r>
            <a:r>
              <a:rPr lang="ru-RU" sz="28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, т...желая</a:t>
            </a:r>
            <a:endParaRPr lang="ru-RU" sz="2800" b="1" dirty="0" smtClean="0">
              <a:solidFill>
                <a:srgbClr val="002060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63461" y="3245677"/>
            <a:ext cx="2353816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а, и, о, 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67944" y="3212976"/>
            <a:ext cx="23622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о, е, о, 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3245677"/>
            <a:ext cx="2448272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о, и , а, 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40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34444" y="1052736"/>
            <a:ext cx="6114020" cy="187220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строчку, где прилагательные стоят в форме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множественного числа: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6312" y="3121460"/>
            <a:ext cx="2376264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002060"/>
                </a:solidFill>
              </a:rPr>
              <a:t>круглое,тусклое</a:t>
            </a:r>
            <a:r>
              <a:rPr lang="ru-RU" sz="3600" dirty="0">
                <a:solidFill>
                  <a:srgbClr val="002060"/>
                </a:solidFill>
              </a:rPr>
              <a:t>, высокие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3124200"/>
            <a:ext cx="2664295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 smtClean="0">
              <a:solidFill>
                <a:prstClr val="black"/>
              </a:solidFill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голодные</a:t>
            </a:r>
            <a:r>
              <a:rPr lang="ru-RU" sz="3600" dirty="0">
                <a:solidFill>
                  <a:srgbClr val="002060"/>
                </a:solidFill>
              </a:rPr>
              <a:t>, синие, солнечные</a:t>
            </a:r>
          </a:p>
          <a:p>
            <a:pPr algn="ctr"/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32240" y="3069124"/>
            <a:ext cx="22860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Calibri"/>
              </a:rPr>
              <a:t>ужасный, белая, весенние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6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29971" y="1124744"/>
            <a:ext cx="6643464" cy="173928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строчку, где прилагательные стоят в форме единственного числа: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3096598"/>
            <a:ext cx="2675003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красная, смелый, солнечное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3968" y="3096598"/>
            <a:ext cx="2209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err="1" smtClean="0">
                <a:solidFill>
                  <a:srgbClr val="002060"/>
                </a:solidFill>
              </a:rPr>
              <a:t>большой,уютная</a:t>
            </a:r>
            <a:r>
              <a:rPr lang="ru-RU" sz="3600" dirty="0">
                <a:solidFill>
                  <a:srgbClr val="002060"/>
                </a:solidFill>
              </a:rPr>
              <a:t>, светлые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3096598"/>
            <a:ext cx="24384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smtClean="0">
                <a:solidFill>
                  <a:prstClr val="black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красивые,желтый</a:t>
            </a:r>
            <a:r>
              <a:rPr lang="ru-RU" sz="3600" dirty="0">
                <a:solidFill>
                  <a:srgbClr val="002060"/>
                </a:solidFill>
              </a:rPr>
              <a:t>, храбрая</a:t>
            </a:r>
          </a:p>
          <a:p>
            <a:pPr lvl="0" algn="ctr"/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95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90528" y="1124744"/>
            <a:ext cx="6373960" cy="172819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окончании какого имени прилагательного пишется буква е?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93204" y="2942955"/>
            <a:ext cx="23622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под </a:t>
            </a:r>
            <a:r>
              <a:rPr lang="ru-RU" sz="3600" dirty="0" err="1">
                <a:solidFill>
                  <a:srgbClr val="002060"/>
                </a:solidFill>
              </a:rPr>
              <a:t>хрупк</a:t>
            </a:r>
            <a:r>
              <a:rPr lang="ru-RU" sz="3600" dirty="0">
                <a:solidFill>
                  <a:srgbClr val="002060"/>
                </a:solidFill>
              </a:rPr>
              <a:t>…м льдом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2996952"/>
            <a:ext cx="22860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3600" dirty="0">
                <a:solidFill>
                  <a:srgbClr val="002060"/>
                </a:solidFill>
                <a:latin typeface="Calibri"/>
              </a:rPr>
              <a:t>на колюч…й веточке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2996952"/>
            <a:ext cx="22860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по высок…м берегам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715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96752"/>
            <a:ext cx="71856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Список </a:t>
            </a:r>
            <a:r>
              <a:rPr lang="ru-RU" sz="3600" dirty="0" smtClean="0"/>
              <a:t>используемых источников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3717032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Е.С</a:t>
            </a:r>
            <a:r>
              <a:rPr lang="ru-RU" sz="2400" dirty="0"/>
              <a:t>. Антонова, Т.М. </a:t>
            </a:r>
            <a:r>
              <a:rPr lang="ru-RU" sz="2400" dirty="0" err="1"/>
              <a:t>Воителова</a:t>
            </a:r>
            <a:r>
              <a:rPr lang="ru-RU" sz="2400" dirty="0"/>
              <a:t> "Русский язык". Издательский дом "Академия",М,2013.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5017" y="2511605"/>
            <a:ext cx="51948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Вольф, Е.М. "Грамматика и семантика прилагательного". Издательская группа "Дрофа" 2003.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84566" y="5309430"/>
            <a:ext cx="56999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https://rosuchebnik.ru/material/obobschenie-znaniy-ob-imeni-prilagatelnom-russkiy-yazyk-3-klass/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109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95736" y="1628800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Цель</a:t>
            </a:r>
            <a:r>
              <a:rPr lang="ru-RU" sz="2800" dirty="0" smtClean="0">
                <a:solidFill>
                  <a:schemeClr val="tx1"/>
                </a:solidFill>
              </a:rPr>
              <a:t>: обобщение  знаний </a:t>
            </a:r>
            <a:r>
              <a:rPr lang="ru-RU" sz="2800" dirty="0">
                <a:solidFill>
                  <a:schemeClr val="tx1"/>
                </a:solidFill>
              </a:rPr>
              <a:t>об имени прилагательном как части </a:t>
            </a:r>
            <a:r>
              <a:rPr lang="ru-RU" sz="2800" dirty="0" smtClean="0">
                <a:solidFill>
                  <a:schemeClr val="tx1"/>
                </a:solidFill>
              </a:rPr>
              <a:t>речи. 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Задачи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формировать умения определять имена прилагательные и отличать от других частей </a:t>
            </a:r>
            <a:r>
              <a:rPr lang="ru-RU" sz="2800" dirty="0" smtClean="0">
                <a:solidFill>
                  <a:schemeClr val="tx1"/>
                </a:solidFill>
              </a:rPr>
              <a:t>речи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 способствовать развитию познавательных процессов (внимание, память, мышление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>
                <a:solidFill>
                  <a:schemeClr val="tx1"/>
                </a:solidFill>
              </a:rPr>
              <a:t> прививать интерес к предмету</a:t>
            </a:r>
          </a:p>
        </p:txBody>
      </p:sp>
    </p:spTree>
    <p:extLst>
      <p:ext uri="{BB962C8B-B14F-4D97-AF65-F5344CB8AC3E}">
        <p14:creationId xmlns:p14="http://schemas.microsoft.com/office/powerpoint/2010/main" val="77585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255025" y="3453401"/>
            <a:ext cx="1143000" cy="10668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096" y="182334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710" y="3441495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89" y="485751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738" y="4820145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9374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523" y="179374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45340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514" y="1823341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745" y="3465307"/>
            <a:ext cx="1169987" cy="1090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flipH="1">
            <a:off x="2692874" y="1930399"/>
            <a:ext cx="409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31873" y="2013786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18242" y="1930399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123234" y="1930399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60003" y="3587527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920585" y="3587527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89463" y="3548948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970951" y="3480496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935181" y="4931897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745377" y="4857511"/>
            <a:ext cx="9124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150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55776" y="1268760"/>
            <a:ext cx="5902424" cy="116125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Имя прилагательное обозначает</a:t>
            </a:r>
            <a:r>
              <a:rPr lang="ru-RU" sz="4000" b="1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: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3105400"/>
            <a:ext cx="2304256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alibri"/>
              </a:rPr>
              <a:t>предмет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1920" y="3124200"/>
            <a:ext cx="252028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</a:t>
            </a:r>
            <a:r>
              <a:rPr lang="ru-RU" sz="3600" dirty="0" smtClean="0">
                <a:solidFill>
                  <a:srgbClr val="002060"/>
                </a:solidFill>
              </a:rPr>
              <a:t>ризнак предмета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3124200"/>
            <a:ext cx="2376264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alibri"/>
              </a:rPr>
              <a:t>действия предмета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683568" y="5157192"/>
            <a:ext cx="2286000" cy="12954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домой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246602"/>
            <a:ext cx="6395737" cy="130797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Имена </a:t>
            </a:r>
            <a:r>
              <a:rPr lang="ru-RU" sz="40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прилагательные</a:t>
            </a:r>
            <a:r>
              <a:rPr lang="ru-RU" sz="40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отвечают на </a:t>
            </a:r>
            <a:r>
              <a:rPr lang="ru-RU" sz="4000" b="1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вопросы: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2920008"/>
            <a:ext cx="18288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к</a:t>
            </a:r>
            <a:r>
              <a:rPr lang="ru-RU" sz="2800" dirty="0" smtClean="0">
                <a:solidFill>
                  <a:srgbClr val="002060"/>
                </a:solidFill>
              </a:rPr>
              <a:t>акой, какая, какое?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2931586"/>
            <a:ext cx="26670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3600" dirty="0">
                <a:solidFill>
                  <a:srgbClr val="002060"/>
                </a:solidFill>
                <a:latin typeface="Calibri"/>
              </a:rPr>
              <a:t>ч</a:t>
            </a:r>
            <a:r>
              <a:rPr lang="ru-RU" sz="3600" dirty="0" smtClean="0">
                <a:solidFill>
                  <a:srgbClr val="002060"/>
                </a:solidFill>
                <a:latin typeface="Calibri"/>
              </a:rPr>
              <a:t>то делает</a:t>
            </a:r>
            <a:r>
              <a:rPr lang="ru-RU" sz="3600" dirty="0">
                <a:solidFill>
                  <a:srgbClr val="002060"/>
                </a:solidFill>
                <a:latin typeface="Calibri"/>
              </a:rPr>
              <a:t>? </a:t>
            </a:r>
            <a:r>
              <a:rPr lang="ru-RU" sz="3600" dirty="0" smtClean="0">
                <a:solidFill>
                  <a:srgbClr val="002060"/>
                </a:solidFill>
                <a:latin typeface="Calibri"/>
              </a:rPr>
              <a:t>что </a:t>
            </a:r>
            <a:r>
              <a:rPr lang="ru-RU" sz="3600" dirty="0">
                <a:solidFill>
                  <a:srgbClr val="002060"/>
                </a:solidFill>
                <a:latin typeface="Calibri"/>
              </a:rPr>
              <a:t>делать? </a:t>
            </a:r>
            <a:endParaRPr lang="ru-RU" sz="40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2923655"/>
            <a:ext cx="24384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к</a:t>
            </a:r>
            <a:r>
              <a:rPr lang="ru-RU" sz="3200" dirty="0" smtClean="0">
                <a:solidFill>
                  <a:srgbClr val="002060"/>
                </a:solidFill>
              </a:rPr>
              <a:t>то, что?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32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339752" y="1196752"/>
            <a:ext cx="6694512" cy="144705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прилагательное в предложении является: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31232" y="3121042"/>
            <a:ext cx="2376264" cy="172819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rgbClr val="00206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торостепенным членом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1920" y="3093404"/>
            <a:ext cx="2498576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r>
              <a:rPr lang="ru-RU" sz="3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Calibri"/>
              </a:rPr>
              <a:t>подлежащим </a:t>
            </a:r>
            <a:endParaRPr lang="ru-RU" sz="28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3124200"/>
            <a:ext cx="228600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сказуемым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18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10716" y="908720"/>
            <a:ext cx="6258526" cy="226442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Посчитайте количество прилагательных в тексте: « На улице стоит слабый мороз. Солнце посылает яркие лучи. Небо над землей стоит чистое и высокое»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17222" y="3323084"/>
            <a:ext cx="2433464" cy="172437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Calibri"/>
              </a:rPr>
              <a:t>3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5" y="3271664"/>
            <a:ext cx="2520279" cy="177579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4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0232" y="3275856"/>
            <a:ext cx="2365593" cy="1771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5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77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75456" y="1196752"/>
            <a:ext cx="6823720" cy="158417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имя прилагательное в переносном значении: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87624" y="3158934"/>
            <a:ext cx="2736304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серебряная посуда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41631" y="3132457"/>
            <a:ext cx="2520280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золотая монета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96344" y="3132457"/>
            <a:ext cx="2376264" cy="1752600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сонные березки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728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11760" y="1268760"/>
            <a:ext cx="6823720" cy="1368152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имя прилагательное в прямом значении: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16922" y="2869749"/>
            <a:ext cx="2246306" cy="170378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тяжёлая ноша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84612" y="2855594"/>
            <a:ext cx="2448272" cy="1696979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20000"/>
              </a:spcBef>
            </a:pPr>
            <a:endParaRPr lang="ru-RU" sz="4000" dirty="0" smtClean="0">
              <a:solidFill>
                <a:prstClr val="black"/>
              </a:solidFill>
              <a:latin typeface="Calibri"/>
            </a:endParaRPr>
          </a:p>
          <a:p>
            <a:pPr lvl="0">
              <a:spcBef>
                <a:spcPct val="20000"/>
              </a:spcBef>
            </a:pPr>
            <a:r>
              <a:rPr lang="ru-RU" sz="3800" dirty="0" smtClean="0">
                <a:solidFill>
                  <a:srgbClr val="002060"/>
                </a:solidFill>
                <a:latin typeface="Calibri"/>
              </a:rPr>
              <a:t>холодное </a:t>
            </a:r>
            <a:r>
              <a:rPr lang="ru-RU" sz="3800" dirty="0">
                <a:solidFill>
                  <a:srgbClr val="002060"/>
                </a:solidFill>
                <a:latin typeface="Calibri"/>
              </a:rPr>
              <a:t>сердце</a:t>
            </a:r>
            <a:r>
              <a:rPr lang="ru-RU" sz="3800" dirty="0">
                <a:solidFill>
                  <a:srgbClr val="002060"/>
                </a:solidFill>
                <a:latin typeface="Calibri"/>
              </a:rPr>
              <a:t/>
            </a:r>
            <a:br>
              <a:rPr lang="ru-RU" sz="3800" dirty="0">
                <a:solidFill>
                  <a:srgbClr val="002060"/>
                </a:solidFill>
                <a:latin typeface="Calibri"/>
              </a:rPr>
            </a:br>
            <a:endParaRPr lang="ru-RU" sz="3800" dirty="0">
              <a:solidFill>
                <a:srgbClr val="002060"/>
              </a:solidFill>
              <a:latin typeface="Calibri"/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48264" y="2917848"/>
            <a:ext cx="2088232" cy="170378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весёлая зима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7456"/>
            <a:ext cx="2378075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26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311</Words>
  <Application>Microsoft Office PowerPoint</Application>
  <PresentationFormat>Экран (4:3)</PresentationFormat>
  <Paragraphs>69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викторина</dc:title>
  <dc:creator>андрей</dc:creator>
  <cp:lastModifiedBy>Elizar</cp:lastModifiedBy>
  <cp:revision>46</cp:revision>
  <dcterms:created xsi:type="dcterms:W3CDTF">2014-08-08T11:31:25Z</dcterms:created>
  <dcterms:modified xsi:type="dcterms:W3CDTF">2023-11-12T17:41:26Z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1075992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