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type="screen16x9" cy="6858000" cx="12192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718246"/>
    <a:srgbClr val="576436"/>
    <a:srgbClr val="2D341C"/>
    <a:srgbClr val="534123"/>
    <a:srgbClr val="372315"/>
    <a:srgbClr val="635A23"/>
    <a:srgbClr val="271F1B"/>
    <a:srgbClr val="372D25"/>
    <a:srgbClr val="493C31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1" d="100"/>
          <a:sy n="41" d="100"/>
        </p:scale>
        <p:origin x="-94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 snapToGrid="0">
      <p:cViewPr varScale="1">
        <p:scale>
          <a:sx n="82" d="100"/>
          <a:sy n="82" d="100"/>
        </p:scale>
        <p:origin x="3876" y="90"/>
      </p:cViewPr>
    </p:cSldViewPr>
  </p:notes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tableStyles" Target="tableStyle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/Relationships>
</file>

<file path=ppt/handoutMasters/_rels/handout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9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700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9F505EAD-D802-4921-AA88-B5F2BFD699D2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701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702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EDA1CCCF-075C-4FED-A203-9159C337E19D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</p:handoutMaster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3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94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95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96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9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9.png"/><Relationship Id="rId3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7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18.png"/><Relationship Id="rId3" Type="http://schemas.openxmlformats.org/officeDocument/2006/relationships/image" Target="../media/image16.png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6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7616428" y="-62"/>
            <a:ext cx="4575572" cy="6858000"/>
          </a:xfrm>
          <a:prstGeom prst="rect"/>
        </p:spPr>
      </p:pic>
      <p:pic>
        <p:nvPicPr>
          <p:cNvPr id="2097158" name="Рисунок 7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0" y="161925"/>
            <a:ext cx="12192000" cy="6486703"/>
          </a:xfrm>
          <a:prstGeom prst="rect"/>
        </p:spPr>
      </p:pic>
      <p:pic>
        <p:nvPicPr>
          <p:cNvPr id="2097159" name="Рисунок 9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3" cstate="screen"/>
          <a:stretch>
            <a:fillRect/>
          </a:stretch>
        </p:blipFill>
        <p:spPr>
          <a:xfrm>
            <a:off x="6020830" y="19299"/>
            <a:ext cx="4494324" cy="6736223"/>
          </a:xfrm>
          <a:prstGeom prst="rect"/>
        </p:spPr>
      </p:pic>
      <p:pic>
        <p:nvPicPr>
          <p:cNvPr id="2097160" name="Рисунок 2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4" cstate="screen"/>
          <a:stretch>
            <a:fillRect/>
          </a:stretch>
        </p:blipFill>
        <p:spPr>
          <a:xfrm>
            <a:off x="8033049" y="1030048"/>
            <a:ext cx="3888337" cy="5827952"/>
          </a:xfrm>
          <a:prstGeom prst="rect"/>
        </p:spPr>
      </p:pic>
      <p:pic>
        <p:nvPicPr>
          <p:cNvPr id="2097161" name="Рисунок 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5" cstate="screen"/>
          <a:stretch>
            <a:fillRect/>
          </a:stretch>
        </p:blipFill>
        <p:spPr>
          <a:xfrm>
            <a:off x="717432" y="1420838"/>
            <a:ext cx="3757913" cy="3757913"/>
          </a:xfrm>
          <a:prstGeom prst="rect"/>
        </p:spPr>
      </p:pic>
      <p:pic>
        <p:nvPicPr>
          <p:cNvPr id="2097162" name="Рисунок 25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6" cstate="screen"/>
          <a:stretch>
            <a:fillRect/>
          </a:stretch>
        </p:blipFill>
        <p:spPr>
          <a:xfrm flipH="1">
            <a:off x="2511243" y="5913448"/>
            <a:ext cx="819268" cy="819268"/>
          </a:xfrm>
          <a:prstGeom prst="rect"/>
        </p:spPr>
      </p:pic>
      <p:pic>
        <p:nvPicPr>
          <p:cNvPr id="2097163" name="Рисунок 20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7" cstate="email"/>
          <a:srcRect l="64752" b="8349"/>
          <a:stretch>
            <a:fillRect/>
          </a:stretch>
        </p:blipFill>
        <p:spPr>
          <a:xfrm>
            <a:off x="1027450" y="0"/>
            <a:ext cx="1758329" cy="6858000"/>
          </a:xfrm>
          <a:prstGeom prst="rect"/>
        </p:spPr>
      </p:pic>
      <p:pic>
        <p:nvPicPr>
          <p:cNvPr id="2097164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8" cstate="screen"/>
          <a:srcRect/>
          <a:stretch>
            <a:fillRect/>
          </a:stretch>
        </p:blipFill>
        <p:spPr bwMode="auto">
          <a:xfrm>
            <a:off x="116861" y="4647274"/>
            <a:ext cx="1566245" cy="2088326"/>
          </a:xfrm>
          <a:prstGeom prst="rect"/>
          <a:noFill/>
        </p:spPr>
      </p:pic>
      <p:sp>
        <p:nvSpPr>
          <p:cNvPr id="104858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58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dirty="0" lang="ru-RU"/>
          </a:p>
        </p:txBody>
      </p:sp>
      <p:sp>
        <p:nvSpPr>
          <p:cNvPr id="104858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1048584" name="Заголовок 1"/>
          <p:cNvSpPr txBox="1"/>
          <p:nvPr userDrawn="1"/>
        </p:nvSpPr>
        <p:spPr>
          <a:xfrm>
            <a:off x="1524000" y="1652214"/>
            <a:ext cx="9144000" cy="2387600"/>
          </a:xfrm>
          <a:prstGeom prst="rect"/>
        </p:spPr>
        <p:txBody>
          <a:bodyPr anchor="b" bIns="45720" lIns="91440" rIns="91440" rtlCol="0" tIns="45720" vert="horz">
            <a:normAutofit/>
          </a:bodyPr>
          <a:lstStyle>
            <a:lvl1pPr algn="ctr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GReverance" pitchFamily="2" charset="0"/>
                <a:ea typeface="+mj-ea"/>
                <a:cs typeface="+mj-cs"/>
              </a:defRPr>
            </a:lvl1pPr>
          </a:lstStyle>
          <a:p>
            <a:endParaRPr dirty="0" lang="ru-RU"/>
          </a:p>
        </p:txBody>
      </p:sp>
      <p:sp>
        <p:nvSpPr>
          <p:cNvPr id="1048585" name="Подзаголовок 2"/>
          <p:cNvSpPr txBox="1"/>
          <p:nvPr userDrawn="1"/>
        </p:nvSpPr>
        <p:spPr>
          <a:xfrm>
            <a:off x="1524000" y="4131889"/>
            <a:ext cx="9144000" cy="1655762"/>
          </a:xfrm>
          <a:prstGeom prst="rect"/>
        </p:spPr>
        <p:txBody>
          <a:bodyPr bIns="45720" lIns="91440" rIns="91440" rtlCol="0" tIns="45720" vert="horz">
            <a:normAutofit/>
          </a:bodyPr>
          <a:lstStyle>
            <a:lvl1pPr algn="ctr" defTabSz="914400" eaLnBrk="1" hangingPunct="1" indent="0" latinLnBrk="0" marL="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1pPr>
            <a:lvl2pPr algn="ctr" defTabSz="914400" eaLnBrk="1" hangingPunct="1" indent="0" latinLnBrk="0" marL="4572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2pPr>
            <a:lvl3pPr algn="ctr" defTabSz="914400" eaLnBrk="1" hangingPunct="1" indent="0" latinLnBrk="0" marL="9144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3pPr>
            <a:lvl4pPr algn="ctr" defTabSz="914400" eaLnBrk="1" hangingPunct="1" indent="0" latinLnBrk="0" marL="13716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4pPr>
            <a:lvl5pPr algn="ctr" defTabSz="914400" eaLnBrk="1" hangingPunct="1" indent="0" latinLnBrk="0" marL="18288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GReverance" pitchFamily="2" charset="0"/>
                <a:ea typeface="+mn-ea"/>
                <a:cs typeface="+mn-cs"/>
              </a:defRPr>
            </a:lvl5pPr>
            <a:lvl6pPr algn="ctr" defTabSz="914400" eaLnBrk="1" hangingPunct="1" indent="0" latinLnBrk="0" marL="22860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ctr" defTabSz="914400" eaLnBrk="1" hangingPunct="1" indent="0" latinLnBrk="0" marL="27432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ctr" defTabSz="914400" eaLnBrk="1" hangingPunct="1" indent="0" latinLnBrk="0" marL="32004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ctr" defTabSz="914400" eaLnBrk="1" hangingPunct="1" indent="0" latinLnBrk="0" marL="3657600" rtl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dirty="0" lang="ru-RU"/>
          </a:p>
        </p:txBody>
      </p:sp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2504982" y="1621073"/>
            <a:ext cx="7182035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4982" y="4091966"/>
            <a:ext cx="7182035" cy="1655762"/>
          </a:xfrm>
        </p:spPr>
        <p:txBody>
          <a:bodyPr/>
          <a:lstStyle>
            <a:lvl1pPr algn="ctr" indent="0" marL="0">
              <a:buNone/>
              <a:defRPr sz="2400">
                <a:solidFill>
                  <a:schemeClr val="bg1"/>
                </a:solidFill>
              </a:defRPr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dirty="0" lang="ru-RU" smtClean="0"/>
              <a:t>Образец подзаголовка</a:t>
            </a:r>
            <a:endParaRPr dirty="0" lang="ru-RU"/>
          </a:p>
        </p:txBody>
      </p:sp>
    </p:spTree>
  </p:cSld>
  <p:clrMapOvr>
    <a:masterClrMapping/>
  </p:clrMapOvr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7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8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8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9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0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1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2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5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7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4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8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2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63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6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9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9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9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7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Рисунок 11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1" cstate="email"/>
          <a:srcRect t="1869" r="52864" b="73707"/>
          <a:stretch>
            <a:fillRect/>
          </a:stretch>
        </p:blipFill>
        <p:spPr>
          <a:xfrm>
            <a:off x="0" y="5768411"/>
            <a:ext cx="1402986" cy="1089588"/>
          </a:xfrm>
          <a:prstGeom prst="rect"/>
        </p:spPr>
      </p:pic>
      <p:sp>
        <p:nvSpPr>
          <p:cNvPr id="1048596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p>
            <a:pPr lvl="0"/>
            <a:r>
              <a:rPr dirty="0" lang="ru-RU" smtClean="0"/>
              <a:t>Образец текста</a:t>
            </a:r>
          </a:p>
          <a:p>
            <a:pPr lvl="1"/>
            <a:r>
              <a:rPr dirty="0" lang="ru-RU" smtClean="0"/>
              <a:t>Второй уровень</a:t>
            </a:r>
          </a:p>
          <a:p>
            <a:pPr lvl="2"/>
            <a:r>
              <a:rPr dirty="0" lang="ru-RU" smtClean="0"/>
              <a:t>Третий уровень</a:t>
            </a:r>
          </a:p>
          <a:p>
            <a:pPr lvl="3"/>
            <a:r>
              <a:rPr dirty="0" lang="ru-RU" smtClean="0"/>
              <a:t>Четвертый уровень</a:t>
            </a:r>
          </a:p>
          <a:p>
            <a:pPr lvl="4"/>
            <a:r>
              <a:rPr dirty="0" lang="ru-RU" smtClean="0"/>
              <a:t>Пятый уровень</a:t>
            </a:r>
            <a:endParaRPr dirty="0" lang="ru-RU"/>
          </a:p>
        </p:txBody>
      </p:sp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59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59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dirty="0" lang="ru-RU"/>
          </a:p>
        </p:txBody>
      </p:sp>
    </p:spTree>
  </p:cSld>
  <p:clrMapOvr>
    <a:masterClrMapping/>
  </p:clrMapOvr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1_Заголовок и объект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Рисунок 7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1" cstate="email"/>
          <a:srcRect l="64752" b="8349"/>
          <a:stretch>
            <a:fillRect/>
          </a:stretch>
        </p:blipFill>
        <p:spPr>
          <a:xfrm>
            <a:off x="851466" y="494185"/>
            <a:ext cx="1611517" cy="6285390"/>
          </a:xfrm>
          <a:prstGeom prst="rect"/>
        </p:spPr>
      </p:pic>
      <p:pic>
        <p:nvPicPr>
          <p:cNvPr id="2097166" name="Рисунок 12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email"/>
          <a:srcRect t="1869" r="52864" b="73707"/>
          <a:stretch>
            <a:fillRect/>
          </a:stretch>
        </p:blipFill>
        <p:spPr>
          <a:xfrm>
            <a:off x="0" y="5768411"/>
            <a:ext cx="1402986" cy="1089588"/>
          </a:xfrm>
          <a:prstGeom prst="rect"/>
        </p:spPr>
      </p:pic>
      <p:sp>
        <p:nvSpPr>
          <p:cNvPr id="1048590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59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2_Заголовок и объект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Рисунок 10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 flipH="1">
            <a:off x="10373368" y="6091496"/>
            <a:ext cx="576631" cy="576631"/>
          </a:xfrm>
          <a:prstGeom prst="rect"/>
        </p:spPr>
      </p:pic>
      <p:pic>
        <p:nvPicPr>
          <p:cNvPr id="2097169" name="Рисунок 8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email"/>
          <a:srcRect r="72791" b="8260"/>
          <a:stretch>
            <a:fillRect/>
          </a:stretch>
        </p:blipFill>
        <p:spPr>
          <a:xfrm>
            <a:off x="11568133" y="3520867"/>
            <a:ext cx="626716" cy="3169661"/>
          </a:xfrm>
          <a:prstGeom prst="rect"/>
        </p:spPr>
      </p:pic>
      <p:pic>
        <p:nvPicPr>
          <p:cNvPr id="2097170" name="Рисунок 13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3" cstate="email"/>
          <a:srcRect t="1869" r="52864" b="73707"/>
          <a:stretch>
            <a:fillRect/>
          </a:stretch>
        </p:blipFill>
        <p:spPr>
          <a:xfrm>
            <a:off x="0" y="5640224"/>
            <a:ext cx="1568045" cy="1217776"/>
          </a:xfrm>
          <a:prstGeom prst="rect"/>
        </p:spPr>
      </p:pic>
      <p:pic>
        <p:nvPicPr>
          <p:cNvPr id="2097171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4" cstate="screen"/>
          <a:srcRect/>
          <a:stretch>
            <a:fillRect/>
          </a:stretch>
        </p:blipFill>
        <p:spPr bwMode="auto">
          <a:xfrm>
            <a:off x="10908496" y="5648770"/>
            <a:ext cx="925113" cy="1027903"/>
          </a:xfrm>
          <a:prstGeom prst="rect"/>
          <a:noFill/>
        </p:spPr>
      </p:pic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3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0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3_Заголовок и объект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Рисунок 10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 cstate="screen"/>
          <a:stretch>
            <a:fillRect/>
          </a:stretch>
        </p:blipFill>
        <p:spPr>
          <a:xfrm>
            <a:off x="2272759" y="5995576"/>
            <a:ext cx="683857" cy="683857"/>
          </a:xfrm>
          <a:prstGeom prst="rect"/>
        </p:spPr>
      </p:pic>
      <p:pic>
        <p:nvPicPr>
          <p:cNvPr id="2097173" name="Рисунок 8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email"/>
          <a:srcRect l="64752" b="8349"/>
          <a:stretch>
            <a:fillRect/>
          </a:stretch>
        </p:blipFill>
        <p:spPr>
          <a:xfrm>
            <a:off x="661242" y="541663"/>
            <a:ext cx="1611517" cy="6285390"/>
          </a:xfrm>
          <a:prstGeom prst="rect"/>
        </p:spPr>
      </p:pic>
      <p:pic>
        <p:nvPicPr>
          <p:cNvPr id="2097174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101908" y="5571858"/>
            <a:ext cx="862212" cy="1149616"/>
          </a:xfrm>
          <a:prstGeom prst="rect"/>
          <a:noFill/>
        </p:spPr>
      </p:pic>
      <p:pic>
        <p:nvPicPr>
          <p:cNvPr id="2097175" name="Рисунок 14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4" cstate="email"/>
          <a:srcRect b="10320"/>
          <a:stretch>
            <a:fillRect/>
          </a:stretch>
        </p:blipFill>
        <p:spPr>
          <a:xfrm>
            <a:off x="10562602" y="4502214"/>
            <a:ext cx="1620522" cy="2178234"/>
          </a:xfrm>
          <a:prstGeom prst="rect"/>
        </p:spPr>
      </p:pic>
      <p:sp>
        <p:nvSpPr>
          <p:cNvPr id="104860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0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4_Заголовок и объект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1" cstate="screen"/>
          <a:srcRect/>
          <a:stretch>
            <a:fillRect/>
          </a:stretch>
        </p:blipFill>
        <p:spPr bwMode="auto">
          <a:xfrm>
            <a:off x="7665" y="5670658"/>
            <a:ext cx="945735" cy="1050817"/>
          </a:xfrm>
          <a:prstGeom prst="rect"/>
          <a:noFill/>
        </p:spPr>
      </p:pic>
      <p:pic>
        <p:nvPicPr>
          <p:cNvPr id="2097177" name="Рисунок 7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" cstate="screen"/>
          <a:srcRect/>
          <a:stretch>
            <a:fillRect/>
          </a:stretch>
        </p:blipFill>
        <p:spPr>
          <a:xfrm>
            <a:off x="10470074" y="1797092"/>
            <a:ext cx="1721925" cy="4924383"/>
          </a:xfrm>
          <a:prstGeom prst="rect"/>
        </p:spPr>
      </p:pic>
      <p:sp>
        <p:nvSpPr>
          <p:cNvPr id="1048615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p>
            <a:pPr lvl="0"/>
            <a:r>
              <a:rPr dirty="0" lang="ru-RU" smtClean="0"/>
              <a:t>Образец текста</a:t>
            </a:r>
          </a:p>
          <a:p>
            <a:pPr lvl="1"/>
            <a:r>
              <a:rPr dirty="0" lang="ru-RU" smtClean="0"/>
              <a:t>Второй уровень</a:t>
            </a:r>
          </a:p>
          <a:p>
            <a:pPr lvl="2"/>
            <a:r>
              <a:rPr dirty="0" lang="ru-RU" smtClean="0"/>
              <a:t>Третий уровень</a:t>
            </a:r>
          </a:p>
          <a:p>
            <a:pPr lvl="3"/>
            <a:r>
              <a:rPr dirty="0" lang="ru-RU" smtClean="0"/>
              <a:t>Четвертый уровень</a:t>
            </a:r>
          </a:p>
          <a:p>
            <a:pPr lvl="4"/>
            <a:r>
              <a:rPr dirty="0" lang="ru-RU" smtClean="0"/>
              <a:t>Пятый уровень</a:t>
            </a:r>
            <a:endParaRPr dirty="0" lang="ru-RU"/>
          </a:p>
        </p:txBody>
      </p:sp>
      <p:sp>
        <p:nvSpPr>
          <p:cNvPr id="104861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61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1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dirty="0" lang="ru-RU"/>
          </a:p>
        </p:txBody>
      </p:sp>
    </p:spTree>
  </p:cSld>
  <p:clrMapOvr>
    <a:masterClrMapping/>
  </p:clrMapOvr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5_Заголовок и объект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Объект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p>
            <a:pPr lvl="0"/>
            <a:r>
              <a:rPr dirty="0" lang="ru-RU" smtClean="0"/>
              <a:t>Образец текста</a:t>
            </a:r>
          </a:p>
          <a:p>
            <a:pPr lvl="1"/>
            <a:r>
              <a:rPr dirty="0" lang="ru-RU" smtClean="0"/>
              <a:t>Второй уровень</a:t>
            </a:r>
          </a:p>
          <a:p>
            <a:pPr lvl="2"/>
            <a:r>
              <a:rPr dirty="0" lang="ru-RU" smtClean="0"/>
              <a:t>Третий уровень</a:t>
            </a:r>
          </a:p>
          <a:p>
            <a:pPr lvl="3"/>
            <a:r>
              <a:rPr dirty="0" lang="ru-RU" smtClean="0"/>
              <a:t>Четвертый уровень</a:t>
            </a:r>
          </a:p>
          <a:p>
            <a:pPr lvl="4"/>
            <a:r>
              <a:rPr dirty="0" lang="ru-RU" smtClean="0"/>
              <a:t>Пятый уровень</a:t>
            </a:r>
            <a:endParaRPr dirty="0" lang="ru-RU"/>
          </a:p>
        </p:txBody>
      </p:sp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62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dirty="0" lang="ru-RU"/>
          </a:p>
        </p:txBody>
      </p:sp>
    </p:spTree>
  </p:cSld>
  <p:clrMapOvr>
    <a:masterClrMapping/>
  </p:clrMapOvr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Рисунок 8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1" cstate="email"/>
          <a:srcRect l="64752" b="8349"/>
          <a:stretch>
            <a:fillRect/>
          </a:stretch>
        </p:blipFill>
        <p:spPr>
          <a:xfrm>
            <a:off x="598283" y="494184"/>
            <a:ext cx="1611517" cy="6285390"/>
          </a:xfrm>
          <a:prstGeom prst="rect"/>
        </p:spPr>
      </p:pic>
      <p:pic>
        <p:nvPicPr>
          <p:cNvPr id="2097179" name="Picture 10" descr="https://img-fotki.yandex.ru/get/6824/165569590.7a/0_f5ec0_30c8b4e8_XL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2" cstate="screen"/>
          <a:srcRect/>
          <a:stretch>
            <a:fillRect/>
          </a:stretch>
        </p:blipFill>
        <p:spPr bwMode="auto">
          <a:xfrm>
            <a:off x="101908" y="5682953"/>
            <a:ext cx="778891" cy="1038521"/>
          </a:xfrm>
          <a:prstGeom prst="rect"/>
          <a:noFill/>
        </p:spPr>
      </p:pic>
      <p:pic>
        <p:nvPicPr>
          <p:cNvPr id="2097180" name="Picture 4" descr="https://mirdetstvo.ru/wp-content/uploads/2018/08/shkola4.png"/>
          <p:cNvPicPr>
            <a:picLocks noChangeAspect="1" noChangeArrowheads="1"/>
          </p:cNvPicPr>
          <p:nvPr userDrawn="1"/>
        </p:nvPicPr>
        <p:blipFill>
          <a:blip xmlns:r="http://schemas.openxmlformats.org/officeDocument/2006/relationships" r:embed="rId3" cstate="screen"/>
          <a:srcRect/>
          <a:stretch>
            <a:fillRect/>
          </a:stretch>
        </p:blipFill>
        <p:spPr bwMode="auto">
          <a:xfrm>
            <a:off x="11246265" y="5620875"/>
            <a:ext cx="945735" cy="1050817"/>
          </a:xfrm>
          <a:prstGeom prst="rect"/>
          <a:noFill/>
        </p:spPr>
      </p:pic>
      <p:sp>
        <p:nvSpPr>
          <p:cNvPr id="104862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63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3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  <p:sp>
        <p:nvSpPr>
          <p:cNvPr id="1048633" name="Текст 2"/>
          <p:cNvSpPr>
            <a:spLocks noGrp="1"/>
          </p:cNvSpPr>
          <p:nvPr>
            <p:ph idx="1"/>
          </p:nvPr>
        </p:nvSpPr>
        <p:spPr>
          <a:xfrm>
            <a:off x="838200" y="1899199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dirty="0" lang="ru-RU" smtClean="0"/>
              <a:t>Образец текста</a:t>
            </a:r>
          </a:p>
          <a:p>
            <a:pPr lvl="1"/>
            <a:r>
              <a:rPr dirty="0" lang="ru-RU" smtClean="0"/>
              <a:t>Второй уровень</a:t>
            </a:r>
          </a:p>
          <a:p>
            <a:pPr lvl="2"/>
            <a:r>
              <a:rPr dirty="0" lang="ru-RU" smtClean="0"/>
              <a:t>Третий уровень</a:t>
            </a:r>
          </a:p>
          <a:p>
            <a:pPr lvl="3"/>
            <a:r>
              <a:rPr dirty="0" lang="ru-RU" smtClean="0"/>
              <a:t>Четвертый уровень</a:t>
            </a:r>
          </a:p>
          <a:p>
            <a:pPr lvl="4"/>
            <a:r>
              <a:rPr dirty="0" lang="ru-RU" smtClean="0"/>
              <a:t>Пятый уровень</a:t>
            </a:r>
            <a:endParaRPr dirty="0" lang="ru-RU"/>
          </a:p>
        </p:txBody>
      </p:sp>
    </p:spTree>
  </p:cSld>
  <p:clrMapOvr>
    <a:masterClrMapping/>
  </p:clrMapOvr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Заголовок 1"/>
          <p:cNvSpPr>
            <a:spLocks noGrp="1"/>
          </p:cNvSpPr>
          <p:nvPr>
            <p:ph type="title"/>
          </p:nvPr>
        </p:nvSpPr>
        <p:spPr>
          <a:xfrm>
            <a:off x="2015230" y="1709738"/>
            <a:ext cx="8016537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657" name="Текст 2"/>
          <p:cNvSpPr>
            <a:spLocks noGrp="1"/>
          </p:cNvSpPr>
          <p:nvPr>
            <p:ph type="body" idx="1"/>
          </p:nvPr>
        </p:nvSpPr>
        <p:spPr>
          <a:xfrm>
            <a:off x="2015230" y="4589463"/>
            <a:ext cx="8016537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bg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65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6436">
            <a:alpha val="92941"/>
          </a:srgbClr>
        </a:solidFill>
        <a:effectLst/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1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8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45920" y="517659"/>
            <a:ext cx="2046080" cy="2046080"/>
          </a:xfrm>
          <a:prstGeom prst="rect"/>
        </p:spPr>
      </p:pic>
      <p:pic>
        <p:nvPicPr>
          <p:cNvPr id="2097153" name="Рисунок 13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19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b="7766"/>
          <a:stretch>
            <a:fillRect/>
          </a:stretch>
        </p:blipFill>
        <p:spPr>
          <a:xfrm>
            <a:off x="0" y="541206"/>
            <a:ext cx="12192000" cy="6325340"/>
          </a:xfrm>
          <a:prstGeom prst="rect"/>
        </p:spPr>
      </p:pic>
      <p:pic>
        <p:nvPicPr>
          <p:cNvPr id="2097154" name="Рисунок 12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0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12192000" cy="4435813"/>
          </a:xfrm>
          <a:prstGeom prst="rect"/>
        </p:spPr>
      </p:pic>
      <p:pic>
        <p:nvPicPr>
          <p:cNvPr id="2097155" name="Рисунок 9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21" cstate="email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2736798" y="-2523152"/>
            <a:ext cx="6712722" cy="11912843"/>
          </a:xfrm>
          <a:prstGeom prst="rect"/>
        </p:spPr>
      </p:pic>
      <p:pic>
        <p:nvPicPr>
          <p:cNvPr id="2097156" name="Рисунок 10"/>
          <p:cNvPicPr>
            <a:picLocks noChangeAspect="1"/>
          </p:cNvPicPr>
          <p:nvPr userDrawn="1"/>
        </p:nvPicPr>
        <p:blipFill rotWithShape="1">
          <a:blip xmlns:r="http://schemas.openxmlformats.org/officeDocument/2006/relationships" r:embed="rId22" cstate="email">
            <a:lum bright="70000" contrast="-70000"/>
          </a:blip>
          <a:srcRect/>
          <a:stretch>
            <a:fillRect/>
          </a:stretch>
        </p:blipFill>
        <p:spPr>
          <a:xfrm>
            <a:off x="11340635" y="6592918"/>
            <a:ext cx="824684" cy="196713"/>
          </a:xfrm>
          <a:prstGeom prst="rect"/>
        </p:spPr>
      </p:pic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846306" y="400636"/>
            <a:ext cx="10515600" cy="1396456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dirty="0" lang="ru-RU" smtClean="0"/>
              <a:t>Образец заголовка</a:t>
            </a:r>
            <a:endParaRPr dirty="0"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846304" y="1861136"/>
            <a:ext cx="10515602" cy="4397622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dirty="0" lang="ru-RU" smtClean="0"/>
              <a:t>Образец текста</a:t>
            </a:r>
          </a:p>
          <a:p>
            <a:pPr lvl="1"/>
            <a:r>
              <a:rPr dirty="0" lang="ru-RU" smtClean="0"/>
              <a:t>Второй уровень</a:t>
            </a:r>
          </a:p>
          <a:p>
            <a:pPr lvl="2"/>
            <a:r>
              <a:rPr dirty="0" lang="ru-RU" smtClean="0"/>
              <a:t>Третий уровень</a:t>
            </a:r>
          </a:p>
          <a:p>
            <a:pPr lvl="3"/>
            <a:r>
              <a:rPr dirty="0" lang="ru-RU" smtClean="0"/>
              <a:t>Четвертый уровень</a:t>
            </a:r>
          </a:p>
          <a:p>
            <a:pPr lvl="4"/>
            <a:r>
              <a:rPr dirty="0" lang="ru-RU" smtClean="0"/>
              <a:t>Пятый уровень</a:t>
            </a:r>
            <a:endParaRPr dirty="0"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81C80-E7D7-4350-A8F5-ED951B1BE8EC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A2A9-5A41-462E-B7AE-ECF67BB13F21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iming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GReverance" pitchFamily="2" charset="0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GReverance" pitchFamily="2" charset="0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hyperlink" Target="https://img-fotki.yandex.ru/get/6824/165569590.7a/0_f5ec0_30c8b4e8_XL.png" TargetMode="External"/><Relationship Id="rId2" Type="http://schemas.openxmlformats.org/officeDocument/2006/relationships/hyperlink" Target="https://png.pngtree.com/thumb_back/fw800/background/20190221/ourmid/pngtree-kind-of-school-equipment-upgrade-stationery-new-semester-new-equipment-image_12578.jpg" TargetMode="External"/><Relationship Id="rId3" Type="http://schemas.openxmlformats.org/officeDocument/2006/relationships/hyperlink" Target="https://png.pngtree.com/thumb_back/fw800/background/20190221/ourmid/pngtree-winter-vacation-cram-school-training-poster-background-education-and-training-image_45005.jpg" TargetMode="External"/><Relationship Id="rId4" Type="http://schemas.openxmlformats.org/officeDocument/2006/relationships/hyperlink" Target="https://png.pngtree.com/thumb_back/fw800/background/20190221/ourmid/pngtree-cartoon-education-training-cram-school-image_28115.jpg" TargetMode="External"/><Relationship Id="rId5" Type="http://schemas.openxmlformats.org/officeDocument/2006/relationships/hyperlink" Target="https://png.pngtree.com/thumb_back/fw800/background/20190221/ourmid/pngtree-learn-school-owl-doctor-image_36645.jpg" TargetMode="External"/><Relationship Id="rId6" Type="http://schemas.openxmlformats.org/officeDocument/2006/relationships/hyperlink" Target="https://mirdetstvo.ru/wp-content/uploads/2018/08/shkola4.png" TargetMode="External"/><Relationship Id="rId7" Type="http://schemas.openxmlformats.org/officeDocument/2006/relationships/hyperlink" Target="https://png.pngtree.com/thumb_back/fw800/background/20190221/ourmid/pngtree-school-season-school-starting-school-student-back-to-school-image_33335.jpg" TargetMode="External"/><Relationship Id="rId8" Type="http://schemas.openxmlformats.org/officeDocument/2006/relationships/hyperlink" Target="http://minus-plus-mus.ucoz.ru/" TargetMode="External"/><Relationship Id="rId9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p>
            <a:r>
              <a:rPr dirty="0" sz="4800" lang="ru-RU" smtClean="0">
                <a:solidFill>
                  <a:schemeClr val="bg1"/>
                </a:solidFill>
              </a:rPr>
              <a:t/>
            </a:r>
            <a:br>
              <a:rPr dirty="0" sz="4800" lang="ru-RU" smtClean="0">
                <a:solidFill>
                  <a:schemeClr val="bg1"/>
                </a:solidFill>
              </a:rPr>
            </a:br>
            <a:r>
              <a:rPr dirty="0" sz="4800" lang="ru-RU" smtClean="0"/>
              <a:t/>
            </a:r>
            <a:br>
              <a:rPr dirty="0" sz="4800" lang="ru-RU" smtClean="0"/>
            </a:br>
            <a:r>
              <a:rPr dirty="0" sz="4800" lang="ru-RU" smtClean="0"/>
              <a:t/>
            </a:r>
            <a:br>
              <a:rPr dirty="0" sz="4800" lang="ru-RU" smtClean="0"/>
            </a:br>
            <a:r>
              <a:rPr dirty="0" sz="4800" lang="ru-RU" smtClean="0"/>
              <a:t/>
            </a:r>
            <a:br>
              <a:rPr dirty="0" sz="4800" lang="ru-RU" smtClean="0"/>
            </a:br>
            <a:r>
              <a:rPr dirty="0" sz="4800" lang="ru-RU" smtClean="0"/>
              <a:t/>
            </a:r>
            <a:br>
              <a:rPr dirty="0" sz="4800" lang="ru-RU" smtClean="0"/>
            </a:br>
            <a:r>
              <a:rPr dirty="0" sz="4800" lang="ru-RU" smtClean="0"/>
              <a:t/>
            </a:r>
            <a:br>
              <a:rPr dirty="0" sz="4800" lang="ru-RU" smtClean="0"/>
            </a:br>
            <a:r>
              <a:rPr dirty="0" sz="4800" lang="ru-RU" smtClean="0">
                <a:solidFill>
                  <a:schemeClr val="bg1"/>
                </a:solidFill>
              </a:rPr>
              <a:t>«Воспитание. Роль учителя в духовно-нравственном становлении и формировании культуры здоровья обучающихся»</a:t>
            </a:r>
            <a:endParaRPr dirty="0" sz="4800" lang="ru-RU">
              <a:solidFill>
                <a:schemeClr val="bg1"/>
              </a:solidFill>
            </a:endParaRPr>
          </a:p>
        </p:txBody>
      </p:sp>
      <p:sp>
        <p:nvSpPr>
          <p:cNvPr id="1048589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p>
            <a:r>
              <a:rPr dirty="0" sz="2300" lang="ru-RU" smtClean="0">
                <a:solidFill>
                  <a:schemeClr val="bg1"/>
                </a:solidFill>
              </a:rPr>
              <a:t>Автор: </a:t>
            </a:r>
            <a:r>
              <a:rPr dirty="0" sz="2300" lang="ru-RU" err="1" smtClean="0">
                <a:solidFill>
                  <a:schemeClr val="bg1"/>
                </a:solidFill>
              </a:rPr>
              <a:t>Маркевич</a:t>
            </a:r>
            <a:r>
              <a:rPr dirty="0" sz="2300" lang="ru-RU" smtClean="0">
                <a:solidFill>
                  <a:schemeClr val="bg1"/>
                </a:solidFill>
              </a:rPr>
              <a:t> Надежда Леонидовна, </a:t>
            </a:r>
            <a:br>
              <a:rPr dirty="0" sz="2300" lang="ru-RU" smtClean="0">
                <a:solidFill>
                  <a:schemeClr val="bg1"/>
                </a:solidFill>
              </a:rPr>
            </a:br>
            <a:r>
              <a:rPr dirty="0" sz="2300" lang="ru-RU" smtClean="0">
                <a:solidFill>
                  <a:schemeClr val="bg1"/>
                </a:solidFill>
              </a:rPr>
              <a:t>учитель русского языка и литературы </a:t>
            </a:r>
            <a:br>
              <a:rPr dirty="0" sz="2300" lang="ru-RU" smtClean="0">
                <a:solidFill>
                  <a:schemeClr val="bg1"/>
                </a:solidFill>
              </a:rPr>
            </a:br>
            <a:r>
              <a:rPr dirty="0" sz="2300" lang="ru-RU" smtClean="0">
                <a:solidFill>
                  <a:schemeClr val="bg1"/>
                </a:solidFill>
              </a:rPr>
              <a:t>МБОУ «</a:t>
            </a:r>
            <a:r>
              <a:rPr dirty="0" sz="2300" lang="ru-RU" err="1" smtClean="0">
                <a:solidFill>
                  <a:schemeClr val="bg1"/>
                </a:solidFill>
              </a:rPr>
              <a:t>Ульт-Ягунская</a:t>
            </a:r>
            <a:r>
              <a:rPr dirty="0" sz="2300" lang="ru-RU" smtClean="0">
                <a:solidFill>
                  <a:schemeClr val="bg1"/>
                </a:solidFill>
              </a:rPr>
              <a:t> СОШ»</a:t>
            </a:r>
            <a:endParaRPr dirty="0" sz="230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5400" i="1" lang="ru-RU" u="sng" smtClean="0">
                <a:solidFill>
                  <a:srgbClr val="FF0000"/>
                </a:solidFill>
              </a:rPr>
              <a:t>Отрывки из сочинений</a:t>
            </a:r>
            <a:endParaRPr dirty="0" sz="5400" lang="ru-RU" u="sng"/>
          </a:p>
        </p:txBody>
      </p:sp>
      <p:sp>
        <p:nvSpPr>
          <p:cNvPr id="104863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algn="just"/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«…Я думаю, обязательно нужно уметь прощать и просить прощения…Если мы прощаем, то отпускаем все обиды, все плохие эмоции и начинаем жить в гармонии с самим собой… Даже если нам трудно простить или просить прощения, мы должны научиться делать это…»    </a:t>
            </a:r>
            <a:r>
              <a:rPr dirty="0" sz="1800" i="1" lang="ru-RU" smtClean="0">
                <a:latin typeface="Times New Roman" pitchFamily="18" charset="0"/>
                <a:cs typeface="Times New Roman" pitchFamily="18" charset="0"/>
              </a:rPr>
              <a:t>Алиса Б., 8 </a:t>
            </a:r>
            <a:r>
              <a:rPr dirty="0" sz="1800" i="1" lang="ru-RU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dirty="0" sz="1800" i="1"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dirty="0" sz="1800" i="1" lang="ru-RU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«… Иногда прощать очень сложно, ведь обида бывает сильной… Просить прощения обязательно нужно и важно, так как лучше быть с чистой душой, чем знать, что на тебя до сих пор держат обиду…»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Эллина Л., 8 </a:t>
            </a:r>
            <a:r>
              <a:rPr dirty="0" sz="2000" i="1" lang="ru-RU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.</a:t>
            </a:r>
            <a:endParaRPr dirty="0" sz="2400" i="1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>
          <a:xfrm>
            <a:off x="846306" y="548640"/>
            <a:ext cx="10515600" cy="1248452"/>
          </a:xfrm>
        </p:spPr>
        <p:txBody>
          <a:bodyPr>
            <a:normAutofit fontScale="97727"/>
          </a:bodyPr>
          <a:p>
            <a:pPr algn="ctr"/>
            <a:r>
              <a:rPr dirty="0" lang="ru-RU" smtClean="0">
                <a:solidFill>
                  <a:srgbClr val="C00000"/>
                </a:solidFill>
              </a:rPr>
              <a:t>Нравственное воспитание на уроках литературы:</a:t>
            </a:r>
            <a:endParaRPr dirty="0" lang="ru-RU">
              <a:solidFill>
                <a:srgbClr val="C00000"/>
              </a:solidFill>
            </a:endParaRPr>
          </a:p>
        </p:txBody>
      </p:sp>
      <p:sp>
        <p:nvSpPr>
          <p:cNvPr id="1048641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algn="just"/>
            <a:r>
              <a:rPr dirty="0" lang="ru-RU" smtClean="0"/>
              <a:t>Рассказ В.Г. Распутина «Уроки французского» – учитель воспитывает у учащихся чувство долга, справедливости, чувство собственного достоинства и уважение этих чувств в других людях, благодарность за сделанное добро и негативное отношение к азарту, «стадному инстинкту», насилию.</a:t>
            </a:r>
          </a:p>
          <a:p>
            <a:pPr algn="just"/>
            <a:r>
              <a:rPr dirty="0" lang="ru-RU" smtClean="0"/>
              <a:t>Рассказ А.П. Платонова «Юшка» заставляет задуматься о милосердии, сострадании, ответственности, человечности.</a:t>
            </a:r>
          </a:p>
          <a:p>
            <a:pPr algn="just"/>
            <a:r>
              <a:rPr dirty="0" lang="ru-RU" smtClean="0"/>
              <a:t>Рассказ В.П. Астафьева «Конь с розовой гривой» затрагивает важнейшее достоинство человеческой души – совесть. Почему «чистая совесть» является величайшим благом для человека»?</a:t>
            </a:r>
            <a:endParaRPr dirty="0" lang="ru-RU"/>
          </a:p>
        </p:txBody>
      </p:sp>
    </p:spTree>
  </p:cSld>
  <p:clrMapOvr>
    <a:masterClrMapping/>
  </p:clrMapOvr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714" lnSpcReduction="20000"/>
          </a:bodyPr>
          <a:p>
            <a:r>
              <a:rPr dirty="0" lang="ru-RU" smtClean="0">
                <a:hlinkClick r:id="rId1"/>
              </a:rPr>
              <a:t>Девочка пишет</a:t>
            </a:r>
            <a:endParaRPr dirty="0" lang="ru-RU" smtClean="0">
              <a:hlinkClick r:id="rId2"/>
            </a:endParaRPr>
          </a:p>
          <a:p>
            <a:r>
              <a:rPr dirty="0" lang="ru-RU" smtClean="0">
                <a:hlinkClick r:id="rId3"/>
              </a:rPr>
              <a:t>Здания-карандаши, книги</a:t>
            </a:r>
            <a:endParaRPr dirty="0" lang="ru-RU" smtClean="0"/>
          </a:p>
          <a:p>
            <a:r>
              <a:rPr dirty="0" lang="ru-RU" smtClean="0">
                <a:hlinkClick r:id="rId4"/>
              </a:rPr>
              <a:t>Книги, будильник, линии</a:t>
            </a:r>
            <a:endParaRPr dirty="0" lang="ru-RU" smtClean="0"/>
          </a:p>
          <a:p>
            <a:r>
              <a:rPr dirty="0" lang="ru-RU">
                <a:hlinkClick r:id="rId5"/>
              </a:rPr>
              <a:t>Мудрый филин и сова, рамка</a:t>
            </a:r>
            <a:endParaRPr dirty="0" lang="ru-RU"/>
          </a:p>
          <a:p>
            <a:r>
              <a:rPr dirty="0" lang="ru-RU" smtClean="0">
                <a:hlinkClick r:id="rId2"/>
              </a:rPr>
              <a:t>Рамка</a:t>
            </a:r>
            <a:endParaRPr dirty="0" lang="ru-RU" smtClean="0"/>
          </a:p>
          <a:p>
            <a:r>
              <a:rPr dirty="0" lang="ru-RU" smtClean="0">
                <a:hlinkClick r:id="rId6"/>
              </a:rPr>
              <a:t>Ученик </a:t>
            </a:r>
            <a:r>
              <a:rPr dirty="0" lang="ru-RU">
                <a:hlinkClick r:id="rId6"/>
              </a:rPr>
              <a:t>делает </a:t>
            </a:r>
            <a:r>
              <a:rPr dirty="0" lang="ru-RU" smtClean="0">
                <a:hlinkClick r:id="rId6"/>
              </a:rPr>
              <a:t>уроки</a:t>
            </a:r>
            <a:endParaRPr dirty="0" lang="en-US" smtClean="0"/>
          </a:p>
          <a:p>
            <a:r>
              <a:rPr dirty="0" lang="ru-RU" smtClean="0">
                <a:hlinkClick r:id="rId7"/>
              </a:rPr>
              <a:t>Школа, деревья, здания</a:t>
            </a:r>
            <a:endParaRPr dirty="0" lang="ru-RU"/>
          </a:p>
          <a:p>
            <a:endParaRPr dirty="0" lang="ru-RU" smtClean="0"/>
          </a:p>
          <a:p>
            <a:pPr algn="ctr" indent="0" marL="0">
              <a:buNone/>
            </a:pPr>
            <a:r>
              <a:rPr dirty="0" sz="1400" lang="ru-RU" smtClean="0">
                <a:latin typeface="AGReverance" pitchFamily="2" charset="0"/>
              </a:rPr>
              <a:t>На </a:t>
            </a:r>
            <a:r>
              <a:rPr dirty="0" sz="1400" lang="ru-RU">
                <a:latin typeface="AGReverance" pitchFamily="2" charset="0"/>
              </a:rPr>
              <a:t>момент создания шаблона все ссылки являются активными</a:t>
            </a:r>
          </a:p>
          <a:p>
            <a:pPr algn="ctr" indent="0" marL="0">
              <a:buNone/>
            </a:pPr>
            <a:r>
              <a:rPr dirty="0" sz="1400" lang="ru-RU">
                <a:latin typeface="AGReverance" pitchFamily="2" charset="0"/>
              </a:rPr>
              <a:t>Вы можете использовать данное оформление для создания своих презентаций, но должны указать источники и автора шаблона</a:t>
            </a:r>
          </a:p>
          <a:p>
            <a:pPr algn="ctr" indent="0" marL="0">
              <a:buNone/>
            </a:pPr>
            <a:r>
              <a:rPr dirty="0" sz="1400" lang="ru-RU">
                <a:latin typeface="AGReverance" pitchFamily="2" charset="0"/>
              </a:rPr>
              <a:t>Автор шаблона: Полшкова Виктория Валерьяновна, педагог дополнительного образования МАОУ ДО ЦРТДиЮ Каменского района Пензенской области</a:t>
            </a:r>
          </a:p>
          <a:p>
            <a:pPr algn="ctr" indent="0" marL="0">
              <a:buNone/>
            </a:pPr>
            <a:r>
              <a:rPr dirty="0" sz="1400" lang="ru-RU" smtClean="0">
                <a:latin typeface="AGReverance" pitchFamily="2" charset="0"/>
              </a:rPr>
              <a:t>Сайт </a:t>
            </a:r>
            <a:r>
              <a:rPr dirty="0" sz="1400" lang="en-US" smtClean="0">
                <a:latin typeface="AGReverance" pitchFamily="2" charset="0"/>
                <a:hlinkClick r:id="rId8"/>
              </a:rPr>
              <a:t>http://minus-plus-mus.ucoz.ru/</a:t>
            </a:r>
            <a:r>
              <a:rPr dirty="0" sz="1400" lang="ru-RU" smtClean="0">
                <a:latin typeface="AGReverance" pitchFamily="2" charset="0"/>
              </a:rPr>
              <a:t> </a:t>
            </a:r>
          </a:p>
          <a:p>
            <a:pPr algn="ctr" indent="0" marL="0">
              <a:buNone/>
            </a:pPr>
            <a:r>
              <a:rPr b="1" dirty="0" sz="1400" lang="ru-RU" smtClean="0">
                <a:latin typeface="AGReverance" pitchFamily="2" charset="0"/>
              </a:rPr>
              <a:t>© Полшкова В.В., 2019</a:t>
            </a:r>
            <a:endParaRPr dirty="0" sz="1400" lang="ru-RU" smtClean="0">
              <a:latin typeface="AGReverance" pitchFamily="2" charset="0"/>
            </a:endParaRPr>
          </a:p>
        </p:txBody>
      </p:sp>
      <p:sp>
        <p:nvSpPr>
          <p:cNvPr id="104864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b="1" dirty="0" lang="ru-RU"/>
              <a:t>ИНФОРМАЦИОННЫЕ ИСТОЧНИКИ</a:t>
            </a:r>
            <a:endParaRPr dirty="0" lang="ru-RU"/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Объект 2"/>
          <p:cNvSpPr>
            <a:spLocks noGrp="1"/>
          </p:cNvSpPr>
          <p:nvPr>
            <p:ph idx="1"/>
          </p:nvPr>
        </p:nvSpPr>
        <p:spPr>
          <a:xfrm>
            <a:off x="846304" y="1861136"/>
            <a:ext cx="10515602" cy="2776965"/>
          </a:xfrm>
        </p:spPr>
        <p:txBody>
          <a:bodyPr>
            <a:normAutofit fontScale="58333" lnSpcReduction="20000"/>
          </a:bodyPr>
          <a:p>
            <a:pPr algn="just"/>
            <a:r>
              <a:rPr dirty="0" sz="4000" lang="ru-RU" smtClean="0">
                <a:solidFill>
                  <a:schemeClr val="accent1">
                    <a:lumMod val="75000"/>
                  </a:schemeClr>
                </a:solidFill>
              </a:rPr>
              <a:t>«Духовная атмосфера в школе живет не на бумаге, а в характере большинства учителей и оттуда уже переходит в характер воспитанников».</a:t>
            </a:r>
          </a:p>
          <a:p>
            <a:pPr algn="just">
              <a:buNone/>
            </a:pPr>
            <a:r>
              <a:rPr dirty="0" sz="4000" lang="ru-RU" smtClean="0"/>
              <a:t>   «В преподавателе знание предмета далеко не составляет главного достоинства, главное достоинство преподавателя в том, чтобы он умел воспитывать своим предметом».</a:t>
            </a:r>
          </a:p>
          <a:p>
            <a:pPr algn="just">
              <a:buNone/>
            </a:pPr>
            <a:r>
              <a:rPr dirty="0" sz="4000" lang="ru-RU" smtClean="0"/>
              <a:t>                                                                                   К. Ушинский</a:t>
            </a:r>
          </a:p>
          <a:p>
            <a:pPr>
              <a:buNone/>
            </a:pPr>
            <a:r>
              <a:rPr dirty="0" sz="3600" lang="ru-RU" smtClean="0">
                <a:solidFill>
                  <a:srgbClr val="00B050"/>
                </a:solidFill>
              </a:rPr>
              <a:t>    </a:t>
            </a:r>
            <a:r>
              <a:rPr dirty="0" sz="3800" lang="ru-RU" smtClean="0">
                <a:solidFill>
                  <a:srgbClr val="C00000"/>
                </a:solidFill>
              </a:rPr>
              <a:t>…Словом можно убить, словом можно спасти, </a:t>
            </a:r>
            <a:br>
              <a:rPr dirty="0" sz="3800" lang="ru-RU" smtClean="0">
                <a:solidFill>
                  <a:srgbClr val="C00000"/>
                </a:solidFill>
              </a:rPr>
            </a:br>
            <a:r>
              <a:rPr dirty="0" sz="3800" lang="ru-RU" smtClean="0">
                <a:solidFill>
                  <a:srgbClr val="C00000"/>
                </a:solidFill>
              </a:rPr>
              <a:t>Словом можно полки за собой повести…                 </a:t>
            </a:r>
            <a:r>
              <a:rPr dirty="0" sz="3600" lang="ru-RU" smtClean="0"/>
              <a:t>(Вадим </a:t>
            </a:r>
            <a:r>
              <a:rPr dirty="0" sz="3600" lang="ru-RU" err="1" smtClean="0"/>
              <a:t>Шефнер</a:t>
            </a:r>
            <a:r>
              <a:rPr dirty="0" sz="3600" lang="ru-RU" smtClean="0"/>
              <a:t> «Слова»)</a:t>
            </a:r>
          </a:p>
          <a:p>
            <a:pPr algn="just">
              <a:buNone/>
            </a:pPr>
            <a:endParaRPr dirty="0" sz="4000" lang="ru-RU" smtClean="0"/>
          </a:p>
          <a:p>
            <a:pPr algn="just">
              <a:buNone/>
            </a:pPr>
            <a:endParaRPr dirty="0" sz="4000" lang="ru-RU" smtClean="0"/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Объект 2"/>
          <p:cNvSpPr>
            <a:spLocks noGrp="1"/>
          </p:cNvSpPr>
          <p:nvPr>
            <p:ph idx="1"/>
          </p:nvPr>
        </p:nvSpPr>
        <p:spPr>
          <a:xfrm>
            <a:off x="676487" y="1155741"/>
            <a:ext cx="10515602" cy="4397622"/>
          </a:xfrm>
        </p:spPr>
        <p:txBody>
          <a:bodyPr>
            <a:normAutofit fontScale="83333" lnSpcReduction="10000"/>
          </a:bodyPr>
          <a:p>
            <a:pPr algn="ctr"/>
            <a:r>
              <a:rPr dirty="0" sz="3200" lang="ru-RU" smtClean="0"/>
              <a:t>«</a:t>
            </a:r>
            <a:r>
              <a:rPr dirty="0" sz="3200" lang="ru-RU" smtClean="0">
                <a:solidFill>
                  <a:srgbClr val="002060"/>
                </a:solidFill>
              </a:rPr>
              <a:t>Нравственность</a:t>
            </a:r>
            <a:r>
              <a:rPr dirty="0" sz="3200" lang="ru-RU" smtClean="0"/>
              <a:t> – это правила, определяющие поведение; духовные и душевные качества, необходимые человеку в обществе, а также выполнение этих правил, поведение».</a:t>
            </a:r>
          </a:p>
          <a:p>
            <a:pPr algn="ctr" lvl="1"/>
            <a:r>
              <a:rPr dirty="0" lang="ru-RU" smtClean="0"/>
              <a:t>                                                                                   Словарь С.И. Ожегова</a:t>
            </a:r>
          </a:p>
          <a:p>
            <a:pPr algn="ctr" lvl="1"/>
            <a:endParaRPr dirty="0" lang="ru-RU" smtClean="0"/>
          </a:p>
          <a:p>
            <a:pPr algn="ctr" lvl="1"/>
            <a:r>
              <a:rPr dirty="0" sz="3200" lang="ru-RU" smtClean="0">
                <a:solidFill>
                  <a:srgbClr val="C00000"/>
                </a:solidFill>
              </a:rPr>
              <a:t>Духовно-нравственное воспитание </a:t>
            </a:r>
            <a:r>
              <a:rPr dirty="0" sz="3200" lang="ru-RU" smtClean="0"/>
              <a:t>– это целенаправленный процесс взаимодействия педагогов и воспитанников, направленный на формирование гармоничной личности, на развитие её ценностно-смысловой сферы, посредством сообщения ей духовно-нравственных и базовых национальных ценностей.</a:t>
            </a:r>
          </a:p>
        </p:txBody>
      </p:sp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dirty="0" i="1" lang="ru-RU" u="sng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Урок русского языка</a:t>
            </a:r>
            <a:endParaRPr dirty="0" i="1" lang="ru-RU" u="sng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8608" name="Объект 2"/>
          <p:cNvSpPr>
            <a:spLocks noGrp="1"/>
          </p:cNvSpPr>
          <p:nvPr>
            <p:ph idx="1"/>
          </p:nvPr>
        </p:nvSpPr>
        <p:spPr>
          <a:xfrm>
            <a:off x="846304" y="1410789"/>
            <a:ext cx="10515602" cy="4847969"/>
          </a:xfrm>
        </p:spPr>
        <p:txBody>
          <a:bodyPr>
            <a:normAutofit lnSpcReduction="10000"/>
          </a:bodyPr>
          <a:p>
            <a:r>
              <a:rPr dirty="0" lang="ru-RU" u="sng" smtClean="0">
                <a:solidFill>
                  <a:srgbClr val="FF0000"/>
                </a:solidFill>
              </a:rPr>
              <a:t>Работа с пословицами и поговорками при изучении орфографии и пунктуации:</a:t>
            </a:r>
          </a:p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Задание 1: 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Спишите пословицы и поговорки. Подчеркните </a:t>
            </a:r>
            <a:r>
              <a:rPr dirty="0" sz="2400" lang="ru-RU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  в глаголах 2-го лица ед. числа. Какая из пословиц вам особенно понравилась и почему? Ответ аргументируйте.</a:t>
            </a:r>
            <a:endParaRPr dirty="0"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dirty="0" i="1" lang="ru-RU" smtClean="0">
                <a:latin typeface="Times New Roman" pitchFamily="18" charset="0"/>
                <a:cs typeface="Times New Roman" pitchFamily="18" charset="0"/>
              </a:rPr>
              <a:t>1) Не всегда говори то, что знаешь, но всегда знай то, что говоришь. (Русская.) 2) Плывешь по реке – следуй ее изгибам, входишь в дом – следуй его обычаям. (Вьетнамская.) 3) Любишь жизнь – дорожи временем. (Эстонская.) 4) Изучая старое – узнаешь новое. Японская) 5) Толку зерно я, а пыхтишь ты. (Курдская.) 6) Покупаешь коня – смотри на его зубы; заводишь друга – смотри в его сердце. (Китайская.) 7) Помашешь косой – будет сладок покой. (Болгарская)</a:t>
            </a:r>
            <a:endParaRPr dirty="0" lang="ru-RU" smtClean="0">
              <a:latin typeface="Times New Roman" pitchFamily="18" charset="0"/>
              <a:cs typeface="Times New Roman" pitchFamily="18" charset="0"/>
            </a:endParaRPr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Объект 2"/>
          <p:cNvSpPr>
            <a:spLocks noGrp="1"/>
          </p:cNvSpPr>
          <p:nvPr>
            <p:ph idx="1"/>
          </p:nvPr>
        </p:nvSpPr>
        <p:spPr>
          <a:xfrm>
            <a:off x="846304" y="744583"/>
            <a:ext cx="10515602" cy="5514175"/>
          </a:xfrm>
        </p:spPr>
        <p:txBody>
          <a:bodyPr>
            <a:normAutofit/>
          </a:bodyPr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Задание 2: Восстановите пословицы при списывании. В записанных предложениях подчеркните грамматические основы, расставьте недостающие знаки препинания. В каких случаях вы поставили тире? Почему? Каковы причины отсутствия тире в остальных предложениях?</a:t>
            </a:r>
          </a:p>
          <a:p>
            <a:r>
              <a:rPr dirty="0" i="1" lang="ru-RU" smtClean="0">
                <a:latin typeface="Times New Roman" pitchFamily="18" charset="0"/>
                <a:cs typeface="Times New Roman" pitchFamily="18" charset="0"/>
              </a:rPr>
              <a:t>1) Доброе дело… 2) Ум одежда… 3) Дружба с хорошим человеком свет… 4) Длинный язык это лестница… 5) Москва…6) Мир что огород…</a:t>
            </a:r>
            <a:endParaRPr dirty="0"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Материал для справок: </a:t>
            </a:r>
            <a:r>
              <a:rPr dirty="0" i="1" lang="ru-RU" smtClean="0">
                <a:latin typeface="Times New Roman" pitchFamily="18" charset="0"/>
                <a:cs typeface="Times New Roman" pitchFamily="18" charset="0"/>
              </a:rPr>
              <a:t>…половина дела; … дружба с плохим человеком змеиный яд; … по которой в дом входят несчастье; … которая никогда не износится; … всем городам мать; …в нем все растет.</a:t>
            </a:r>
            <a:endParaRPr dirty="0" lang="ru-RU" smtClean="0">
              <a:latin typeface="Times New Roman" pitchFamily="18" charset="0"/>
              <a:cs typeface="Times New Roman" pitchFamily="18" charset="0"/>
            </a:endParaRPr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Объект 2"/>
          <p:cNvSpPr>
            <a:spLocks noGrp="1"/>
          </p:cNvSpPr>
          <p:nvPr>
            <p:ph idx="1"/>
          </p:nvPr>
        </p:nvSpPr>
        <p:spPr>
          <a:xfrm>
            <a:off x="846304" y="1449977"/>
            <a:ext cx="10515602" cy="5016137"/>
          </a:xfrm>
        </p:spPr>
        <p:txBody>
          <a:bodyPr>
            <a:normAutofit fontScale="89286" lnSpcReduction="20000"/>
          </a:bodyPr>
          <a:p>
            <a:pPr algn="just"/>
            <a:r>
              <a:rPr dirty="0" lang="ru-RU" smtClean="0"/>
              <a:t>Самая большая </a:t>
            </a:r>
            <a:r>
              <a:rPr dirty="0" lang="ru-RU" err="1" smtClean="0"/>
              <a:t>це</a:t>
            </a:r>
            <a:r>
              <a:rPr dirty="0" lang="ru-RU" smtClean="0"/>
              <a:t>(</a:t>
            </a:r>
            <a:r>
              <a:rPr dirty="0" lang="ru-RU" err="1" smtClean="0"/>
              <a:t>н,нн</a:t>
            </a:r>
            <a:r>
              <a:rPr dirty="0" lang="ru-RU" smtClean="0"/>
              <a:t>)ость народа — это язык, — язык, на котором он </a:t>
            </a:r>
            <a:r>
              <a:rPr dirty="0" lang="ru-RU" err="1" smtClean="0"/>
              <a:t>пиш_т</a:t>
            </a:r>
            <a:r>
              <a:rPr dirty="0" lang="ru-RU" smtClean="0"/>
              <a:t>, говорит, </a:t>
            </a:r>
            <a:r>
              <a:rPr dirty="0" lang="ru-RU" err="1" smtClean="0"/>
              <a:t>дума_т</a:t>
            </a:r>
            <a:r>
              <a:rPr dirty="0" lang="ru-RU" smtClean="0"/>
              <a:t>. Думает! Это надо понять досконально, во всей многозначности и многозначительности этого факта. Ведь это значит, что вся </a:t>
            </a:r>
            <a:r>
              <a:rPr dirty="0" lang="ru-RU" err="1" smtClean="0"/>
              <a:t>с_знательная</a:t>
            </a:r>
            <a:r>
              <a:rPr dirty="0" lang="ru-RU" smtClean="0"/>
              <a:t> жизнь человека проходит через родной ему язык. </a:t>
            </a:r>
            <a:r>
              <a:rPr dirty="0" lang="ru-RU" err="1" smtClean="0"/>
              <a:t>Эмоц_и</a:t>
            </a:r>
            <a:r>
              <a:rPr dirty="0" lang="ru-RU" smtClean="0"/>
              <a:t>, ощущения — только окрашивают то, что мы </a:t>
            </a:r>
            <a:r>
              <a:rPr dirty="0" lang="ru-RU" err="1" smtClean="0"/>
              <a:t>дума_м</a:t>
            </a:r>
            <a:r>
              <a:rPr dirty="0" lang="ru-RU" smtClean="0"/>
              <a:t>, или подталкивают мысль в каком-то отношении, но мысли наши все формулируются языком.</a:t>
            </a:r>
          </a:p>
          <a:p>
            <a:pPr algn="just"/>
            <a:r>
              <a:rPr dirty="0" lang="ru-RU" smtClean="0"/>
              <a:t>Вернейший способ узнать человека — его </a:t>
            </a:r>
            <a:r>
              <a:rPr dirty="0" lang="ru-RU" err="1" smtClean="0"/>
              <a:t>умстве</a:t>
            </a:r>
            <a:r>
              <a:rPr dirty="0" lang="ru-RU" smtClean="0"/>
              <a:t>(</a:t>
            </a:r>
            <a:r>
              <a:rPr dirty="0" lang="ru-RU" err="1" smtClean="0"/>
              <a:t>н,нн</a:t>
            </a:r>
            <a:r>
              <a:rPr dirty="0" lang="ru-RU" smtClean="0"/>
              <a:t>)</a:t>
            </a:r>
            <a:r>
              <a:rPr dirty="0" lang="ru-RU" err="1" smtClean="0"/>
              <a:t>ое</a:t>
            </a:r>
            <a:r>
              <a:rPr dirty="0" lang="ru-RU" smtClean="0"/>
              <a:t> развитие, его моральный облик, его характер — </a:t>
            </a:r>
            <a:r>
              <a:rPr dirty="0" lang="ru-RU" err="1" smtClean="0"/>
              <a:t>прислушат_ся</a:t>
            </a:r>
            <a:r>
              <a:rPr dirty="0" lang="ru-RU" smtClean="0"/>
              <a:t> к тому, как он говорит.</a:t>
            </a:r>
          </a:p>
          <a:p>
            <a:pPr algn="just"/>
            <a:r>
              <a:rPr dirty="0" lang="ru-RU" smtClean="0"/>
              <a:t>Если мы </a:t>
            </a:r>
            <a:r>
              <a:rPr dirty="0" lang="ru-RU" err="1" smtClean="0"/>
              <a:t>замеча_м</a:t>
            </a:r>
            <a:r>
              <a:rPr dirty="0" lang="ru-RU" smtClean="0"/>
              <a:t> манеру человека себя держать его походку его поведение и по ним судим о человеке иногда впрочем ошибочно, то язык человека гораздо более точный показатель его человеческих качеств его культуры.</a:t>
            </a:r>
          </a:p>
          <a:p>
            <a:pPr algn="just"/>
            <a:r>
              <a:rPr dirty="0" lang="ru-RU" smtClean="0"/>
              <a:t>Итак, есть язык народа, как показатель его культуры, и язык отдельного человека, как показатель его личных качеств, качеств человека, который пользуется языком народа.          (Д.С. Лихачёв)</a:t>
            </a:r>
          </a:p>
          <a:p>
            <a:endParaRPr dirty="0" lang="ru-RU"/>
          </a:p>
        </p:txBody>
      </p:sp>
      <p:sp>
        <p:nvSpPr>
          <p:cNvPr id="104862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5400" lang="ru-RU" u="sng" smtClean="0">
                <a:solidFill>
                  <a:srgbClr val="FF0000"/>
                </a:solidFill>
              </a:rPr>
              <a:t>Комплексный анализ текста</a:t>
            </a:r>
            <a:endParaRPr dirty="0" sz="5400" lang="ru-RU" u="sng">
              <a:solidFill>
                <a:srgbClr val="FF0000"/>
              </a:solidFill>
            </a:endParaRPr>
          </a:p>
        </p:txBody>
      </p:sp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Объект 4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1. Вставьте пропущенные буквы, знаки препинания.</a:t>
            </a:r>
          </a:p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2. Озаглавьте текст.</a:t>
            </a:r>
          </a:p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3. Составьте  тезисный план (озаглавьте каждый пункт плана цитатами из текста).</a:t>
            </a:r>
          </a:p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4. Выпишите 5 ключевых слов (в которых сосредоточен основной смысл текста).</a:t>
            </a:r>
          </a:p>
          <a:p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5. Сформулируйте ответ на вопрос: «Что является показателем культуры человека?»</a:t>
            </a:r>
            <a:endParaRPr dirty="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28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Задания к тексту:</a:t>
            </a:r>
            <a:endParaRPr dirty="0" lang="ru-RU"/>
          </a:p>
        </p:txBody>
      </p:sp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Заголовок 3"/>
          <p:cNvSpPr>
            <a:spLocks noGrp="1"/>
          </p:cNvSpPr>
          <p:nvPr>
            <p:ph type="title"/>
          </p:nvPr>
        </p:nvSpPr>
        <p:spPr>
          <a:xfrm>
            <a:off x="846306" y="561702"/>
            <a:ext cx="10515600" cy="1235389"/>
          </a:xfrm>
        </p:spPr>
        <p:txBody>
          <a:bodyPr>
            <a:noAutofit/>
          </a:bodyPr>
          <a:p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Подберите  к фразеологизму первого столбика:     </a:t>
            </a:r>
            <a:br>
              <a:rPr dirty="0" sz="24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1 группа – близкие по смыслу фразеологизмы (синонимы)</a:t>
            </a:r>
            <a:br>
              <a:rPr dirty="0" sz="2400" lang="ru-RU" smtClean="0">
                <a:latin typeface="Times New Roman" pitchFamily="18" charset="0"/>
                <a:cs typeface="Times New Roman" pitchFamily="18" charset="0"/>
              </a:rPr>
            </a:b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2 группа – противоположные по смыслу фразеологизмы (антонимы)</a:t>
            </a:r>
            <a:br>
              <a:rPr dirty="0" sz="2400" lang="ru-RU" smtClean="0">
                <a:latin typeface="Times New Roman" pitchFamily="18" charset="0"/>
                <a:cs typeface="Times New Roman" pitchFamily="18" charset="0"/>
              </a:rPr>
            </a:br>
            <a:endParaRPr dirty="0" sz="24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3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dirty="0" lang="ru-RU" smtClean="0"/>
              <a:t>Золотые  руки                                с глазу на глаз</a:t>
            </a:r>
          </a:p>
          <a:p>
            <a:r>
              <a:rPr dirty="0" lang="ru-RU" smtClean="0"/>
              <a:t>Капля в море                                  смотреть сквозь пальцы</a:t>
            </a:r>
          </a:p>
          <a:p>
            <a:r>
              <a:rPr dirty="0" lang="ru-RU" smtClean="0"/>
              <a:t>Один в поле не воин                      мастер на все руки</a:t>
            </a:r>
          </a:p>
          <a:p>
            <a:r>
              <a:rPr dirty="0" lang="ru-RU" smtClean="0"/>
              <a:t>Закрывать глаза                              кот наплакал</a:t>
            </a:r>
          </a:p>
          <a:p>
            <a:r>
              <a:rPr dirty="0" lang="ru-RU" smtClean="0"/>
              <a:t>Брать себя в руки                            </a:t>
            </a:r>
            <a:r>
              <a:rPr dirty="0" lang="ru-RU" err="1" smtClean="0"/>
              <a:t>воспрять</a:t>
            </a:r>
            <a:r>
              <a:rPr dirty="0" lang="ru-RU" smtClean="0"/>
              <a:t> духом</a:t>
            </a:r>
          </a:p>
          <a:p>
            <a:r>
              <a:rPr dirty="0" lang="ru-RU" smtClean="0"/>
              <a:t>Засучив рукава                                рукой подать</a:t>
            </a:r>
          </a:p>
          <a:p>
            <a:r>
              <a:rPr dirty="0" lang="ru-RU" smtClean="0"/>
              <a:t>За тридевять земель                       спустя рукава</a:t>
            </a:r>
          </a:p>
          <a:p>
            <a:r>
              <a:rPr dirty="0" lang="ru-RU" smtClean="0"/>
              <a:t>Повесить голову                             выходить из себя</a:t>
            </a:r>
          </a:p>
          <a:p>
            <a:endParaRPr dirty="0" lang="ru-RU"/>
          </a:p>
        </p:txBody>
      </p:sp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dirty="0" sz="6000" i="1" lang="ru-RU" smtClean="0">
                <a:solidFill>
                  <a:srgbClr val="FF0000"/>
                </a:solidFill>
              </a:rPr>
              <a:t>Отрывки из сочинений</a:t>
            </a:r>
            <a:endParaRPr dirty="0" sz="6000" i="1" lang="ru-RU">
              <a:solidFill>
                <a:srgbClr val="FF0000"/>
              </a:solidFill>
            </a:endParaRPr>
          </a:p>
        </p:txBody>
      </p:sp>
      <p:sp>
        <p:nvSpPr>
          <p:cNvPr id="104863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5000"/>
          </a:bodyPr>
          <a:p>
            <a:pPr algn="just"/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«…Просить прощения – это проявить уважение к человеку, который вам дорог. Ведь эти слова идут от сердца, с искренностью и любовью…»  </a:t>
            </a:r>
            <a:r>
              <a:rPr dirty="0" sz="2400" i="1" lang="ru-RU" err="1" smtClean="0">
                <a:latin typeface="Times New Roman" pitchFamily="18" charset="0"/>
                <a:cs typeface="Times New Roman" pitchFamily="18" charset="0"/>
              </a:rPr>
              <a:t>Ульяна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 К., 8 </a:t>
            </a:r>
            <a:r>
              <a:rPr dirty="0" sz="2400" i="1" lang="ru-RU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«Прощение – это умение переступить через себя, признать свои ошибки и не стыдиться этого… Из-за глупой гордыни и неумения извиняться можно навсегда потерять тех, кто очень дорог…» 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Таисия М., 8 </a:t>
            </a:r>
            <a:r>
              <a:rPr dirty="0" sz="2400" i="1" lang="ru-RU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dirty="0" sz="2400" i="1"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«Прощение – это необходимая функция общения, ведь у каждого человека есть своя точка зрения на происходящее, и часто эти точки зрения не сходятся, становясь причиной разлада в отношениях… Обязательно нужно уметь просить прощения, ведь иначе можно разрушить крепкую дружбу. Лучше побороть своё «Я» и извиниться…»    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Захар Х., 8 </a:t>
            </a:r>
            <a:r>
              <a:rPr dirty="0" sz="2000" i="1" lang="ru-RU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dirty="0" sz="2000" i="1" lang="ru-RU" smtClean="0">
                <a:latin typeface="Times New Roman" pitchFamily="18" charset="0"/>
                <a:cs typeface="Times New Roman" pitchFamily="18" charset="0"/>
              </a:rPr>
              <a:t>. </a:t>
            </a:r>
            <a:endParaRPr dirty="0" sz="2400" i="1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/>
</p:sld>
</file>

<file path=ppt/theme/theme1.xml><?xml version="1.0" encoding="utf-8"?>
<a:theme xmlns:a="http://schemas.openxmlformats.org/drawingml/2006/main" name="Тема Office">
  <a:themeElements>
    <a:clrScheme name="Синий">
      <a:dk1>
        <a:sysClr lastClr="000000" val="windowText"/>
      </a:dk1>
      <a:lt1>
        <a:sysClr lastClr="FFFFFF" val="window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r="5400000" dist="2159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dir="t" rig="fla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Manager>Полшкова Виктория Валерьяновна</Manager>
  <Company>МАОУ ДО ЦРТДиЮ Каменского района Пензенской области</Company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Шаблон Русский язык</dc:title>
  <dc:creator>Viktoriya Polshkova</dc:creator>
  <cp:lastModifiedBy>Надежда</cp:lastModifiedBy>
  <dcterms:created xsi:type="dcterms:W3CDTF">2019-04-16T05:48:18Z</dcterms:created>
  <dcterms:modified xsi:type="dcterms:W3CDTF">2023-11-09T21:03:04Z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2440296fb5f24ff68b118d29a17d4a4b</vt:lpwstr>
  </property>
</Properties>
</file>