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6" r:id="rId2"/>
    <p:sldId id="259" r:id="rId3"/>
    <p:sldId id="262" r:id="rId4"/>
    <p:sldId id="263" r:id="rId5"/>
    <p:sldId id="264" r:id="rId6"/>
    <p:sldId id="260" r:id="rId7"/>
    <p:sldId id="261" r:id="rId8"/>
    <p:sldId id="267" r:id="rId9"/>
    <p:sldId id="268" r:id="rId10"/>
    <p:sldId id="269" r:id="rId11"/>
    <p:sldId id="275" r:id="rId12"/>
    <p:sldId id="272" r:id="rId13"/>
    <p:sldId id="277" r:id="rId14"/>
    <p:sldId id="280" r:id="rId15"/>
    <p:sldId id="282" r:id="rId16"/>
    <p:sldId id="288" r:id="rId17"/>
    <p:sldId id="286" r:id="rId18"/>
    <p:sldId id="289"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1536"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C66DCB0-6650-414A-B414-FDF35B4FE6B4}" type="datetimeFigureOut">
              <a:rPr lang="ru-RU" smtClean="0"/>
              <a:pPr/>
              <a:t>13.11.2023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10F5E10-83BC-420E-AB7D-D2B7330BF127}" type="slidenum">
              <a:rPr lang="ru-RU" smtClean="0"/>
              <a:pPr/>
              <a:t>‹#›</a:t>
            </a:fld>
            <a:endParaRPr lang="ru-RU"/>
          </a:p>
        </p:txBody>
      </p:sp>
    </p:spTree>
    <p:extLst>
      <p:ext uri="{BB962C8B-B14F-4D97-AF65-F5344CB8AC3E}">
        <p14:creationId xmlns:p14="http://schemas.microsoft.com/office/powerpoint/2010/main" val="30426608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Образ слайда 1"/>
          <p:cNvSpPr>
            <a:spLocks noGrp="1" noRot="1" noChangeAspect="1" noTextEdit="1"/>
          </p:cNvSpPr>
          <p:nvPr>
            <p:ph type="sldImg"/>
          </p:nvPr>
        </p:nvSpPr>
        <p:spPr bwMode="auto">
          <a:noFill/>
          <a:ln>
            <a:solidFill>
              <a:srgbClr val="000000"/>
            </a:solidFill>
            <a:miter lim="800000"/>
            <a:headEnd/>
            <a:tailEnd/>
          </a:ln>
        </p:spPr>
      </p:sp>
      <p:sp>
        <p:nvSpPr>
          <p:cNvPr id="32771"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smtClean="0"/>
          </a:p>
        </p:txBody>
      </p:sp>
      <p:sp>
        <p:nvSpPr>
          <p:cNvPr id="8196" name="Номер слайда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7D81475-156A-4785-9D67-9EBDCEF3A165}" type="slidenum">
              <a:rPr lang="ru-RU" smtClean="0"/>
              <a:pPr fontAlgn="base">
                <a:spcBef>
                  <a:spcPct val="0"/>
                </a:spcBef>
                <a:spcAft>
                  <a:spcPct val="0"/>
                </a:spcAft>
                <a:defRPr/>
              </a:pPr>
              <a:t>3</a:t>
            </a:fld>
            <a:endParaRPr lang="ru-RU"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13.11.2023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13.11.2023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13.11.2023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cSld name="Заголовок, текст и клип">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457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Клип 3"/>
          <p:cNvSpPr>
            <a:spLocks noGrp="1"/>
          </p:cNvSpPr>
          <p:nvPr>
            <p:ph type="clipArt" sz="half" idx="2"/>
          </p:nvPr>
        </p:nvSpPr>
        <p:spPr>
          <a:xfrm>
            <a:off x="4648200" y="1600200"/>
            <a:ext cx="4038600" cy="4525963"/>
          </a:xfrm>
        </p:spPr>
        <p:txBody>
          <a:bodyPr/>
          <a:lstStyle/>
          <a:p>
            <a:endParaRPr lang="ru-RU"/>
          </a:p>
        </p:txBody>
      </p:sp>
      <p:sp>
        <p:nvSpPr>
          <p:cNvPr id="5" name="Дата 4"/>
          <p:cNvSpPr>
            <a:spLocks noGrp="1"/>
          </p:cNvSpPr>
          <p:nvPr>
            <p:ph type="dt" sz="half" idx="10"/>
          </p:nvPr>
        </p:nvSpPr>
        <p:spPr>
          <a:xfrm>
            <a:off x="457200" y="6245225"/>
            <a:ext cx="2133600" cy="476250"/>
          </a:xfrm>
        </p:spPr>
        <p:txBody>
          <a:bodyPr/>
          <a:lstStyle>
            <a:lvl1pPr>
              <a:defRPr/>
            </a:lvl1pPr>
          </a:lstStyle>
          <a:p>
            <a:endParaRPr lang="ru-RU"/>
          </a:p>
        </p:txBody>
      </p:sp>
      <p:sp>
        <p:nvSpPr>
          <p:cNvPr id="6" name="Нижний колонтитул 5"/>
          <p:cNvSpPr>
            <a:spLocks noGrp="1"/>
          </p:cNvSpPr>
          <p:nvPr>
            <p:ph type="ftr" sz="quarter" idx="11"/>
          </p:nvPr>
        </p:nvSpPr>
        <p:spPr>
          <a:xfrm>
            <a:off x="3124200" y="6245225"/>
            <a:ext cx="2895600" cy="476250"/>
          </a:xfrm>
        </p:spPr>
        <p:txBody>
          <a:bodyPr/>
          <a:lstStyle>
            <a:lvl1pPr>
              <a:defRPr/>
            </a:lvl1pPr>
          </a:lstStyle>
          <a:p>
            <a:endParaRPr lang="ru-RU"/>
          </a:p>
        </p:txBody>
      </p:sp>
      <p:sp>
        <p:nvSpPr>
          <p:cNvPr id="7" name="Номер слайда 6"/>
          <p:cNvSpPr>
            <a:spLocks noGrp="1"/>
          </p:cNvSpPr>
          <p:nvPr>
            <p:ph type="sldNum" sz="quarter" idx="12"/>
          </p:nvPr>
        </p:nvSpPr>
        <p:spPr>
          <a:xfrm>
            <a:off x="6553200" y="6245225"/>
            <a:ext cx="2133600" cy="476250"/>
          </a:xfrm>
        </p:spPr>
        <p:txBody>
          <a:bodyPr/>
          <a:lstStyle>
            <a:lvl1pPr>
              <a:defRPr/>
            </a:lvl1pPr>
          </a:lstStyle>
          <a:p>
            <a:fld id="{FACDAF3E-62D9-47B3-9C2B-7ABDB731C95E}" type="slidenum">
              <a:rPr lang="ru-RU"/>
              <a:pPr/>
              <a:t>‹#›</a:t>
            </a:fld>
            <a:endParaRPr lang="ru-RU"/>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clipArtAndTx">
  <p:cSld name="Заголовок, клип и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smtClean="0"/>
              <a:t>Образец заголовка</a:t>
            </a:r>
            <a:endParaRPr lang="ru-RU"/>
          </a:p>
        </p:txBody>
      </p:sp>
      <p:sp>
        <p:nvSpPr>
          <p:cNvPr id="3" name="Клип 2"/>
          <p:cNvSpPr>
            <a:spLocks noGrp="1"/>
          </p:cNvSpPr>
          <p:nvPr>
            <p:ph type="clipArt" sz="half" idx="1"/>
          </p:nvPr>
        </p:nvSpPr>
        <p:spPr>
          <a:xfrm>
            <a:off x="457200" y="1600200"/>
            <a:ext cx="4038600" cy="4525963"/>
          </a:xfrm>
        </p:spPr>
        <p:txBody>
          <a:bodyPr/>
          <a:lstStyle/>
          <a:p>
            <a:endParaRPr lang="ru-RU"/>
          </a:p>
        </p:txBody>
      </p:sp>
      <p:sp>
        <p:nvSpPr>
          <p:cNvPr id="4" name="Текст 3"/>
          <p:cNvSpPr>
            <a:spLocks noGrp="1"/>
          </p:cNvSpPr>
          <p:nvPr>
            <p:ph type="body" sz="half" idx="2"/>
          </p:nvPr>
        </p:nvSpPr>
        <p:spPr>
          <a:xfrm>
            <a:off x="4648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a:xfrm>
            <a:off x="457200" y="6245225"/>
            <a:ext cx="2133600" cy="476250"/>
          </a:xfrm>
        </p:spPr>
        <p:txBody>
          <a:bodyPr/>
          <a:lstStyle>
            <a:lvl1pPr>
              <a:defRPr/>
            </a:lvl1pPr>
          </a:lstStyle>
          <a:p>
            <a:endParaRPr lang="ru-RU"/>
          </a:p>
        </p:txBody>
      </p:sp>
      <p:sp>
        <p:nvSpPr>
          <p:cNvPr id="6" name="Нижний колонтитул 5"/>
          <p:cNvSpPr>
            <a:spLocks noGrp="1"/>
          </p:cNvSpPr>
          <p:nvPr>
            <p:ph type="ftr" sz="quarter" idx="11"/>
          </p:nvPr>
        </p:nvSpPr>
        <p:spPr>
          <a:xfrm>
            <a:off x="3124200" y="6245225"/>
            <a:ext cx="2895600" cy="476250"/>
          </a:xfrm>
        </p:spPr>
        <p:txBody>
          <a:bodyPr/>
          <a:lstStyle>
            <a:lvl1pPr>
              <a:defRPr/>
            </a:lvl1pPr>
          </a:lstStyle>
          <a:p>
            <a:endParaRPr lang="ru-RU"/>
          </a:p>
        </p:txBody>
      </p:sp>
      <p:sp>
        <p:nvSpPr>
          <p:cNvPr id="7" name="Номер слайда 6"/>
          <p:cNvSpPr>
            <a:spLocks noGrp="1"/>
          </p:cNvSpPr>
          <p:nvPr>
            <p:ph type="sldNum" sz="quarter" idx="12"/>
          </p:nvPr>
        </p:nvSpPr>
        <p:spPr>
          <a:xfrm>
            <a:off x="6553200" y="6245225"/>
            <a:ext cx="2133600" cy="476250"/>
          </a:xfrm>
        </p:spPr>
        <p:txBody>
          <a:bodyPr/>
          <a:lstStyle>
            <a:lvl1pPr>
              <a:defRPr/>
            </a:lvl1pPr>
          </a:lstStyle>
          <a:p>
            <a:fld id="{48D46FA2-380A-46CF-8859-6D65F65752C0}" type="slidenum">
              <a:rPr lang="ru-RU"/>
              <a:pPr/>
              <a:t>‹#›</a:t>
            </a:fld>
            <a:endParaRPr lang="ru-RU"/>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13.11.2023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13.11.2023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13.11.2023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13.11.2023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13.11.2023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13.11.2023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13.11.2023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13.11.2023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cstate="print">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13.11.2023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slide" Target="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hyperlink" Target="http://eshka-i.narod.ru/photo48.jpg" TargetMode="External"/><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1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 Id="rId5" Type="http://schemas.openxmlformats.org/officeDocument/2006/relationships/image" Target="../media/image25.jpeg"/><Relationship Id="rId4" Type="http://schemas.openxmlformats.org/officeDocument/2006/relationships/image" Target="../media/image24.jpeg"/></Relationships>
</file>

<file path=ppt/slides/_rels/slide16.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7.xml"/><Relationship Id="rId4" Type="http://schemas.openxmlformats.org/officeDocument/2006/relationships/image" Target="../media/image28.jpeg"/></Relationships>
</file>

<file path=ppt/slides/_rels/slide17.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tolstopuzzzz.narod.ru/photo/osen/img_4275.jpg"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txBox="1">
            <a:spLocks/>
          </p:cNvSpPr>
          <p:nvPr/>
        </p:nvSpPr>
        <p:spPr>
          <a:xfrm>
            <a:off x="1500166" y="714356"/>
            <a:ext cx="6624736" cy="1571636"/>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9600" b="1" i="0" u="none" strike="noStrike" kern="1200" cap="none" spc="0" normalizeH="0" baseline="0" noProof="0" dirty="0" smtClean="0">
                <a:ln>
                  <a:noFill/>
                </a:ln>
                <a:solidFill>
                  <a:schemeClr val="accent2">
                    <a:lumMod val="75000"/>
                  </a:schemeClr>
                </a:solidFill>
                <a:effectLst/>
                <a:uLnTx/>
                <a:uFillTx/>
                <a:latin typeface="Monotype Corsiva" pitchFamily="66" charset="0"/>
                <a:ea typeface="+mj-ea"/>
                <a:cs typeface="+mj-cs"/>
              </a:rPr>
              <a:t>А.С.Пушкин</a:t>
            </a:r>
            <a:endParaRPr kumimoji="0" lang="ru-RU" sz="9600" b="1" i="0" u="none" strike="noStrike" kern="1200" cap="none" spc="0" normalizeH="0" baseline="0" noProof="0" dirty="0">
              <a:ln>
                <a:noFill/>
              </a:ln>
              <a:solidFill>
                <a:schemeClr val="accent2">
                  <a:lumMod val="75000"/>
                </a:schemeClr>
              </a:solidFill>
              <a:effectLst/>
              <a:uLnTx/>
              <a:uFillTx/>
              <a:latin typeface="Monotype Corsiva" pitchFamily="66" charset="0"/>
              <a:ea typeface="+mj-ea"/>
              <a:cs typeface="+mj-cs"/>
            </a:endParaRPr>
          </a:p>
        </p:txBody>
      </p:sp>
      <p:sp>
        <p:nvSpPr>
          <p:cNvPr id="6" name="Подзаголовок 2"/>
          <p:cNvSpPr>
            <a:spLocks noGrp="1"/>
          </p:cNvSpPr>
          <p:nvPr>
            <p:ph type="subTitle" idx="1"/>
          </p:nvPr>
        </p:nvSpPr>
        <p:spPr>
          <a:xfrm>
            <a:off x="4139952" y="4005064"/>
            <a:ext cx="3146692" cy="2067142"/>
          </a:xfrm>
          <a:ln w="38100">
            <a:solidFill>
              <a:srgbClr val="7030A0"/>
            </a:solidFill>
          </a:ln>
        </p:spPr>
        <p:txBody>
          <a:bodyPr>
            <a:noAutofit/>
          </a:bodyPr>
          <a:lstStyle/>
          <a:p>
            <a:pPr>
              <a:spcBef>
                <a:spcPts val="0"/>
              </a:spcBef>
              <a:buNone/>
            </a:pPr>
            <a:r>
              <a:rPr lang="ru-RU" sz="1800" i="1" dirty="0" smtClean="0">
                <a:solidFill>
                  <a:schemeClr val="tx1"/>
                </a:solidFill>
                <a:latin typeface="Times New Roman" pitchFamily="18" charset="0"/>
                <a:cs typeface="Times New Roman" pitchFamily="18" charset="0"/>
              </a:rPr>
              <a:t>Выполнила:</a:t>
            </a:r>
          </a:p>
          <a:p>
            <a:pPr>
              <a:spcBef>
                <a:spcPts val="0"/>
              </a:spcBef>
              <a:buNone/>
            </a:pPr>
            <a:r>
              <a:rPr lang="ru-RU" sz="1800" i="1" dirty="0" smtClean="0">
                <a:solidFill>
                  <a:schemeClr val="tx1"/>
                </a:solidFill>
                <a:latin typeface="Times New Roman" pitchFamily="18" charset="0"/>
                <a:cs typeface="Times New Roman" pitchFamily="18" charset="0"/>
              </a:rPr>
              <a:t>ученица </a:t>
            </a:r>
            <a:r>
              <a:rPr lang="ru-RU" sz="1800" i="1" smtClean="0">
                <a:solidFill>
                  <a:schemeClr val="tx1"/>
                </a:solidFill>
                <a:latin typeface="Times New Roman" pitchFamily="18" charset="0"/>
                <a:cs typeface="Times New Roman" pitchFamily="18" charset="0"/>
              </a:rPr>
              <a:t>6 класса</a:t>
            </a:r>
          </a:p>
          <a:p>
            <a:pPr>
              <a:spcBef>
                <a:spcPts val="0"/>
              </a:spcBef>
              <a:buNone/>
            </a:pPr>
            <a:r>
              <a:rPr lang="ru-RU" sz="1800" i="1" smtClean="0">
                <a:solidFill>
                  <a:schemeClr val="tx1"/>
                </a:solidFill>
                <a:latin typeface="Times New Roman" pitchFamily="18" charset="0"/>
                <a:cs typeface="Times New Roman" pitchFamily="18" charset="0"/>
              </a:rPr>
              <a:t> </a:t>
            </a:r>
            <a:r>
              <a:rPr lang="ru-RU" sz="1800" i="1" dirty="0" err="1" smtClean="0">
                <a:solidFill>
                  <a:schemeClr val="tx1"/>
                </a:solidFill>
                <a:latin typeface="Times New Roman" pitchFamily="18" charset="0"/>
                <a:cs typeface="Times New Roman" pitchFamily="18" charset="0"/>
              </a:rPr>
              <a:t>Локтионова</a:t>
            </a:r>
            <a:r>
              <a:rPr lang="ru-RU" sz="1800" i="1" dirty="0" smtClean="0">
                <a:solidFill>
                  <a:schemeClr val="tx1"/>
                </a:solidFill>
                <a:latin typeface="Times New Roman" pitchFamily="18" charset="0"/>
                <a:cs typeface="Times New Roman" pitchFamily="18" charset="0"/>
              </a:rPr>
              <a:t> Л</a:t>
            </a:r>
          </a:p>
          <a:p>
            <a:pPr>
              <a:spcBef>
                <a:spcPts val="0"/>
              </a:spcBef>
              <a:buNone/>
            </a:pPr>
            <a:r>
              <a:rPr lang="ru-RU" sz="1800" i="1" dirty="0" smtClean="0">
                <a:solidFill>
                  <a:schemeClr val="tx1"/>
                </a:solidFill>
                <a:latin typeface="Times New Roman" pitchFamily="18" charset="0"/>
                <a:cs typeface="Times New Roman" pitchFamily="18" charset="0"/>
              </a:rPr>
              <a:t>МОБУ Михайловской СОШ</a:t>
            </a:r>
          </a:p>
          <a:p>
            <a:pPr>
              <a:spcBef>
                <a:spcPts val="0"/>
              </a:spcBef>
              <a:buNone/>
            </a:pPr>
            <a:r>
              <a:rPr lang="ru-RU" sz="1800" i="1" dirty="0" smtClean="0">
                <a:solidFill>
                  <a:schemeClr val="tx1"/>
                </a:solidFill>
                <a:latin typeface="Times New Roman" pitchFamily="18" charset="0"/>
                <a:cs typeface="Times New Roman" pitchFamily="18" charset="0"/>
              </a:rPr>
              <a:t>Учитель русского языка и литературы:</a:t>
            </a:r>
          </a:p>
          <a:p>
            <a:pPr>
              <a:spcBef>
                <a:spcPts val="0"/>
              </a:spcBef>
              <a:buNone/>
            </a:pPr>
            <a:r>
              <a:rPr lang="ru-RU" sz="1800" b="1" i="1" dirty="0" smtClean="0">
                <a:solidFill>
                  <a:schemeClr val="tx1"/>
                </a:solidFill>
                <a:latin typeface="Times New Roman" pitchFamily="18" charset="0"/>
                <a:cs typeface="Times New Roman" pitchFamily="18" charset="0"/>
              </a:rPr>
              <a:t>Березняк Л.А.</a:t>
            </a:r>
          </a:p>
          <a:p>
            <a:pPr>
              <a:spcBef>
                <a:spcPts val="0"/>
              </a:spcBef>
            </a:pPr>
            <a:endParaRPr lang="ru-RU" sz="2400" i="1" dirty="0">
              <a:solidFill>
                <a:schemeClr val="tx1"/>
              </a:solidFill>
              <a:latin typeface="Times New Roman" pitchFamily="18" charset="0"/>
              <a:cs typeface="Times New Roman" pitchFamily="18" charset="0"/>
            </a:endParaRPr>
          </a:p>
        </p:txBody>
      </p:sp>
      <p:sp>
        <p:nvSpPr>
          <p:cNvPr id="4" name="TextBox 3"/>
          <p:cNvSpPr txBox="1"/>
          <p:nvPr/>
        </p:nvSpPr>
        <p:spPr>
          <a:xfrm>
            <a:off x="1857356" y="2643182"/>
            <a:ext cx="6215106" cy="769441"/>
          </a:xfrm>
          <a:prstGeom prst="rect">
            <a:avLst/>
          </a:prstGeom>
          <a:noFill/>
        </p:spPr>
        <p:txBody>
          <a:bodyPr wrap="square" rtlCol="0">
            <a:spAutoFit/>
          </a:bodyPr>
          <a:lstStyle/>
          <a:p>
            <a:r>
              <a:rPr lang="ru-RU" sz="4400" b="1" i="1" dirty="0" smtClean="0">
                <a:latin typeface="Bookman Old Style" pitchFamily="18" charset="0"/>
              </a:rPr>
              <a:t>Биография поэта</a:t>
            </a:r>
            <a:endParaRPr lang="ru-RU" sz="4400" b="1" i="1" dirty="0">
              <a:latin typeface="Bookman Old Style"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7" name="Picture 12" descr="slide0018_image068"/>
          <p:cNvPicPr>
            <a:picLocks noChangeAspect="1" noChangeArrowheads="1"/>
          </p:cNvPicPr>
          <p:nvPr/>
        </p:nvPicPr>
        <p:blipFill>
          <a:blip r:embed="rId2"/>
          <a:srcRect/>
          <a:stretch>
            <a:fillRect/>
          </a:stretch>
        </p:blipFill>
        <p:spPr bwMode="auto">
          <a:xfrm>
            <a:off x="4643438" y="857250"/>
            <a:ext cx="3714750" cy="2789238"/>
          </a:xfrm>
          <a:prstGeom prst="roundRect">
            <a:avLst/>
          </a:prstGeom>
          <a:noFill/>
          <a:ln w="9525">
            <a:noFill/>
            <a:miter lim="800000"/>
            <a:headEnd/>
            <a:tailEnd/>
          </a:ln>
        </p:spPr>
      </p:pic>
      <p:sp>
        <p:nvSpPr>
          <p:cNvPr id="11268" name="Прямоугольник 6"/>
          <p:cNvSpPr>
            <a:spLocks noChangeArrowheads="1"/>
          </p:cNvSpPr>
          <p:nvPr/>
        </p:nvSpPr>
        <p:spPr bwMode="auto">
          <a:xfrm>
            <a:off x="3857625" y="3857625"/>
            <a:ext cx="5286375" cy="2678113"/>
          </a:xfrm>
          <a:prstGeom prst="rect">
            <a:avLst/>
          </a:prstGeom>
          <a:noFill/>
          <a:ln w="9525">
            <a:noFill/>
            <a:miter lim="800000"/>
            <a:headEnd/>
            <a:tailEnd/>
          </a:ln>
        </p:spPr>
        <p:txBody>
          <a:bodyPr>
            <a:spAutoFit/>
          </a:bodyPr>
          <a:lstStyle/>
          <a:p>
            <a:pPr>
              <a:spcBef>
                <a:spcPct val="50000"/>
              </a:spcBef>
            </a:pPr>
            <a:r>
              <a:rPr lang="ru-RU" sz="2400" i="1">
                <a:latin typeface="Bookman Old Style" pitchFamily="18" charset="0"/>
              </a:rPr>
              <a:t>В каждой комнате – железная кровать, комод, конторка, зеркало, стул, стол для умывания, вместе и ночной. На конторке чернильница и подсвечник со щипцами…»       И.И.Пущин.Записки о Пушкине.</a:t>
            </a:r>
          </a:p>
        </p:txBody>
      </p:sp>
      <p:sp>
        <p:nvSpPr>
          <p:cNvPr id="11269" name="TextBox 7"/>
          <p:cNvSpPr txBox="1">
            <a:spLocks noChangeArrowheads="1"/>
          </p:cNvSpPr>
          <p:nvPr/>
        </p:nvSpPr>
        <p:spPr bwMode="auto">
          <a:xfrm>
            <a:off x="1285875" y="214313"/>
            <a:ext cx="6499225" cy="523875"/>
          </a:xfrm>
          <a:prstGeom prst="rect">
            <a:avLst/>
          </a:prstGeom>
          <a:noFill/>
          <a:ln w="9525">
            <a:noFill/>
            <a:miter lim="800000"/>
            <a:headEnd/>
            <a:tailEnd/>
          </a:ln>
        </p:spPr>
        <p:txBody>
          <a:bodyPr wrap="none">
            <a:spAutoFit/>
          </a:bodyPr>
          <a:lstStyle/>
          <a:p>
            <a:r>
              <a:rPr lang="ru-RU" sz="2800" b="1" i="1">
                <a:latin typeface="Bookman Old Style" pitchFamily="18" charset="0"/>
              </a:rPr>
              <a:t>Комната Александра Пушкина</a:t>
            </a:r>
          </a:p>
        </p:txBody>
      </p:sp>
      <p:pic>
        <p:nvPicPr>
          <p:cNvPr id="6" name="Picture 6" descr="комната"/>
          <p:cNvPicPr>
            <a:picLocks noChangeAspect="1" noChangeArrowheads="1"/>
          </p:cNvPicPr>
          <p:nvPr/>
        </p:nvPicPr>
        <p:blipFill>
          <a:blip r:embed="rId3"/>
          <a:srcRect/>
          <a:stretch>
            <a:fillRect/>
          </a:stretch>
        </p:blipFill>
        <p:spPr bwMode="auto">
          <a:xfrm>
            <a:off x="428596" y="1357298"/>
            <a:ext cx="3357586" cy="4248150"/>
          </a:xfrm>
          <a:prstGeom prst="round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ru-RU" b="1">
                <a:solidFill>
                  <a:srgbClr val="663300"/>
                </a:solidFill>
                <a:latin typeface="Bookman Old Style" pitchFamily="18" charset="0"/>
              </a:rPr>
              <a:t>Лицейские годы</a:t>
            </a:r>
          </a:p>
        </p:txBody>
      </p:sp>
      <p:sp>
        <p:nvSpPr>
          <p:cNvPr id="30725" name="Text Box 5"/>
          <p:cNvSpPr txBox="1">
            <a:spLocks noChangeArrowheads="1"/>
          </p:cNvSpPr>
          <p:nvPr/>
        </p:nvSpPr>
        <p:spPr bwMode="auto">
          <a:xfrm>
            <a:off x="304800" y="1295400"/>
            <a:ext cx="8419292" cy="1107996"/>
          </a:xfrm>
          <a:prstGeom prst="rect">
            <a:avLst/>
          </a:prstGeom>
          <a:noFill/>
          <a:ln w="9525">
            <a:noFill/>
            <a:miter lim="800000"/>
            <a:headEnd/>
            <a:tailEnd/>
          </a:ln>
          <a:effectLst/>
        </p:spPr>
        <p:txBody>
          <a:bodyPr wrap="none">
            <a:spAutoFit/>
          </a:bodyPr>
          <a:lstStyle/>
          <a:p>
            <a:pPr algn="ctr"/>
            <a:r>
              <a:rPr lang="ru-RU" b="0" dirty="0">
                <a:latin typeface="Georgia" pitchFamily="18" charset="0"/>
              </a:rPr>
              <a:t> </a:t>
            </a:r>
            <a:r>
              <a:rPr lang="ru-RU" sz="1600" b="1" i="1" u="sng" dirty="0">
                <a:latin typeface="Bookman Old Style" pitchFamily="18" charset="0"/>
              </a:rPr>
              <a:t>Характеристики.</a:t>
            </a:r>
            <a:r>
              <a:rPr lang="ru-RU" sz="1600" b="0" i="1" dirty="0">
                <a:latin typeface="Bookman Old Style" pitchFamily="18" charset="0"/>
              </a:rPr>
              <a:t> У Пушкина их было целых три. За безупречное, изящное </a:t>
            </a:r>
          </a:p>
          <a:p>
            <a:pPr algn="ctr"/>
            <a:r>
              <a:rPr lang="ru-RU" sz="1600" b="0" i="1" dirty="0">
                <a:latin typeface="Bookman Old Style" pitchFamily="18" charset="0"/>
              </a:rPr>
              <a:t>владение французским языком его называли Французом; за резвость, </a:t>
            </a:r>
          </a:p>
          <a:p>
            <a:pPr algn="ctr"/>
            <a:r>
              <a:rPr lang="ru-RU" sz="1600" b="0" i="1" dirty="0">
                <a:latin typeface="Bookman Old Style" pitchFamily="18" charset="0"/>
              </a:rPr>
              <a:t>непоседливость и говорливость </a:t>
            </a:r>
            <a:r>
              <a:rPr lang="ru-RU" sz="1600" b="0" i="1" dirty="0" err="1">
                <a:latin typeface="Bookman Old Style" pitchFamily="18" charset="0"/>
              </a:rPr>
              <a:t>верчком</a:t>
            </a:r>
            <a:r>
              <a:rPr lang="ru-RU" sz="1600" b="0" i="1" dirty="0">
                <a:latin typeface="Bookman Old Style" pitchFamily="18" charset="0"/>
              </a:rPr>
              <a:t>; за пылкий нрав, частые ссоры, </a:t>
            </a:r>
          </a:p>
          <a:p>
            <a:pPr algn="ctr"/>
            <a:r>
              <a:rPr lang="ru-RU" sz="1600" b="0" i="1" dirty="0">
                <a:latin typeface="Bookman Old Style" pitchFamily="18" charset="0"/>
              </a:rPr>
              <a:t>гримасничанье и подвижность месью Обезьяны с Тигром. </a:t>
            </a:r>
          </a:p>
        </p:txBody>
      </p:sp>
      <p:sp>
        <p:nvSpPr>
          <p:cNvPr id="30726" name="Text Box 6"/>
          <p:cNvSpPr txBox="1">
            <a:spLocks noChangeArrowheads="1"/>
          </p:cNvSpPr>
          <p:nvPr/>
        </p:nvSpPr>
        <p:spPr bwMode="auto">
          <a:xfrm>
            <a:off x="357158" y="2285992"/>
            <a:ext cx="4645952" cy="3816429"/>
          </a:xfrm>
          <a:prstGeom prst="rect">
            <a:avLst/>
          </a:prstGeom>
          <a:noFill/>
          <a:ln w="9525">
            <a:noFill/>
            <a:miter lim="800000"/>
            <a:headEnd/>
            <a:tailEnd/>
          </a:ln>
          <a:effectLst/>
        </p:spPr>
        <p:txBody>
          <a:bodyPr wrap="none">
            <a:spAutoFit/>
          </a:bodyPr>
          <a:lstStyle/>
          <a:p>
            <a:pPr algn="ctr"/>
            <a:r>
              <a:rPr lang="ru-RU" sz="1600" b="0" i="1" dirty="0">
                <a:latin typeface="Bookman Old Style" pitchFamily="18" charset="0"/>
              </a:rPr>
              <a:t>В лицее Пушкин опубликовал и первое </a:t>
            </a:r>
          </a:p>
          <a:p>
            <a:pPr algn="ctr"/>
            <a:r>
              <a:rPr lang="ru-RU" sz="1600" b="0" i="1" dirty="0">
                <a:latin typeface="Bookman Old Style" pitchFamily="18" charset="0"/>
              </a:rPr>
              <a:t>стихотворение. А во время публичного </a:t>
            </a:r>
          </a:p>
          <a:p>
            <a:pPr algn="ctr"/>
            <a:r>
              <a:rPr lang="ru-RU" sz="1600" b="0" i="1" dirty="0">
                <a:latin typeface="Bookman Old Style" pitchFamily="18" charset="0"/>
              </a:rPr>
              <a:t>экзамена при переходе с начального </a:t>
            </a:r>
          </a:p>
          <a:p>
            <a:pPr algn="ctr"/>
            <a:r>
              <a:rPr lang="ru-RU" sz="1600" b="0" i="1" dirty="0">
                <a:latin typeface="Bookman Old Style" pitchFamily="18" charset="0"/>
              </a:rPr>
              <a:t>курса на окончательный </a:t>
            </a:r>
            <a:r>
              <a:rPr lang="ru-RU" sz="1600" b="0" i="1" dirty="0" smtClean="0">
                <a:latin typeface="Bookman Old Style" pitchFamily="18" charset="0"/>
              </a:rPr>
              <a:t>(1815г.) </a:t>
            </a:r>
          </a:p>
          <a:p>
            <a:r>
              <a:rPr lang="ru-RU" sz="1600" b="0" i="1" dirty="0" smtClean="0">
                <a:latin typeface="Bookman Old Style" pitchFamily="18" charset="0"/>
              </a:rPr>
              <a:t>Пушкин </a:t>
            </a:r>
            <a:r>
              <a:rPr lang="ru-RU" sz="1600" i="1" dirty="0" smtClean="0">
                <a:latin typeface="Bookman Old Style" pitchFamily="18" charset="0"/>
              </a:rPr>
              <a:t> </a:t>
            </a:r>
            <a:r>
              <a:rPr lang="ru-RU" sz="1600" b="0" i="1" dirty="0" smtClean="0">
                <a:latin typeface="Bookman Old Style" pitchFamily="18" charset="0"/>
              </a:rPr>
              <a:t>прочел </a:t>
            </a:r>
            <a:r>
              <a:rPr lang="ru-RU" sz="1600" b="0" i="1" dirty="0">
                <a:latin typeface="Bookman Old Style" pitchFamily="18" charset="0"/>
              </a:rPr>
              <a:t>свое стихотворение </a:t>
            </a:r>
          </a:p>
          <a:p>
            <a:pPr algn="ctr"/>
            <a:r>
              <a:rPr lang="ru-RU" sz="1600" b="0" i="1" dirty="0">
                <a:latin typeface="Bookman Old Style" pitchFamily="18" charset="0"/>
              </a:rPr>
              <a:t>«Воспоминание в Царском Селе». </a:t>
            </a:r>
          </a:p>
          <a:p>
            <a:pPr algn="ctr"/>
            <a:r>
              <a:rPr lang="ru-RU" sz="1600" b="0" i="1" dirty="0">
                <a:latin typeface="Bookman Old Style" pitchFamily="18" charset="0"/>
              </a:rPr>
              <a:t>Совершенством формы, глубиной мысли </a:t>
            </a:r>
          </a:p>
          <a:p>
            <a:pPr algn="ctr"/>
            <a:r>
              <a:rPr lang="ru-RU" sz="1600" b="0" i="1" dirty="0">
                <a:latin typeface="Bookman Old Style" pitchFamily="18" charset="0"/>
              </a:rPr>
              <a:t>и образностью произведение </a:t>
            </a:r>
          </a:p>
          <a:p>
            <a:pPr algn="ctr"/>
            <a:r>
              <a:rPr lang="ru-RU" sz="1600" b="0" i="1" dirty="0">
                <a:latin typeface="Bookman Old Style" pitchFamily="18" charset="0"/>
              </a:rPr>
              <a:t>пятнадцатилетнего юноши потрясло </a:t>
            </a:r>
          </a:p>
          <a:p>
            <a:pPr algn="ctr"/>
            <a:r>
              <a:rPr lang="ru-RU" sz="1600" b="0" i="1" dirty="0">
                <a:latin typeface="Bookman Old Style" pitchFamily="18" charset="0"/>
              </a:rPr>
              <a:t>слушателей. Присутствовавший на </a:t>
            </a:r>
          </a:p>
          <a:p>
            <a:pPr algn="ctr"/>
            <a:r>
              <a:rPr lang="ru-RU" sz="1600" b="0" i="1" dirty="0">
                <a:latin typeface="Bookman Old Style" pitchFamily="18" charset="0"/>
              </a:rPr>
              <a:t>экзамене Державин, носивший тогда </a:t>
            </a:r>
          </a:p>
          <a:p>
            <a:pPr algn="ctr"/>
            <a:r>
              <a:rPr lang="ru-RU" sz="1600" b="0" i="1" dirty="0">
                <a:latin typeface="Bookman Old Style" pitchFamily="18" charset="0"/>
              </a:rPr>
              <a:t>неофициальный титул первого русского </a:t>
            </a:r>
          </a:p>
          <a:p>
            <a:pPr algn="ctr"/>
            <a:r>
              <a:rPr lang="ru-RU" sz="1600" b="0" i="1" dirty="0">
                <a:latin typeface="Bookman Old Style" pitchFamily="18" charset="0"/>
              </a:rPr>
              <a:t>поэта со слезами восторга объявил юного </a:t>
            </a:r>
          </a:p>
          <a:p>
            <a:pPr algn="ctr"/>
            <a:r>
              <a:rPr lang="ru-RU" sz="1600" b="0" i="1" dirty="0">
                <a:latin typeface="Bookman Old Style" pitchFamily="18" charset="0"/>
              </a:rPr>
              <a:t>стихотворца своим преемником! </a:t>
            </a:r>
          </a:p>
          <a:p>
            <a:pPr algn="ctr"/>
            <a:r>
              <a:rPr lang="ru-RU" sz="1600" b="0" i="1" dirty="0">
                <a:latin typeface="Bookman Old Style" pitchFamily="18" charset="0"/>
              </a:rPr>
              <a:t>С этого дня и началась слава Пушкина</a:t>
            </a:r>
            <a:r>
              <a:rPr lang="ru-RU" b="0" dirty="0">
                <a:latin typeface="Georgia" pitchFamily="18" charset="0"/>
              </a:rPr>
              <a:t>.</a:t>
            </a:r>
            <a:r>
              <a:rPr lang="ru-RU" dirty="0">
                <a:latin typeface="Georgia" pitchFamily="18" charset="0"/>
              </a:rPr>
              <a:t> </a:t>
            </a:r>
          </a:p>
        </p:txBody>
      </p:sp>
      <p:sp>
        <p:nvSpPr>
          <p:cNvPr id="30727" name="AutoShape 7">
            <a:hlinkClick r:id="rId2" action="ppaction://hlinksldjump"/>
          </p:cNvPr>
          <p:cNvSpPr>
            <a:spLocks noChangeArrowheads="1"/>
          </p:cNvSpPr>
          <p:nvPr/>
        </p:nvSpPr>
        <p:spPr bwMode="auto">
          <a:xfrm>
            <a:off x="8305800" y="381000"/>
            <a:ext cx="460375" cy="762000"/>
          </a:xfrm>
          <a:prstGeom prst="curvedLeftArrow">
            <a:avLst>
              <a:gd name="adj1" fmla="val 33103"/>
              <a:gd name="adj2" fmla="val 66207"/>
              <a:gd name="adj3" fmla="val 33333"/>
            </a:avLst>
          </a:prstGeom>
          <a:solidFill>
            <a:srgbClr val="996633"/>
          </a:solidFill>
          <a:ln w="9525">
            <a:solidFill>
              <a:schemeClr val="tx1"/>
            </a:solidFill>
            <a:miter lim="800000"/>
            <a:headEnd/>
            <a:tailEnd/>
          </a:ln>
          <a:effectLst/>
        </p:spPr>
        <p:txBody>
          <a:bodyPr wrap="none" anchor="ctr"/>
          <a:lstStyle/>
          <a:p>
            <a:endParaRPr lang="ru-RU"/>
          </a:p>
        </p:txBody>
      </p:sp>
      <p:pic>
        <p:nvPicPr>
          <p:cNvPr id="8" name="Picture 1" descr="C:\Documents and Settings\Admin\Рабочий стол\Пушкин\pushkin_02.jpg"/>
          <p:cNvPicPr>
            <a:picLocks noChangeAspect="1" noChangeArrowheads="1"/>
          </p:cNvPicPr>
          <p:nvPr/>
        </p:nvPicPr>
        <p:blipFill>
          <a:blip r:embed="rId3"/>
          <a:srcRect/>
          <a:stretch>
            <a:fillRect/>
          </a:stretch>
        </p:blipFill>
        <p:spPr bwMode="auto">
          <a:xfrm>
            <a:off x="4857752" y="2571744"/>
            <a:ext cx="4042482" cy="2862131"/>
          </a:xfrm>
          <a:prstGeom prst="rect">
            <a:avLst/>
          </a:prstGeom>
          <a:noFill/>
          <a:ln w="9525">
            <a:noFill/>
            <a:miter lim="800000"/>
            <a:headEnd/>
            <a:tailEnd/>
          </a:ln>
        </p:spPr>
      </p:pic>
      <p:sp>
        <p:nvSpPr>
          <p:cNvPr id="9" name="Прямоугольник 8"/>
          <p:cNvSpPr/>
          <p:nvPr/>
        </p:nvSpPr>
        <p:spPr>
          <a:xfrm>
            <a:off x="5214942" y="5429264"/>
            <a:ext cx="3714776" cy="646331"/>
          </a:xfrm>
          <a:prstGeom prst="rect">
            <a:avLst/>
          </a:prstGeom>
        </p:spPr>
        <p:txBody>
          <a:bodyPr wrap="square">
            <a:spAutoFit/>
          </a:bodyPr>
          <a:lstStyle/>
          <a:p>
            <a:r>
              <a:rPr lang="ru-RU" b="1" i="1" dirty="0" smtClean="0">
                <a:latin typeface="Bookman Old Style" pitchFamily="18" charset="0"/>
              </a:rPr>
              <a:t>"Пушкин в Царском Селе", картина И. Репина, 1911.</a:t>
            </a:r>
            <a:endParaRPr lang="ru-RU" b="1" i="1" dirty="0">
              <a:latin typeface="Bookman Old Style" pitchFamily="18" charset="0"/>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2714612" y="928670"/>
            <a:ext cx="6229336" cy="4429156"/>
          </a:xfrm>
        </p:spPr>
        <p:txBody>
          <a:bodyPr>
            <a:normAutofit fontScale="25000" lnSpcReduction="20000"/>
          </a:bodyPr>
          <a:lstStyle/>
          <a:p>
            <a:pPr eaLnBrk="1" hangingPunct="1">
              <a:lnSpc>
                <a:spcPct val="80000"/>
              </a:lnSpc>
              <a:defRPr/>
            </a:pPr>
            <a:endParaRPr lang="ru-RU" sz="1800" dirty="0" smtClean="0"/>
          </a:p>
          <a:p>
            <a:pPr eaLnBrk="1" hangingPunct="1">
              <a:lnSpc>
                <a:spcPct val="120000"/>
              </a:lnSpc>
              <a:buFont typeface="Wingdings" pitchFamily="2" charset="2"/>
              <a:buNone/>
              <a:defRPr/>
            </a:pPr>
            <a:r>
              <a:rPr lang="ru-RU" sz="7200" dirty="0" smtClean="0">
                <a:latin typeface="Bookman Old Style" pitchFamily="18" charset="0"/>
              </a:rPr>
              <a:t>      </a:t>
            </a:r>
            <a:r>
              <a:rPr lang="ru-RU" sz="7200" i="1" dirty="0" smtClean="0">
                <a:solidFill>
                  <a:schemeClr val="tx1">
                    <a:lumMod val="95000"/>
                  </a:schemeClr>
                </a:solidFill>
                <a:latin typeface="Bookman Old Style" pitchFamily="18" charset="0"/>
              </a:rPr>
              <a:t>Последние месяцы перед выпуском Пушкину не терпелось расстаться с Лицеем. Он рвался в высший свет.</a:t>
            </a:r>
          </a:p>
          <a:p>
            <a:pPr eaLnBrk="1" hangingPunct="1">
              <a:lnSpc>
                <a:spcPct val="120000"/>
              </a:lnSpc>
              <a:buFont typeface="Wingdings" pitchFamily="2" charset="2"/>
              <a:buNone/>
              <a:defRPr/>
            </a:pPr>
            <a:r>
              <a:rPr lang="ru-RU" sz="7200" i="1" dirty="0" smtClean="0">
                <a:solidFill>
                  <a:schemeClr val="tx1">
                    <a:lumMod val="95000"/>
                  </a:schemeClr>
                </a:solidFill>
                <a:latin typeface="Bookman Old Style" pitchFamily="18" charset="0"/>
              </a:rPr>
              <a:t>      У лицеистов был выбор, куда определяться — в армию или в гражданские чиновники. Одно время Пушкин даже хотел стать гусаром, но отец отговорил.</a:t>
            </a:r>
          </a:p>
          <a:p>
            <a:pPr eaLnBrk="1" hangingPunct="1">
              <a:lnSpc>
                <a:spcPct val="120000"/>
              </a:lnSpc>
              <a:buFont typeface="Wingdings" pitchFamily="2" charset="2"/>
              <a:buNone/>
              <a:defRPr/>
            </a:pPr>
            <a:r>
              <a:rPr lang="ru-RU" sz="7200" i="1" dirty="0" smtClean="0">
                <a:solidFill>
                  <a:schemeClr val="tx1">
                    <a:lumMod val="95000"/>
                  </a:schemeClr>
                </a:solidFill>
                <a:latin typeface="Bookman Old Style" pitchFamily="18" charset="0"/>
              </a:rPr>
              <a:t>      И Пушкину пришлось поступать на службу — в департамент иностранных дел. Он еще назывался Коллегией. Служба не очень тяготила поэта.</a:t>
            </a:r>
            <a:br>
              <a:rPr lang="ru-RU" sz="7200" i="1" dirty="0" smtClean="0">
                <a:solidFill>
                  <a:schemeClr val="tx1">
                    <a:lumMod val="95000"/>
                  </a:schemeClr>
                </a:solidFill>
                <a:latin typeface="Bookman Old Style" pitchFamily="18" charset="0"/>
              </a:rPr>
            </a:br>
            <a:r>
              <a:rPr lang="ru-RU" sz="7200" i="1" dirty="0" smtClean="0">
                <a:solidFill>
                  <a:schemeClr val="tx1">
                    <a:lumMod val="95000"/>
                  </a:schemeClr>
                </a:solidFill>
                <a:latin typeface="Bookman Old Style" pitchFamily="18" charset="0"/>
              </a:rPr>
              <a:t>Большинство дворянских юношей служили только ради своего карьерного продвижения от класса к классу. А получив какой-нибудь более высокий чин, сразу же уходили в отставку.</a:t>
            </a:r>
          </a:p>
          <a:p>
            <a:pPr>
              <a:lnSpc>
                <a:spcPct val="120000"/>
              </a:lnSpc>
              <a:buNone/>
              <a:defRPr/>
            </a:pPr>
            <a:r>
              <a:rPr lang="ru-RU" sz="7200" i="1" dirty="0" smtClean="0">
                <a:solidFill>
                  <a:schemeClr val="tx1">
                    <a:lumMod val="95000"/>
                  </a:schemeClr>
                </a:solidFill>
                <a:latin typeface="Bookman Old Style" pitchFamily="18" charset="0"/>
              </a:rPr>
              <a:t>     </a:t>
            </a:r>
          </a:p>
          <a:p>
            <a:pPr eaLnBrk="1" hangingPunct="1">
              <a:lnSpc>
                <a:spcPct val="120000"/>
              </a:lnSpc>
              <a:buFont typeface="Wingdings" pitchFamily="2" charset="2"/>
              <a:buNone/>
              <a:defRPr/>
            </a:pPr>
            <a:r>
              <a:rPr lang="en-US" sz="7200" i="1" dirty="0" smtClean="0">
                <a:solidFill>
                  <a:schemeClr val="tx1">
                    <a:lumMod val="95000"/>
                  </a:schemeClr>
                </a:solidFill>
                <a:latin typeface="Bookman Old Style" pitchFamily="18" charset="0"/>
              </a:rPr>
              <a:t> </a:t>
            </a:r>
            <a:endParaRPr lang="ru-RU" sz="7200" i="1" dirty="0" smtClean="0">
              <a:solidFill>
                <a:schemeClr val="tx1">
                  <a:lumMod val="95000"/>
                </a:schemeClr>
              </a:solidFill>
              <a:latin typeface="Bookman Old Style" pitchFamily="18" charset="0"/>
            </a:endParaRPr>
          </a:p>
        </p:txBody>
      </p:sp>
      <p:sp>
        <p:nvSpPr>
          <p:cNvPr id="3" name="Прямоугольник 2"/>
          <p:cNvSpPr/>
          <p:nvPr/>
        </p:nvSpPr>
        <p:spPr>
          <a:xfrm>
            <a:off x="2928926" y="500042"/>
            <a:ext cx="5857916" cy="646331"/>
          </a:xfrm>
          <a:prstGeom prst="rect">
            <a:avLst/>
          </a:prstGeom>
        </p:spPr>
        <p:txBody>
          <a:bodyPr wrap="square">
            <a:spAutoFit/>
          </a:bodyPr>
          <a:lstStyle/>
          <a:p>
            <a:r>
              <a:rPr lang="ru-RU" i="1" dirty="0" smtClean="0">
                <a:latin typeface="Bookman Old Style" pitchFamily="18" charset="0"/>
              </a:rPr>
              <a:t>Срок пребывания в лицее кончился летом 1817 года.  9 июня состоялись выпускные экзамены.</a:t>
            </a:r>
            <a:endParaRPr lang="ru-RU" i="1" dirty="0">
              <a:latin typeface="Bookman Old Style" pitchFamily="18" charset="0"/>
            </a:endParaRPr>
          </a:p>
        </p:txBody>
      </p:sp>
      <p:pic>
        <p:nvPicPr>
          <p:cNvPr id="4" name="Picture 2" descr="C:\Documents and Settings\Admin\Рабочий стол\пушкин1\pushkin1.jpg"/>
          <p:cNvPicPr>
            <a:picLocks noChangeAspect="1" noChangeArrowheads="1"/>
          </p:cNvPicPr>
          <p:nvPr/>
        </p:nvPicPr>
        <p:blipFill>
          <a:blip r:embed="rId2"/>
          <a:srcRect/>
          <a:stretch>
            <a:fillRect/>
          </a:stretch>
        </p:blipFill>
        <p:spPr bwMode="auto">
          <a:xfrm>
            <a:off x="0" y="642918"/>
            <a:ext cx="3045019" cy="4405324"/>
          </a:xfrm>
          <a:prstGeom prst="roundRect">
            <a:avLst/>
          </a:prstGeom>
          <a:noFill/>
          <a:ln w="9525">
            <a:noFill/>
            <a:miter lim="800000"/>
            <a:headEnd/>
            <a:tailEnd/>
          </a:ln>
        </p:spPr>
      </p:pic>
      <p:sp>
        <p:nvSpPr>
          <p:cNvPr id="5" name="TextBox 4"/>
          <p:cNvSpPr txBox="1"/>
          <p:nvPr/>
        </p:nvSpPr>
        <p:spPr>
          <a:xfrm>
            <a:off x="2143108" y="5214950"/>
            <a:ext cx="6715172" cy="1200329"/>
          </a:xfrm>
          <a:prstGeom prst="rect">
            <a:avLst/>
          </a:prstGeom>
          <a:noFill/>
        </p:spPr>
        <p:txBody>
          <a:bodyPr wrap="square" rtlCol="0">
            <a:spAutoFit/>
          </a:bodyPr>
          <a:lstStyle/>
          <a:p>
            <a:r>
              <a:rPr lang="ru-RU" i="1" dirty="0" smtClean="0">
                <a:solidFill>
                  <a:schemeClr val="tx1">
                    <a:lumMod val="95000"/>
                  </a:schemeClr>
                </a:solidFill>
                <a:latin typeface="Bookman Old Style" pitchFamily="18" charset="0"/>
              </a:rPr>
              <a:t>Пушкин был исключением лишь в одном смысле. </a:t>
            </a:r>
          </a:p>
          <a:p>
            <a:r>
              <a:rPr lang="ru-RU" i="1" dirty="0" smtClean="0">
                <a:solidFill>
                  <a:schemeClr val="tx1">
                    <a:lumMod val="95000"/>
                  </a:schemeClr>
                </a:solidFill>
                <a:latin typeface="Bookman Old Style" pitchFamily="18" charset="0"/>
              </a:rPr>
              <a:t>Он был поэт и верил в свое предназначение.</a:t>
            </a:r>
            <a:r>
              <a:rPr lang="ru-RU" i="1" dirty="0" smtClean="0">
                <a:latin typeface="Bookman Old Style" pitchFamily="18" charset="0"/>
              </a:rPr>
              <a:t> Он увлекался театром, балами, стал участником разных литературных обществ, завел много знакомств.</a:t>
            </a:r>
            <a:endParaRPr lang="ru-RU" dirty="0"/>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4" descr="Картинка 19 из 1329">
            <a:hlinkClick r:id="rId2"/>
          </p:cNvPr>
          <p:cNvPicPr>
            <a:picLocks noChangeAspect="1" noChangeArrowheads="1"/>
          </p:cNvPicPr>
          <p:nvPr/>
        </p:nvPicPr>
        <p:blipFill>
          <a:blip r:embed="rId3"/>
          <a:srcRect/>
          <a:stretch>
            <a:fillRect/>
          </a:stretch>
        </p:blipFill>
        <p:spPr bwMode="auto">
          <a:xfrm>
            <a:off x="571472" y="357166"/>
            <a:ext cx="4000500" cy="3095625"/>
          </a:xfrm>
          <a:prstGeom prst="roundRect">
            <a:avLst/>
          </a:prstGeom>
          <a:noFill/>
          <a:ln w="9525">
            <a:noFill/>
            <a:miter lim="800000"/>
            <a:headEnd/>
            <a:tailEnd/>
          </a:ln>
        </p:spPr>
      </p:pic>
      <p:sp>
        <p:nvSpPr>
          <p:cNvPr id="18435" name="TextBox 7"/>
          <p:cNvSpPr txBox="1">
            <a:spLocks noChangeArrowheads="1"/>
          </p:cNvSpPr>
          <p:nvPr/>
        </p:nvSpPr>
        <p:spPr bwMode="auto">
          <a:xfrm>
            <a:off x="4643438" y="357166"/>
            <a:ext cx="4143404" cy="2246769"/>
          </a:xfrm>
          <a:prstGeom prst="rect">
            <a:avLst/>
          </a:prstGeom>
          <a:noFill/>
          <a:ln w="9525">
            <a:noFill/>
            <a:miter lim="800000"/>
            <a:headEnd/>
            <a:tailEnd/>
          </a:ln>
        </p:spPr>
        <p:txBody>
          <a:bodyPr wrap="square">
            <a:spAutoFit/>
          </a:bodyPr>
          <a:lstStyle/>
          <a:p>
            <a:r>
              <a:rPr lang="ru-RU" sz="2000" i="1" dirty="0">
                <a:latin typeface="Bookman Old Style" pitchFamily="18" charset="0"/>
              </a:rPr>
              <a:t> С имением своей матери селом Михайловским в Псковской губернии Александр Сергеевич Пушкин был связан на протяжении всей своей зрелой жизни - с 1817 по 1836 г.г.</a:t>
            </a:r>
          </a:p>
        </p:txBody>
      </p:sp>
      <p:sp>
        <p:nvSpPr>
          <p:cNvPr id="18437" name="TextBox 9"/>
          <p:cNvSpPr txBox="1">
            <a:spLocks noChangeArrowheads="1"/>
          </p:cNvSpPr>
          <p:nvPr/>
        </p:nvSpPr>
        <p:spPr bwMode="auto">
          <a:xfrm>
            <a:off x="1357290" y="3429000"/>
            <a:ext cx="2586038" cy="461962"/>
          </a:xfrm>
          <a:prstGeom prst="rect">
            <a:avLst/>
          </a:prstGeom>
          <a:noFill/>
          <a:ln w="9525">
            <a:noFill/>
            <a:miter lim="800000"/>
            <a:headEnd/>
            <a:tailEnd/>
          </a:ln>
        </p:spPr>
        <p:txBody>
          <a:bodyPr wrap="none">
            <a:spAutoFit/>
          </a:bodyPr>
          <a:lstStyle/>
          <a:p>
            <a:pPr algn="l"/>
            <a:r>
              <a:rPr lang="ru-RU" sz="2400" b="1" i="1" dirty="0">
                <a:latin typeface="Bookman Old Style" pitchFamily="18" charset="0"/>
              </a:rPr>
              <a:t>Михайловское</a:t>
            </a:r>
            <a:endParaRPr lang="ru-RU" sz="2400" dirty="0"/>
          </a:p>
        </p:txBody>
      </p:sp>
      <p:sp>
        <p:nvSpPr>
          <p:cNvPr id="6" name="Прямоугольник 5"/>
          <p:cNvSpPr/>
          <p:nvPr/>
        </p:nvSpPr>
        <p:spPr>
          <a:xfrm>
            <a:off x="4572000" y="2500306"/>
            <a:ext cx="4286280" cy="1938992"/>
          </a:xfrm>
          <a:prstGeom prst="rect">
            <a:avLst/>
          </a:prstGeom>
        </p:spPr>
        <p:txBody>
          <a:bodyPr wrap="square">
            <a:spAutoFit/>
          </a:bodyPr>
          <a:lstStyle/>
          <a:p>
            <a:r>
              <a:rPr lang="ru-RU" sz="2000" i="1" dirty="0" smtClean="0">
                <a:latin typeface="Bookman Old Style" pitchFamily="18" charset="0"/>
              </a:rPr>
              <a:t>Утром и днем Пушкин обычно работал, потом уезжал верхом или уходил в  село </a:t>
            </a:r>
            <a:r>
              <a:rPr lang="ru-RU" sz="2000" i="1" dirty="0" err="1" smtClean="0">
                <a:latin typeface="Bookman Old Style" pitchFamily="18" charset="0"/>
              </a:rPr>
              <a:t>Тригорское</a:t>
            </a:r>
            <a:r>
              <a:rPr lang="ru-RU" sz="2000" i="1" dirty="0" smtClean="0">
                <a:latin typeface="Bookman Old Style" pitchFamily="18" charset="0"/>
              </a:rPr>
              <a:t>, где жили соседи, с которыми он был хорошо знаком.</a:t>
            </a:r>
            <a:endParaRPr lang="ru-RU" sz="2000" i="1" dirty="0">
              <a:latin typeface="Bookman Old Style" pitchFamily="18" charset="0"/>
            </a:endParaRPr>
          </a:p>
        </p:txBody>
      </p:sp>
      <p:sp>
        <p:nvSpPr>
          <p:cNvPr id="7" name="Прямоугольник 6"/>
          <p:cNvSpPr/>
          <p:nvPr/>
        </p:nvSpPr>
        <p:spPr>
          <a:xfrm>
            <a:off x="3571868" y="4286256"/>
            <a:ext cx="5357850" cy="2554545"/>
          </a:xfrm>
          <a:prstGeom prst="rect">
            <a:avLst/>
          </a:prstGeom>
        </p:spPr>
        <p:txBody>
          <a:bodyPr wrap="square">
            <a:spAutoFit/>
          </a:bodyPr>
          <a:lstStyle/>
          <a:p>
            <a:r>
              <a:rPr lang="ru-RU" sz="2000" i="1" dirty="0" smtClean="0">
                <a:latin typeface="Bookman Old Style" pitchFamily="18" charset="0"/>
              </a:rPr>
              <a:t>А вечерами, когда за окном выла вьюга, он снова, как в детстве, слушал нянины сказки и песни. Вот как поэт писал брату в письме: «Знаешь ли мои занятия? До обеда  пишу записки, после обеда езжу верхом, вечером слушаю сказки… Что за прелесть эти сказки! Каждая из них поэма!»</a:t>
            </a:r>
            <a:endParaRPr lang="ru-RU" sz="2000" i="1" dirty="0">
              <a:latin typeface="Bookman Old Style" pitchFamily="18" charset="0"/>
            </a:endParaRPr>
          </a:p>
        </p:txBody>
      </p:sp>
      <p:pic>
        <p:nvPicPr>
          <p:cNvPr id="8" name="Picture 5" descr="2532"/>
          <p:cNvPicPr>
            <a:picLocks noChangeAspect="1" noChangeArrowheads="1"/>
          </p:cNvPicPr>
          <p:nvPr/>
        </p:nvPicPr>
        <p:blipFill>
          <a:blip r:embed="rId4"/>
          <a:srcRect/>
          <a:stretch>
            <a:fillRect/>
          </a:stretch>
        </p:blipFill>
        <p:spPr bwMode="auto">
          <a:xfrm>
            <a:off x="357158" y="4000504"/>
            <a:ext cx="3258433" cy="2495546"/>
          </a:xfrm>
          <a:prstGeom prst="roundRect">
            <a:avLst/>
          </a:prstGeom>
          <a:noFill/>
          <a:ln w="19050">
            <a:solidFill>
              <a:srgbClr val="000000"/>
            </a:solid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C:\Documents and Settings\Use\Рабочий стол\Новая папка\child_rest_excurs_shkola_deti_v_velikom_novgorode_kniga_russkoi_istorii__2[1].jpg"/>
          <p:cNvPicPr>
            <a:picLocks noChangeAspect="1" noChangeArrowheads="1"/>
          </p:cNvPicPr>
          <p:nvPr/>
        </p:nvPicPr>
        <p:blipFill>
          <a:blip r:embed="rId2"/>
          <a:srcRect/>
          <a:stretch>
            <a:fillRect/>
          </a:stretch>
        </p:blipFill>
        <p:spPr bwMode="auto">
          <a:xfrm>
            <a:off x="357158" y="285728"/>
            <a:ext cx="3598863" cy="2697163"/>
          </a:xfrm>
          <a:prstGeom prst="round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a:spLocks noChangeArrowheads="1"/>
          </p:cNvSpPr>
          <p:nvPr/>
        </p:nvSpPr>
        <p:spPr bwMode="auto">
          <a:xfrm>
            <a:off x="3929058" y="2500306"/>
            <a:ext cx="5032414" cy="3170099"/>
          </a:xfrm>
          <a:prstGeom prst="rect">
            <a:avLst/>
          </a:prstGeom>
          <a:noFill/>
          <a:ln w="9525">
            <a:noFill/>
            <a:miter lim="800000"/>
            <a:headEnd/>
            <a:tailEnd/>
          </a:ln>
        </p:spPr>
        <p:txBody>
          <a:bodyPr wrap="square">
            <a:spAutoFit/>
          </a:bodyPr>
          <a:lstStyle/>
          <a:p>
            <a:r>
              <a:rPr lang="ru-RU" i="1" dirty="0" smtClean="0">
                <a:latin typeface="Bookman Old Style" pitchFamily="18" charset="0"/>
              </a:rPr>
              <a:t>В </a:t>
            </a:r>
            <a:r>
              <a:rPr lang="ru-RU" i="1" dirty="0">
                <a:latin typeface="Bookman Old Style" pitchFamily="18" charset="0"/>
              </a:rPr>
              <a:t>1830 году Пушкин посватался к </a:t>
            </a:r>
            <a:r>
              <a:rPr lang="ru-RU" b="1" i="1" u="sng" dirty="0" smtClean="0">
                <a:latin typeface="Bookman Old Style" pitchFamily="18" charset="0"/>
              </a:rPr>
              <a:t>Наталье Николаевне </a:t>
            </a:r>
            <a:r>
              <a:rPr lang="ru-RU" b="1" i="1" u="sng" dirty="0">
                <a:latin typeface="Bookman Old Style" pitchFamily="18" charset="0"/>
              </a:rPr>
              <a:t>Гончаровой</a:t>
            </a:r>
            <a:r>
              <a:rPr lang="ru-RU" i="1" dirty="0">
                <a:latin typeface="Bookman Old Style" pitchFamily="18" charset="0"/>
              </a:rPr>
              <a:t>. Перед женитьбой он уехал в имение в Болдино, где вынужден был задержаться из-за карантина. Этот период в творчестве Пушкина называют Болдинской осенью, в течение которой он написал большое количество литературных произведений самых разных жанров. </a:t>
            </a:r>
          </a:p>
          <a:p>
            <a:endParaRPr lang="ru-RU" sz="2000" dirty="0">
              <a:latin typeface="Calibri" pitchFamily="34" charset="0"/>
            </a:endParaRPr>
          </a:p>
        </p:txBody>
      </p:sp>
      <p:sp>
        <p:nvSpPr>
          <p:cNvPr id="4" name="Прямоугольник 3"/>
          <p:cNvSpPr/>
          <p:nvPr/>
        </p:nvSpPr>
        <p:spPr>
          <a:xfrm>
            <a:off x="3929058" y="285728"/>
            <a:ext cx="4786346" cy="2308324"/>
          </a:xfrm>
          <a:prstGeom prst="rect">
            <a:avLst/>
          </a:prstGeom>
        </p:spPr>
        <p:txBody>
          <a:bodyPr wrap="square">
            <a:spAutoFit/>
          </a:bodyPr>
          <a:lstStyle/>
          <a:p>
            <a:r>
              <a:rPr lang="ru-RU" i="1" dirty="0" smtClean="0">
                <a:latin typeface="Bookman Old Style" pitchFamily="18" charset="0"/>
              </a:rPr>
              <a:t>4 сентября 1826 года Николай 1 неожиданно вызвал Пушкина в Москву. Но свобода, предоставленная царем, была недолгой. Уже в 1328 году вышло постановление Государственного совета о надзоре над Пушкиным. В этом же году он самовольно уехал на Кавказ, где служили его друзья. </a:t>
            </a:r>
            <a:endParaRPr lang="ru-RU" i="1" dirty="0">
              <a:latin typeface="Bookman Old Style" pitchFamily="18" charset="0"/>
            </a:endParaRPr>
          </a:p>
        </p:txBody>
      </p:sp>
      <p:grpSp>
        <p:nvGrpSpPr>
          <p:cNvPr id="8" name="Группа 7"/>
          <p:cNvGrpSpPr/>
          <p:nvPr/>
        </p:nvGrpSpPr>
        <p:grpSpPr>
          <a:xfrm>
            <a:off x="500034" y="3000372"/>
            <a:ext cx="3214710" cy="3634020"/>
            <a:chOff x="500034" y="3000372"/>
            <a:chExt cx="3214710" cy="3634020"/>
          </a:xfrm>
        </p:grpSpPr>
        <p:pic>
          <p:nvPicPr>
            <p:cNvPr id="5" name="Picture 1" descr="C:\Documents and Settings\Admin\Рабочий стол\Пушкин\pushkina_n_n.jpg"/>
            <p:cNvPicPr>
              <a:picLocks noChangeAspect="1" noChangeArrowheads="1"/>
            </p:cNvPicPr>
            <p:nvPr/>
          </p:nvPicPr>
          <p:blipFill>
            <a:blip r:embed="rId3"/>
            <a:srcRect/>
            <a:stretch>
              <a:fillRect/>
            </a:stretch>
          </p:blipFill>
          <p:spPr bwMode="auto">
            <a:xfrm>
              <a:off x="714348" y="3214686"/>
              <a:ext cx="2714644" cy="3335518"/>
            </a:xfrm>
            <a:prstGeom prst="ellipse">
              <a:avLst/>
            </a:prstGeom>
            <a:noFill/>
            <a:ln w="9525">
              <a:noFill/>
              <a:miter lim="800000"/>
              <a:headEnd/>
              <a:tailEnd/>
            </a:ln>
          </p:spPr>
        </p:pic>
        <p:pic>
          <p:nvPicPr>
            <p:cNvPr id="6" name="Picture 3" descr="F:\рисунки 11\рамки фото\ramka_95.png"/>
            <p:cNvPicPr>
              <a:picLocks noChangeAspect="1" noChangeArrowheads="1"/>
            </p:cNvPicPr>
            <p:nvPr/>
          </p:nvPicPr>
          <p:blipFill>
            <a:blip r:embed="rId4"/>
            <a:srcRect l="7196" t="9525" r="7196" b="9494"/>
            <a:stretch>
              <a:fillRect/>
            </a:stretch>
          </p:blipFill>
          <p:spPr bwMode="auto">
            <a:xfrm>
              <a:off x="500034" y="3000372"/>
              <a:ext cx="3214710" cy="3634020"/>
            </a:xfrm>
            <a:prstGeom prst="ellipse">
              <a:avLst/>
            </a:prstGeom>
            <a:noFill/>
          </p:spPr>
        </p:pic>
      </p:grpSp>
      <p:sp>
        <p:nvSpPr>
          <p:cNvPr id="7" name="Прямоугольник 6"/>
          <p:cNvSpPr/>
          <p:nvPr/>
        </p:nvSpPr>
        <p:spPr>
          <a:xfrm>
            <a:off x="3714744" y="5214950"/>
            <a:ext cx="5000692" cy="1754326"/>
          </a:xfrm>
          <a:prstGeom prst="rect">
            <a:avLst/>
          </a:prstGeom>
        </p:spPr>
        <p:txBody>
          <a:bodyPr wrap="square">
            <a:spAutoFit/>
          </a:bodyPr>
          <a:lstStyle/>
          <a:p>
            <a:pPr marL="548640" indent="-411480">
              <a:buClr>
                <a:schemeClr val="tx1">
                  <a:shade val="95000"/>
                </a:schemeClr>
              </a:buClr>
              <a:defRPr/>
            </a:pPr>
            <a:r>
              <a:rPr lang="ru-RU" i="1" dirty="0" smtClean="0">
                <a:latin typeface="Bookman Old Style" pitchFamily="18" charset="0"/>
              </a:rPr>
              <a:t>Здесь Пушкин закончил роман “Евгений Онегин”, “Повести Белкина”, “Маленькие трагедии”, “Сказку о попе и работнике его </a:t>
            </a:r>
            <a:r>
              <a:rPr lang="ru-RU" i="1" dirty="0" err="1" smtClean="0">
                <a:latin typeface="Bookman Old Style" pitchFamily="18" charset="0"/>
              </a:rPr>
              <a:t>Балде</a:t>
            </a:r>
            <a:r>
              <a:rPr lang="ru-RU" i="1" dirty="0" smtClean="0">
                <a:latin typeface="Bookman Old Style" pitchFamily="18" charset="0"/>
              </a:rPr>
              <a:t>”, </a:t>
            </a:r>
          </a:p>
          <a:p>
            <a:pPr marL="548640" indent="-411480">
              <a:buClr>
                <a:schemeClr val="tx1">
                  <a:shade val="95000"/>
                </a:schemeClr>
              </a:buClr>
              <a:defRPr/>
            </a:pPr>
            <a:r>
              <a:rPr lang="ru-RU" i="1" dirty="0" smtClean="0">
                <a:latin typeface="Bookman Old Style" pitchFamily="18" charset="0"/>
              </a:rPr>
              <a:t>      30 стихотворений.</a:t>
            </a:r>
          </a:p>
          <a:p>
            <a:pPr marL="548640" indent="-411480">
              <a:buClr>
                <a:schemeClr val="tx1">
                  <a:shade val="95000"/>
                </a:schemeClr>
              </a:buClr>
              <a:buFont typeface="Wingdings 2"/>
              <a:buChar char=""/>
              <a:defRPr/>
            </a:pPr>
            <a:endParaRPr lang="ru-RU"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descr="E:\новое\новое\pushkin_a_a.jpg"/>
          <p:cNvPicPr>
            <a:picLocks noChangeAspect="1" noChangeArrowheads="1"/>
          </p:cNvPicPr>
          <p:nvPr/>
        </p:nvPicPr>
        <p:blipFill>
          <a:blip r:embed="rId2"/>
          <a:srcRect/>
          <a:stretch>
            <a:fillRect/>
          </a:stretch>
        </p:blipFill>
        <p:spPr bwMode="auto">
          <a:xfrm>
            <a:off x="500034" y="3786190"/>
            <a:ext cx="1943100" cy="2714625"/>
          </a:xfrm>
          <a:prstGeom prst="ellipse">
            <a:avLst/>
          </a:prstGeom>
          <a:noFill/>
          <a:ln w="9525">
            <a:noFill/>
            <a:miter lim="800000"/>
            <a:headEnd/>
            <a:tailEnd/>
          </a:ln>
        </p:spPr>
      </p:pic>
      <p:pic>
        <p:nvPicPr>
          <p:cNvPr id="27651" name="Picture 3" descr="E:\новое\новое\pushkin_g_a.jpg"/>
          <p:cNvPicPr>
            <a:picLocks noChangeAspect="1" noChangeArrowheads="1"/>
          </p:cNvPicPr>
          <p:nvPr/>
        </p:nvPicPr>
        <p:blipFill>
          <a:blip r:embed="rId3"/>
          <a:srcRect/>
          <a:stretch>
            <a:fillRect/>
          </a:stretch>
        </p:blipFill>
        <p:spPr bwMode="auto">
          <a:xfrm>
            <a:off x="4857752" y="3786190"/>
            <a:ext cx="1762125" cy="2741613"/>
          </a:xfrm>
          <a:prstGeom prst="ellipse">
            <a:avLst/>
          </a:prstGeom>
          <a:noFill/>
          <a:ln w="9525">
            <a:noFill/>
            <a:miter lim="800000"/>
            <a:headEnd/>
            <a:tailEnd/>
          </a:ln>
        </p:spPr>
      </p:pic>
      <p:pic>
        <p:nvPicPr>
          <p:cNvPr id="27652" name="Picture 4" descr="E:\новое\новое\pushkina_m_a.jpg"/>
          <p:cNvPicPr>
            <a:picLocks noChangeAspect="1" noChangeArrowheads="1"/>
          </p:cNvPicPr>
          <p:nvPr/>
        </p:nvPicPr>
        <p:blipFill>
          <a:blip r:embed="rId4"/>
          <a:srcRect/>
          <a:stretch>
            <a:fillRect/>
          </a:stretch>
        </p:blipFill>
        <p:spPr bwMode="auto">
          <a:xfrm>
            <a:off x="571472" y="357166"/>
            <a:ext cx="2000250" cy="2951162"/>
          </a:xfrm>
          <a:prstGeom prst="ellipse">
            <a:avLst/>
          </a:prstGeom>
          <a:noFill/>
          <a:ln w="9525">
            <a:noFill/>
            <a:miter lim="800000"/>
            <a:headEnd/>
            <a:tailEnd/>
          </a:ln>
        </p:spPr>
      </p:pic>
      <p:sp>
        <p:nvSpPr>
          <p:cNvPr id="27653" name="TextBox 7"/>
          <p:cNvSpPr txBox="1">
            <a:spLocks noChangeArrowheads="1"/>
          </p:cNvSpPr>
          <p:nvPr/>
        </p:nvSpPr>
        <p:spPr bwMode="auto">
          <a:xfrm>
            <a:off x="2571736" y="928670"/>
            <a:ext cx="2214562" cy="1477962"/>
          </a:xfrm>
          <a:prstGeom prst="rect">
            <a:avLst/>
          </a:prstGeom>
          <a:noFill/>
          <a:ln w="9525">
            <a:noFill/>
            <a:miter lim="800000"/>
            <a:headEnd/>
            <a:tailEnd/>
          </a:ln>
        </p:spPr>
        <p:txBody>
          <a:bodyPr>
            <a:spAutoFit/>
          </a:bodyPr>
          <a:lstStyle/>
          <a:p>
            <a:r>
              <a:rPr lang="ru-RU" b="1" i="1" dirty="0">
                <a:latin typeface="Bookman Old Style" pitchFamily="18" charset="0"/>
              </a:rPr>
              <a:t>Старшая дочь, </a:t>
            </a:r>
          </a:p>
          <a:p>
            <a:r>
              <a:rPr lang="ru-RU" b="1" i="1" dirty="0">
                <a:latin typeface="Bookman Old Style" pitchFamily="18" charset="0"/>
              </a:rPr>
              <a:t>Мария Александровна </a:t>
            </a:r>
          </a:p>
          <a:p>
            <a:r>
              <a:rPr lang="ru-RU" b="1" i="1" dirty="0">
                <a:latin typeface="Bookman Old Style" pitchFamily="18" charset="0"/>
              </a:rPr>
              <a:t>Пушкина </a:t>
            </a:r>
            <a:br>
              <a:rPr lang="ru-RU" b="1" i="1" dirty="0">
                <a:latin typeface="Bookman Old Style" pitchFamily="18" charset="0"/>
              </a:rPr>
            </a:br>
            <a:r>
              <a:rPr lang="ru-RU" b="1" i="1" dirty="0">
                <a:latin typeface="Bookman Old Style" pitchFamily="18" charset="0"/>
              </a:rPr>
              <a:t>(1832-1919г.) </a:t>
            </a:r>
          </a:p>
        </p:txBody>
      </p:sp>
      <p:sp>
        <p:nvSpPr>
          <p:cNvPr id="27654" name="Прямоугольник 8"/>
          <p:cNvSpPr>
            <a:spLocks noChangeArrowheads="1"/>
          </p:cNvSpPr>
          <p:nvPr/>
        </p:nvSpPr>
        <p:spPr bwMode="auto">
          <a:xfrm>
            <a:off x="2571736" y="4429132"/>
            <a:ext cx="2214562" cy="1477962"/>
          </a:xfrm>
          <a:prstGeom prst="rect">
            <a:avLst/>
          </a:prstGeom>
          <a:noFill/>
          <a:ln w="9525">
            <a:noFill/>
            <a:miter lim="800000"/>
            <a:headEnd/>
            <a:tailEnd/>
          </a:ln>
        </p:spPr>
        <p:txBody>
          <a:bodyPr>
            <a:spAutoFit/>
          </a:bodyPr>
          <a:lstStyle/>
          <a:p>
            <a:r>
              <a:rPr lang="ru-RU" b="1" i="1" dirty="0">
                <a:latin typeface="Bookman Old Style" pitchFamily="18" charset="0"/>
              </a:rPr>
              <a:t>Старший сын, Александр Александрович Пушкин </a:t>
            </a:r>
            <a:br>
              <a:rPr lang="ru-RU" b="1" i="1" dirty="0">
                <a:latin typeface="Bookman Old Style" pitchFamily="18" charset="0"/>
              </a:rPr>
            </a:br>
            <a:r>
              <a:rPr lang="ru-RU" b="1" i="1" dirty="0">
                <a:latin typeface="Bookman Old Style" pitchFamily="18" charset="0"/>
              </a:rPr>
              <a:t>(1833-1914г.) </a:t>
            </a:r>
          </a:p>
        </p:txBody>
      </p:sp>
      <p:sp>
        <p:nvSpPr>
          <p:cNvPr id="27655" name="Прямоугольник 10"/>
          <p:cNvSpPr>
            <a:spLocks noChangeArrowheads="1"/>
          </p:cNvSpPr>
          <p:nvPr/>
        </p:nvSpPr>
        <p:spPr bwMode="auto">
          <a:xfrm>
            <a:off x="6715125" y="4429125"/>
            <a:ext cx="2286000" cy="1477963"/>
          </a:xfrm>
          <a:prstGeom prst="rect">
            <a:avLst/>
          </a:prstGeom>
          <a:noFill/>
          <a:ln w="9525">
            <a:noFill/>
            <a:miter lim="800000"/>
            <a:headEnd/>
            <a:tailEnd/>
          </a:ln>
        </p:spPr>
        <p:txBody>
          <a:bodyPr>
            <a:spAutoFit/>
          </a:bodyPr>
          <a:lstStyle/>
          <a:p>
            <a:r>
              <a:rPr lang="ru-RU" b="1" i="1">
                <a:latin typeface="Bookman Old Style" pitchFamily="18" charset="0"/>
              </a:rPr>
              <a:t>Младший сын, Григорий Александрович Пушкин </a:t>
            </a:r>
            <a:br>
              <a:rPr lang="ru-RU" b="1" i="1">
                <a:latin typeface="Bookman Old Style" pitchFamily="18" charset="0"/>
              </a:rPr>
            </a:br>
            <a:r>
              <a:rPr lang="ru-RU" b="1" i="1">
                <a:latin typeface="Bookman Old Style" pitchFamily="18" charset="0"/>
              </a:rPr>
              <a:t>(1835-1913г.)</a:t>
            </a:r>
            <a:r>
              <a:rPr lang="ru-RU" i="1">
                <a:latin typeface="Bookman Old Style" pitchFamily="18" charset="0"/>
              </a:rPr>
              <a:t> </a:t>
            </a:r>
          </a:p>
        </p:txBody>
      </p:sp>
      <p:pic>
        <p:nvPicPr>
          <p:cNvPr id="27656" name="Picture 5" descr="E:\новое\новое\pushkina_n_a.jpg"/>
          <p:cNvPicPr>
            <a:picLocks noChangeAspect="1" noChangeArrowheads="1"/>
          </p:cNvPicPr>
          <p:nvPr/>
        </p:nvPicPr>
        <p:blipFill>
          <a:blip r:embed="rId5"/>
          <a:srcRect b="5263"/>
          <a:stretch>
            <a:fillRect/>
          </a:stretch>
        </p:blipFill>
        <p:spPr bwMode="auto">
          <a:xfrm>
            <a:off x="4714876" y="428604"/>
            <a:ext cx="2127250" cy="2571746"/>
          </a:xfrm>
          <a:prstGeom prst="ellipse">
            <a:avLst/>
          </a:prstGeom>
          <a:noFill/>
          <a:ln w="9525">
            <a:noFill/>
            <a:miter lim="800000"/>
            <a:headEnd/>
            <a:tailEnd/>
          </a:ln>
        </p:spPr>
      </p:pic>
      <p:sp>
        <p:nvSpPr>
          <p:cNvPr id="27657" name="Прямоугольник 12"/>
          <p:cNvSpPr>
            <a:spLocks noChangeArrowheads="1"/>
          </p:cNvSpPr>
          <p:nvPr/>
        </p:nvSpPr>
        <p:spPr bwMode="auto">
          <a:xfrm>
            <a:off x="6786563" y="857250"/>
            <a:ext cx="2143125" cy="1477963"/>
          </a:xfrm>
          <a:prstGeom prst="rect">
            <a:avLst/>
          </a:prstGeom>
          <a:noFill/>
          <a:ln w="9525">
            <a:noFill/>
            <a:miter lim="800000"/>
            <a:headEnd/>
            <a:tailEnd/>
          </a:ln>
        </p:spPr>
        <p:txBody>
          <a:bodyPr>
            <a:spAutoFit/>
          </a:bodyPr>
          <a:lstStyle/>
          <a:p>
            <a:r>
              <a:rPr lang="ru-RU" b="1" i="1">
                <a:latin typeface="Bookman Old Style" pitchFamily="18" charset="0"/>
              </a:rPr>
              <a:t>Младшая дочь, Наталья Александровна Пушкина </a:t>
            </a:r>
            <a:br>
              <a:rPr lang="ru-RU" b="1" i="1">
                <a:latin typeface="Bookman Old Style" pitchFamily="18" charset="0"/>
              </a:rPr>
            </a:br>
            <a:r>
              <a:rPr lang="ru-RU" b="1" i="1">
                <a:latin typeface="Bookman Old Style" pitchFamily="18" charset="0"/>
              </a:rPr>
              <a:t>(1836-1913г.)</a:t>
            </a:r>
          </a:p>
        </p:txBody>
      </p:sp>
      <p:sp>
        <p:nvSpPr>
          <p:cNvPr id="27658" name="TextBox 13"/>
          <p:cNvSpPr txBox="1">
            <a:spLocks noChangeArrowheads="1"/>
          </p:cNvSpPr>
          <p:nvPr/>
        </p:nvSpPr>
        <p:spPr bwMode="auto">
          <a:xfrm>
            <a:off x="0" y="3357562"/>
            <a:ext cx="8940268" cy="400110"/>
          </a:xfrm>
          <a:prstGeom prst="rect">
            <a:avLst/>
          </a:prstGeom>
          <a:noFill/>
          <a:ln w="9525">
            <a:noFill/>
            <a:miter lim="800000"/>
            <a:headEnd/>
            <a:tailEnd/>
          </a:ln>
        </p:spPr>
        <p:txBody>
          <a:bodyPr wrap="none">
            <a:spAutoFit/>
          </a:bodyPr>
          <a:lstStyle/>
          <a:p>
            <a:pPr algn="l"/>
            <a:r>
              <a:rPr lang="ru-RU" sz="2000" b="1" i="1" dirty="0">
                <a:latin typeface="Bookman Old Style" pitchFamily="18" charset="0"/>
              </a:rPr>
              <a:t>  У А.С.Пушкина и Натальи Гончаровой было четверо детей.</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4" name="Rectangle 4"/>
          <p:cNvSpPr>
            <a:spLocks noChangeArrowheads="1"/>
          </p:cNvSpPr>
          <p:nvPr/>
        </p:nvSpPr>
        <p:spPr bwMode="auto">
          <a:xfrm>
            <a:off x="1692275" y="0"/>
            <a:ext cx="6297613" cy="701675"/>
          </a:xfrm>
          <a:prstGeom prst="rect">
            <a:avLst/>
          </a:prstGeom>
          <a:noFill/>
          <a:ln w="9525">
            <a:noFill/>
            <a:miter lim="800000"/>
            <a:headEnd/>
            <a:tailEnd/>
          </a:ln>
          <a:effectLst/>
        </p:spPr>
        <p:txBody>
          <a:bodyPr>
            <a:spAutoFit/>
          </a:bodyPr>
          <a:lstStyle/>
          <a:p>
            <a:pPr>
              <a:spcBef>
                <a:spcPct val="50000"/>
              </a:spcBef>
            </a:pPr>
            <a:r>
              <a:rPr lang="ru-RU" sz="4000">
                <a:solidFill>
                  <a:srgbClr val="0E0206"/>
                </a:solidFill>
                <a:effectLst>
                  <a:outerShdw blurRad="38100" dist="38100" dir="2700000" algn="tl">
                    <a:srgbClr val="FFFFFF"/>
                  </a:outerShdw>
                </a:effectLst>
                <a:latin typeface="Tahoma" pitchFamily="34" charset="0"/>
              </a:rPr>
              <a:t>27 января 1837 года</a:t>
            </a:r>
          </a:p>
        </p:txBody>
      </p:sp>
      <p:sp>
        <p:nvSpPr>
          <p:cNvPr id="20486" name="Text Box 6"/>
          <p:cNvSpPr txBox="1">
            <a:spLocks noChangeArrowheads="1"/>
          </p:cNvSpPr>
          <p:nvPr/>
        </p:nvSpPr>
        <p:spPr bwMode="auto">
          <a:xfrm>
            <a:off x="4071934" y="714356"/>
            <a:ext cx="4648228" cy="4708981"/>
          </a:xfrm>
          <a:prstGeom prst="rect">
            <a:avLst/>
          </a:prstGeom>
          <a:noFill/>
          <a:ln w="9525">
            <a:noFill/>
            <a:miter lim="800000"/>
            <a:headEnd/>
            <a:tailEnd/>
          </a:ln>
          <a:effectLst/>
        </p:spPr>
        <p:txBody>
          <a:bodyPr wrap="square">
            <a:spAutoFit/>
          </a:bodyPr>
          <a:lstStyle/>
          <a:p>
            <a:pPr>
              <a:spcBef>
                <a:spcPct val="50000"/>
              </a:spcBef>
            </a:pPr>
            <a:r>
              <a:rPr lang="ru-RU" sz="2000" i="1" dirty="0">
                <a:effectLst/>
                <a:latin typeface="Bookman Old Style" pitchFamily="18" charset="0"/>
              </a:rPr>
              <a:t>…Условия дуэли, по настоянию поэта, были смертельными ,не давали никому из противников шанса уцелеть…</a:t>
            </a:r>
          </a:p>
          <a:p>
            <a:pPr>
              <a:spcBef>
                <a:spcPct val="50000"/>
              </a:spcBef>
            </a:pPr>
            <a:r>
              <a:rPr lang="ru-RU" sz="2000" i="1" dirty="0">
                <a:effectLst/>
                <a:latin typeface="Bookman Old Style" pitchFamily="18" charset="0"/>
              </a:rPr>
              <a:t>…Дантес выстрелил первым- Пушкин упал, секунданты и </a:t>
            </a:r>
            <a:r>
              <a:rPr lang="ru-RU" sz="2000" i="1" dirty="0" smtClean="0">
                <a:effectLst/>
                <a:latin typeface="Bookman Old Style" pitchFamily="18" charset="0"/>
              </a:rPr>
              <a:t>Дантес </a:t>
            </a:r>
            <a:r>
              <a:rPr lang="ru-RU" sz="2000" i="1" dirty="0">
                <a:effectLst/>
                <a:latin typeface="Bookman Old Style" pitchFamily="18" charset="0"/>
              </a:rPr>
              <a:t>кинулись </a:t>
            </a:r>
            <a:r>
              <a:rPr lang="ru-RU" sz="2000" i="1" dirty="0" smtClean="0">
                <a:effectLst/>
                <a:latin typeface="Bookman Old Style" pitchFamily="18" charset="0"/>
              </a:rPr>
              <a:t>его поднимать</a:t>
            </a:r>
            <a:r>
              <a:rPr lang="ru-RU" sz="2000" i="1" dirty="0">
                <a:effectLst/>
                <a:latin typeface="Bookman Old Style" pitchFamily="18" charset="0"/>
              </a:rPr>
              <a:t>, но Пушкин велел сопернику вернуться к барьеру, после чего, превозмогая боль , сделал свой выстрел. Дантес тоже упал, но был лишь ранен в руку. Рана Пушкина была смертельной. </a:t>
            </a:r>
            <a:endParaRPr lang="ru-RU" sz="2000" i="1" dirty="0" smtClean="0">
              <a:effectLst/>
              <a:latin typeface="Bookman Old Style" pitchFamily="18" charset="0"/>
            </a:endParaRPr>
          </a:p>
          <a:p>
            <a:pPr>
              <a:spcBef>
                <a:spcPct val="50000"/>
              </a:spcBef>
            </a:pPr>
            <a:r>
              <a:rPr lang="ru-RU" sz="2000" i="1" dirty="0" smtClean="0">
                <a:effectLst/>
                <a:latin typeface="Bookman Old Style" pitchFamily="18" charset="0"/>
              </a:rPr>
              <a:t> </a:t>
            </a:r>
            <a:endParaRPr lang="ru-RU" sz="2000" i="1" dirty="0">
              <a:effectLst/>
              <a:latin typeface="Bookman Old Style" pitchFamily="18" charset="0"/>
            </a:endParaRPr>
          </a:p>
        </p:txBody>
      </p:sp>
      <p:pic>
        <p:nvPicPr>
          <p:cNvPr id="6" name="Рисунок 5" descr="Дуэль"/>
          <p:cNvPicPr/>
          <p:nvPr/>
        </p:nvPicPr>
        <p:blipFill>
          <a:blip r:embed="rId2">
            <a:extLst>
              <a:ext uri="{28A0092B-C50C-407E-A947-70E740481C1C}">
                <a14:useLocalDpi xmlns:a14="http://schemas.microsoft.com/office/drawing/2010/main" val="0"/>
              </a:ext>
            </a:extLst>
          </a:blip>
          <a:srcRect/>
          <a:stretch>
            <a:fillRect/>
          </a:stretch>
        </p:blipFill>
        <p:spPr bwMode="auto">
          <a:xfrm>
            <a:off x="500034" y="3857628"/>
            <a:ext cx="3500462" cy="2571768"/>
          </a:xfrm>
          <a:prstGeom prst="roundRect">
            <a:avLst/>
          </a:prstGeom>
          <a:noFill/>
          <a:ln>
            <a:noFill/>
          </a:ln>
        </p:spPr>
      </p:pic>
      <p:pic>
        <p:nvPicPr>
          <p:cNvPr id="7" name="Рисунок 6" descr="Мои статьи - Каталог статей - остров сокровищ"/>
          <p:cNvPicPr/>
          <p:nvPr/>
        </p:nvPicPr>
        <p:blipFill>
          <a:blip r:embed="rId3"/>
          <a:srcRect/>
          <a:stretch>
            <a:fillRect/>
          </a:stretch>
        </p:blipFill>
        <p:spPr bwMode="auto">
          <a:xfrm>
            <a:off x="4500562" y="4929198"/>
            <a:ext cx="3143272" cy="1928802"/>
          </a:xfrm>
          <a:prstGeom prst="roundRect">
            <a:avLst/>
          </a:prstGeom>
          <a:noFill/>
          <a:ln w="9525">
            <a:noFill/>
            <a:miter lim="800000"/>
            <a:headEnd/>
            <a:tailEnd/>
          </a:ln>
        </p:spPr>
      </p:pic>
      <p:pic>
        <p:nvPicPr>
          <p:cNvPr id="9" name="Picture 4" descr="C:\Documents and Settings\Admin\Рабочий стол\пушкин\119733.jpg"/>
          <p:cNvPicPr>
            <a:picLocks noChangeAspect="1" noChangeArrowheads="1"/>
          </p:cNvPicPr>
          <p:nvPr/>
        </p:nvPicPr>
        <p:blipFill>
          <a:blip r:embed="rId4"/>
          <a:srcRect/>
          <a:stretch>
            <a:fillRect/>
          </a:stretch>
        </p:blipFill>
        <p:spPr bwMode="auto">
          <a:xfrm>
            <a:off x="500034" y="857232"/>
            <a:ext cx="3557932" cy="2857520"/>
          </a:xfrm>
          <a:prstGeom prst="round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214282" y="428604"/>
            <a:ext cx="8715436" cy="1714489"/>
          </a:xfrm>
        </p:spPr>
        <p:txBody>
          <a:bodyPr>
            <a:normAutofit fontScale="25000" lnSpcReduction="20000"/>
          </a:bodyPr>
          <a:lstStyle/>
          <a:p>
            <a:pPr>
              <a:lnSpc>
                <a:spcPct val="120000"/>
              </a:lnSpc>
              <a:buFont typeface="Wingdings" pitchFamily="2" charset="2"/>
              <a:buNone/>
            </a:pPr>
            <a:r>
              <a:rPr lang="ru-RU" sz="8000" i="1" dirty="0" smtClean="0">
                <a:latin typeface="Bookman Old Style" pitchFamily="18" charset="0"/>
              </a:rPr>
              <a:t>Истекающего кровью Пушкина положили в карету. По дороге домой начались сильнее боли. Рана оказалась смертельной. На квартире Пушкина собрались близкие и друзья. Два дня Александр Сергеевич Пушкин боролся со смертью и умер, тяжело мучаясь, у себя в доме на Мойке в Санкт-Петербурге.</a:t>
            </a:r>
          </a:p>
          <a:p>
            <a:pPr>
              <a:lnSpc>
                <a:spcPct val="120000"/>
              </a:lnSpc>
              <a:buFont typeface="Wingdings" pitchFamily="2" charset="2"/>
              <a:buNone/>
            </a:pPr>
            <a:r>
              <a:rPr lang="ru-RU" sz="8000" i="1" dirty="0" smtClean="0">
                <a:latin typeface="Bookman Old Style" pitchFamily="18" charset="0"/>
              </a:rPr>
              <a:t>     К дому нельзя было подойти: толпа людей окружала его. </a:t>
            </a:r>
          </a:p>
          <a:p>
            <a:pPr>
              <a:lnSpc>
                <a:spcPct val="120000"/>
              </a:lnSpc>
              <a:buFont typeface="Wingdings" pitchFamily="2" charset="2"/>
              <a:buNone/>
            </a:pPr>
            <a:r>
              <a:rPr lang="ru-RU" sz="8000" i="1" dirty="0" smtClean="0">
                <a:latin typeface="Bookman Old Style" pitchFamily="18" charset="0"/>
              </a:rPr>
              <a:t>    Поэт Василий Жуковский так назвал это время: «Солнце русской поэзии закатилось».</a:t>
            </a:r>
          </a:p>
          <a:p>
            <a:pPr marL="274320" indent="-274320" eaLnBrk="1" fontAlgn="auto" hangingPunct="1">
              <a:spcAft>
                <a:spcPts val="0"/>
              </a:spcAft>
              <a:buClr>
                <a:schemeClr val="tx1">
                  <a:shade val="95000"/>
                </a:schemeClr>
              </a:buClr>
              <a:buFont typeface="Wingdings 2"/>
              <a:buNone/>
              <a:defRPr/>
            </a:pPr>
            <a:r>
              <a:rPr lang="ru-RU" sz="2400" i="1" dirty="0" smtClean="0">
                <a:latin typeface="Bookman Old Style" pitchFamily="18" charset="0"/>
              </a:rPr>
              <a:t>  </a:t>
            </a:r>
          </a:p>
          <a:p>
            <a:pPr marL="274320" indent="-274320" eaLnBrk="1" fontAlgn="auto" hangingPunct="1">
              <a:spcAft>
                <a:spcPts val="0"/>
              </a:spcAft>
              <a:buClr>
                <a:schemeClr val="tx1">
                  <a:shade val="95000"/>
                </a:schemeClr>
              </a:buClr>
              <a:buFont typeface="Wingdings 2"/>
              <a:buNone/>
              <a:defRPr/>
            </a:pPr>
            <a:endParaRPr lang="ru-RU" dirty="0"/>
          </a:p>
        </p:txBody>
      </p:sp>
      <p:pic>
        <p:nvPicPr>
          <p:cNvPr id="4" name="Рисунок 3" descr="Умирающий Пушкин"/>
          <p:cNvPicPr/>
          <p:nvPr/>
        </p:nvPicPr>
        <p:blipFill>
          <a:blip r:embed="rId2">
            <a:extLst>
              <a:ext uri="{28A0092B-C50C-407E-A947-70E740481C1C}">
                <a14:useLocalDpi xmlns:a14="http://schemas.microsoft.com/office/drawing/2010/main" val="0"/>
              </a:ext>
            </a:extLst>
          </a:blip>
          <a:srcRect/>
          <a:stretch>
            <a:fillRect/>
          </a:stretch>
        </p:blipFill>
        <p:spPr bwMode="auto">
          <a:xfrm>
            <a:off x="4572000" y="3000372"/>
            <a:ext cx="4143404" cy="3429024"/>
          </a:xfrm>
          <a:prstGeom prst="roundRect">
            <a:avLst/>
          </a:prstGeom>
          <a:noFill/>
          <a:ln>
            <a:noFill/>
          </a:ln>
        </p:spPr>
      </p:pic>
      <p:pic>
        <p:nvPicPr>
          <p:cNvPr id="5" name="Picture 14" descr="Дуэль"/>
          <p:cNvPicPr>
            <a:picLocks noChangeAspect="1" noChangeArrowheads="1"/>
          </p:cNvPicPr>
          <p:nvPr/>
        </p:nvPicPr>
        <p:blipFill>
          <a:blip r:embed="rId3"/>
          <a:srcRect t="15617"/>
          <a:stretch>
            <a:fillRect/>
          </a:stretch>
        </p:blipFill>
        <p:spPr>
          <a:xfrm>
            <a:off x="500034" y="3500438"/>
            <a:ext cx="3837285" cy="2714644"/>
          </a:xfrm>
          <a:prstGeom prst="roundRect">
            <a:avLst/>
          </a:prstGeom>
          <a:noFill/>
          <a:ln/>
        </p:spPr>
      </p:pic>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8" name="Rectangle 4"/>
          <p:cNvSpPr>
            <a:spLocks noChangeArrowheads="1"/>
          </p:cNvSpPr>
          <p:nvPr/>
        </p:nvSpPr>
        <p:spPr bwMode="auto">
          <a:xfrm>
            <a:off x="2500298" y="285728"/>
            <a:ext cx="4281941" cy="523220"/>
          </a:xfrm>
          <a:prstGeom prst="rect">
            <a:avLst/>
          </a:prstGeom>
          <a:noFill/>
          <a:ln w="9525">
            <a:noFill/>
            <a:miter lim="800000"/>
            <a:headEnd/>
            <a:tailEnd/>
          </a:ln>
          <a:effectLst/>
        </p:spPr>
        <p:txBody>
          <a:bodyPr wrap="none">
            <a:spAutoFit/>
          </a:bodyPr>
          <a:lstStyle/>
          <a:p>
            <a:pPr>
              <a:spcBef>
                <a:spcPct val="50000"/>
              </a:spcBef>
            </a:pPr>
            <a:r>
              <a:rPr lang="ru-RU" sz="2800" b="1" i="1" dirty="0">
                <a:solidFill>
                  <a:srgbClr val="0E0206"/>
                </a:solidFill>
                <a:effectLst>
                  <a:outerShdw blurRad="38100" dist="38100" dir="2700000" algn="tl">
                    <a:srgbClr val="FFFFFF"/>
                  </a:outerShdw>
                </a:effectLst>
                <a:latin typeface="Bookman Old Style" pitchFamily="18" charset="0"/>
              </a:rPr>
              <a:t>28 января 1837 года</a:t>
            </a:r>
          </a:p>
        </p:txBody>
      </p:sp>
      <p:sp>
        <p:nvSpPr>
          <p:cNvPr id="21509" name="Text Box 5"/>
          <p:cNvSpPr txBox="1">
            <a:spLocks noChangeArrowheads="1"/>
          </p:cNvSpPr>
          <p:nvPr/>
        </p:nvSpPr>
        <p:spPr bwMode="auto">
          <a:xfrm>
            <a:off x="4143372" y="1000108"/>
            <a:ext cx="4681538" cy="4862870"/>
          </a:xfrm>
          <a:prstGeom prst="rect">
            <a:avLst/>
          </a:prstGeom>
          <a:noFill/>
          <a:ln w="9525">
            <a:noFill/>
            <a:miter lim="800000"/>
            <a:headEnd/>
            <a:tailEnd/>
          </a:ln>
          <a:effectLst/>
        </p:spPr>
        <p:txBody>
          <a:bodyPr>
            <a:spAutoFit/>
          </a:bodyPr>
          <a:lstStyle/>
          <a:p>
            <a:pPr>
              <a:spcBef>
                <a:spcPct val="50000"/>
              </a:spcBef>
            </a:pPr>
            <a:r>
              <a:rPr lang="ru-RU" sz="2000" i="1" dirty="0">
                <a:effectLst/>
                <a:latin typeface="Bookman Old Style" pitchFamily="18" charset="0"/>
              </a:rPr>
              <a:t>…Поутру , 28 января, боли несколько уменьшились, Пушкин пожелал видеть жену, Наталью Николаевну, детей и Александру Николаевну Гончарову, свояченицу свою, чтобы с ними проститься… </a:t>
            </a:r>
          </a:p>
          <a:p>
            <a:pPr>
              <a:spcBef>
                <a:spcPct val="50000"/>
              </a:spcBef>
            </a:pPr>
            <a:r>
              <a:rPr lang="ru-RU" sz="2000" i="1" dirty="0">
                <a:effectLst/>
                <a:latin typeface="Bookman Old Style" pitchFamily="18" charset="0"/>
              </a:rPr>
              <a:t>К полудню Пушкину</a:t>
            </a:r>
            <a:r>
              <a:rPr lang="en-US" sz="2000" i="1" dirty="0">
                <a:effectLst/>
                <a:latin typeface="Bookman Old Style" pitchFamily="18" charset="0"/>
              </a:rPr>
              <a:t> </a:t>
            </a:r>
            <a:r>
              <a:rPr lang="ru-RU" sz="2000" i="1" dirty="0">
                <a:effectLst/>
                <a:latin typeface="Bookman Old Style" pitchFamily="18" charset="0"/>
              </a:rPr>
              <a:t>сделалось легче… Через несколько минут он со вздохом произнес: «Как жаль , что нет теперь здесь ни Пущина, ни Малиновского, мне бы легче было умирать…» Пушкин вспоминал счастливые лицейские годы…</a:t>
            </a:r>
          </a:p>
        </p:txBody>
      </p:sp>
      <p:pic>
        <p:nvPicPr>
          <p:cNvPr id="6" name="image32110" descr="Дуэль Пушкина и Дантеса"/>
          <p:cNvPicPr>
            <a:picLocks noChangeAspect="1" noChangeArrowheads="1"/>
          </p:cNvPicPr>
          <p:nvPr/>
        </p:nvPicPr>
        <p:blipFill>
          <a:blip r:embed="rId2">
            <a:lum bright="10000"/>
          </a:blip>
          <a:srcRect/>
          <a:stretch>
            <a:fillRect/>
          </a:stretch>
        </p:blipFill>
        <p:spPr bwMode="auto">
          <a:xfrm>
            <a:off x="142844" y="1785926"/>
            <a:ext cx="3929090" cy="3510366"/>
          </a:xfrm>
          <a:prstGeom prst="round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ru-RU" b="1">
                <a:solidFill>
                  <a:srgbClr val="663300"/>
                </a:solidFill>
                <a:latin typeface="Bookman Old Style" pitchFamily="18" charset="0"/>
              </a:rPr>
              <a:t>Детство</a:t>
            </a:r>
          </a:p>
        </p:txBody>
      </p:sp>
      <p:sp>
        <p:nvSpPr>
          <p:cNvPr id="15364" name="Rectangle 4"/>
          <p:cNvSpPr>
            <a:spLocks noGrp="1" noChangeArrowheads="1"/>
          </p:cNvSpPr>
          <p:nvPr>
            <p:ph type="body" sz="half" idx="1"/>
          </p:nvPr>
        </p:nvSpPr>
        <p:spPr>
          <a:xfrm>
            <a:off x="785786" y="1357298"/>
            <a:ext cx="4038600" cy="4114800"/>
          </a:xfrm>
        </p:spPr>
        <p:txBody>
          <a:bodyPr>
            <a:normAutofit lnSpcReduction="10000"/>
          </a:bodyPr>
          <a:lstStyle/>
          <a:p>
            <a:pPr algn="ctr">
              <a:buFontTx/>
              <a:buNone/>
            </a:pPr>
            <a:r>
              <a:rPr lang="ru-RU" sz="2800" i="1" dirty="0">
                <a:latin typeface="Bookman Old Style" pitchFamily="18" charset="0"/>
              </a:rPr>
              <a:t> 6 июня 1799 года </a:t>
            </a:r>
          </a:p>
          <a:p>
            <a:pPr algn="ctr">
              <a:buFontTx/>
              <a:buNone/>
            </a:pPr>
            <a:r>
              <a:rPr lang="ru-RU" sz="2800" i="1" dirty="0">
                <a:latin typeface="Bookman Old Style" pitchFamily="18" charset="0"/>
              </a:rPr>
              <a:t>в Москве в дворянской помещичьей семье Пушкиных родился мальчик, которому суждено было стать одним из величайших поэтов России.</a:t>
            </a:r>
            <a:endParaRPr lang="ru-RU" sz="2800" dirty="0">
              <a:latin typeface="Bookman Old Style" pitchFamily="18" charset="0"/>
            </a:endParaRPr>
          </a:p>
        </p:txBody>
      </p:sp>
      <p:pic>
        <p:nvPicPr>
          <p:cNvPr id="3075" name="Рисунок 6" descr="pushkin_04.jpg"/>
          <p:cNvPicPr>
            <a:picLocks noGrp="1" noChangeAspect="1"/>
          </p:cNvPicPr>
          <p:nvPr>
            <p:ph sz="half" idx="2"/>
          </p:nvPr>
        </p:nvPicPr>
        <p:blipFill>
          <a:blip r:embed="rId2"/>
          <a:srcRect/>
          <a:stretch>
            <a:fillRect/>
          </a:stretch>
        </p:blipFill>
        <p:spPr>
          <a:xfrm>
            <a:off x="5181600" y="1600200"/>
            <a:ext cx="3155950" cy="4114800"/>
          </a:xfrm>
          <a:prstGeom prst="ellipse">
            <a:avLst/>
          </a:prstGeom>
          <a:noFill/>
          <a:ln/>
        </p:spPr>
      </p:pic>
      <p:sp>
        <p:nvSpPr>
          <p:cNvPr id="3076" name="TextBox 7"/>
          <p:cNvSpPr txBox="1">
            <a:spLocks noChangeArrowheads="1"/>
          </p:cNvSpPr>
          <p:nvPr/>
        </p:nvSpPr>
        <p:spPr bwMode="auto">
          <a:xfrm>
            <a:off x="5572132" y="5786454"/>
            <a:ext cx="2362215" cy="646331"/>
          </a:xfrm>
          <a:prstGeom prst="rect">
            <a:avLst/>
          </a:prstGeom>
          <a:noFill/>
          <a:ln w="9525">
            <a:noFill/>
            <a:miter lim="800000"/>
            <a:headEnd/>
            <a:tailEnd/>
          </a:ln>
        </p:spPr>
        <p:txBody>
          <a:bodyPr wrap="square">
            <a:spAutoFit/>
          </a:bodyPr>
          <a:lstStyle/>
          <a:p>
            <a:pPr algn="ctr"/>
            <a:r>
              <a:rPr lang="ru-RU" sz="2000" i="1" dirty="0">
                <a:latin typeface="Bookman Old Style" pitchFamily="18" charset="0"/>
              </a:rPr>
              <a:t>  </a:t>
            </a:r>
            <a:r>
              <a:rPr lang="ru-RU" sz="1600" b="1" i="1" dirty="0">
                <a:latin typeface="Bookman Old Style" pitchFamily="18" charset="0"/>
              </a:rPr>
              <a:t>Пушкин-ребенок. </a:t>
            </a:r>
            <a:endParaRPr lang="ru-RU" sz="1600" b="1" i="1" dirty="0" smtClean="0">
              <a:latin typeface="Bookman Old Style" pitchFamily="18" charset="0"/>
            </a:endParaRPr>
          </a:p>
          <a:p>
            <a:pPr algn="ctr"/>
            <a:r>
              <a:rPr lang="ru-RU" sz="1600" b="1" i="1" dirty="0" smtClean="0">
                <a:latin typeface="Bookman Old Style" pitchFamily="18" charset="0"/>
              </a:rPr>
              <a:t>1800-1802</a:t>
            </a:r>
            <a:endParaRPr lang="ru-RU" sz="1600" b="1" i="1" dirty="0">
              <a:latin typeface="Bookman Old Style" pitchFamily="18" charset="0"/>
            </a:endParaRPr>
          </a:p>
        </p:txBody>
      </p:sp>
      <p:pic>
        <p:nvPicPr>
          <p:cNvPr id="6" name="Picture 3" descr="F:\рисунки 11\рамки фото\ramka_95.png"/>
          <p:cNvPicPr>
            <a:picLocks noChangeAspect="1" noChangeArrowheads="1"/>
          </p:cNvPicPr>
          <p:nvPr/>
        </p:nvPicPr>
        <p:blipFill>
          <a:blip r:embed="rId3"/>
          <a:srcRect l="7196" t="9525" r="7196" b="9494"/>
          <a:stretch>
            <a:fillRect/>
          </a:stretch>
        </p:blipFill>
        <p:spPr bwMode="auto">
          <a:xfrm>
            <a:off x="5143504" y="1428736"/>
            <a:ext cx="3214678" cy="4286280"/>
          </a:xfrm>
          <a:prstGeom prst="ellipse">
            <a:avLst/>
          </a:prstGeom>
          <a:noFill/>
        </p:spPr>
      </p:pic>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Рисунок 3" descr="pushkin_s_l.jpg"/>
          <p:cNvPicPr>
            <a:picLocks noChangeAspect="1"/>
          </p:cNvPicPr>
          <p:nvPr/>
        </p:nvPicPr>
        <p:blipFill>
          <a:blip r:embed="rId3"/>
          <a:srcRect/>
          <a:stretch>
            <a:fillRect/>
          </a:stretch>
        </p:blipFill>
        <p:spPr bwMode="auto">
          <a:xfrm>
            <a:off x="500034" y="785794"/>
            <a:ext cx="3754115" cy="4713316"/>
          </a:xfrm>
          <a:prstGeom prst="ellipse">
            <a:avLst/>
          </a:prstGeom>
          <a:noFill/>
          <a:ln w="9525">
            <a:noFill/>
            <a:miter lim="800000"/>
            <a:headEnd/>
            <a:tailEnd/>
          </a:ln>
        </p:spPr>
      </p:pic>
      <p:sp>
        <p:nvSpPr>
          <p:cNvPr id="4099" name="TextBox 4"/>
          <p:cNvSpPr txBox="1">
            <a:spLocks noChangeArrowheads="1"/>
          </p:cNvSpPr>
          <p:nvPr/>
        </p:nvSpPr>
        <p:spPr bwMode="auto">
          <a:xfrm>
            <a:off x="4214810" y="357166"/>
            <a:ext cx="4572000" cy="5848350"/>
          </a:xfrm>
          <a:prstGeom prst="rect">
            <a:avLst/>
          </a:prstGeom>
          <a:noFill/>
          <a:ln w="9525">
            <a:noFill/>
            <a:miter lim="800000"/>
            <a:headEnd/>
            <a:tailEnd/>
          </a:ln>
        </p:spPr>
        <p:txBody>
          <a:bodyPr>
            <a:spAutoFit/>
          </a:bodyPr>
          <a:lstStyle/>
          <a:p>
            <a:pPr algn="ctr"/>
            <a:r>
              <a:rPr lang="ru-RU" sz="3400" i="1" dirty="0">
                <a:latin typeface="Bookman Old Style" pitchFamily="18" charset="0"/>
              </a:rPr>
              <a:t>Отец, </a:t>
            </a:r>
          </a:p>
          <a:p>
            <a:pPr algn="ctr"/>
            <a:r>
              <a:rPr lang="ru-RU" sz="3400" b="1" i="1" u="sng" dirty="0">
                <a:latin typeface="Bookman Old Style" pitchFamily="18" charset="0"/>
              </a:rPr>
              <a:t>Сергей Львович</a:t>
            </a:r>
            <a:r>
              <a:rPr lang="ru-RU" sz="3400" b="1" i="1" dirty="0">
                <a:latin typeface="Bookman Old Style" pitchFamily="18" charset="0"/>
              </a:rPr>
              <a:t>, </a:t>
            </a:r>
            <a:r>
              <a:rPr lang="ru-RU" sz="3400" i="1" dirty="0">
                <a:latin typeface="Bookman Old Style" pitchFamily="18" charset="0"/>
              </a:rPr>
              <a:t>небогатый помещик, человек образованный, хорошо знал литературу, </a:t>
            </a:r>
          </a:p>
          <a:p>
            <a:pPr algn="ctr"/>
            <a:r>
              <a:rPr lang="ru-RU" sz="3400" i="1" dirty="0">
                <a:latin typeface="Bookman Old Style" pitchFamily="18" charset="0"/>
              </a:rPr>
              <a:t>был знаком со многими русскими писателями и сам немного писал.</a:t>
            </a:r>
          </a:p>
        </p:txBody>
      </p:sp>
      <p:sp>
        <p:nvSpPr>
          <p:cNvPr id="4100" name="TextBox 5"/>
          <p:cNvSpPr txBox="1">
            <a:spLocks noChangeArrowheads="1"/>
          </p:cNvSpPr>
          <p:nvPr/>
        </p:nvSpPr>
        <p:spPr bwMode="auto">
          <a:xfrm>
            <a:off x="857224" y="5857892"/>
            <a:ext cx="2500330" cy="830997"/>
          </a:xfrm>
          <a:prstGeom prst="rect">
            <a:avLst/>
          </a:prstGeom>
          <a:noFill/>
          <a:ln w="9525">
            <a:noFill/>
            <a:miter lim="800000"/>
            <a:headEnd/>
            <a:tailEnd/>
          </a:ln>
        </p:spPr>
        <p:txBody>
          <a:bodyPr wrap="square">
            <a:spAutoFit/>
          </a:bodyPr>
          <a:lstStyle/>
          <a:p>
            <a:pPr algn="ctr"/>
            <a:r>
              <a:rPr lang="ru-RU" sz="2400" b="1" i="1" dirty="0">
                <a:latin typeface="Bookman Old Style" pitchFamily="18" charset="0"/>
              </a:rPr>
              <a:t>С.Л. Пушкин. </a:t>
            </a:r>
            <a:endParaRPr lang="ru-RU" sz="2400" b="1" i="1" dirty="0" smtClean="0">
              <a:latin typeface="Bookman Old Style" pitchFamily="18" charset="0"/>
            </a:endParaRPr>
          </a:p>
          <a:p>
            <a:pPr algn="ctr"/>
            <a:r>
              <a:rPr lang="ru-RU" sz="2400" b="1" i="1" dirty="0" smtClean="0">
                <a:latin typeface="Bookman Old Style" pitchFamily="18" charset="0"/>
              </a:rPr>
              <a:t>1824</a:t>
            </a:r>
            <a:r>
              <a:rPr lang="ru-RU" sz="2400" b="1" i="1" dirty="0">
                <a:latin typeface="Bookman Old Style" pitchFamily="18" charset="0"/>
              </a:rPr>
              <a:t>.</a:t>
            </a:r>
          </a:p>
        </p:txBody>
      </p:sp>
      <p:pic>
        <p:nvPicPr>
          <p:cNvPr id="6" name="Picture 3" descr="F:\рисунки 11\рамки фото\ramka_95.png"/>
          <p:cNvPicPr>
            <a:picLocks noChangeAspect="1" noChangeArrowheads="1"/>
          </p:cNvPicPr>
          <p:nvPr/>
        </p:nvPicPr>
        <p:blipFill>
          <a:blip r:embed="rId4"/>
          <a:srcRect l="7196" t="9525" r="7196" b="9494"/>
          <a:stretch>
            <a:fillRect/>
          </a:stretch>
        </p:blipFill>
        <p:spPr bwMode="auto">
          <a:xfrm>
            <a:off x="428596" y="785794"/>
            <a:ext cx="3989497" cy="4714908"/>
          </a:xfrm>
          <a:prstGeom prst="ellipse">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Рисунок 4" descr="pushkina_n_o.jpg"/>
          <p:cNvPicPr>
            <a:picLocks noChangeAspect="1"/>
          </p:cNvPicPr>
          <p:nvPr/>
        </p:nvPicPr>
        <p:blipFill>
          <a:blip r:embed="rId2"/>
          <a:srcRect l="4137" t="3691" r="2759" b="2174"/>
          <a:stretch>
            <a:fillRect/>
          </a:stretch>
        </p:blipFill>
        <p:spPr bwMode="auto">
          <a:xfrm>
            <a:off x="428596" y="714356"/>
            <a:ext cx="3214710" cy="3643338"/>
          </a:xfrm>
          <a:prstGeom prst="ellipse">
            <a:avLst/>
          </a:prstGeom>
          <a:noFill/>
          <a:ln w="9525">
            <a:noFill/>
            <a:miter lim="800000"/>
            <a:headEnd/>
            <a:tailEnd/>
          </a:ln>
        </p:spPr>
      </p:pic>
      <p:sp>
        <p:nvSpPr>
          <p:cNvPr id="5123" name="TextBox 5"/>
          <p:cNvSpPr txBox="1">
            <a:spLocks noChangeArrowheads="1"/>
          </p:cNvSpPr>
          <p:nvPr/>
        </p:nvSpPr>
        <p:spPr bwMode="auto">
          <a:xfrm>
            <a:off x="3786188" y="142875"/>
            <a:ext cx="5214937" cy="2677656"/>
          </a:xfrm>
          <a:prstGeom prst="rect">
            <a:avLst/>
          </a:prstGeom>
          <a:noFill/>
          <a:ln w="9525">
            <a:noFill/>
            <a:miter lim="800000"/>
            <a:headEnd/>
            <a:tailEnd/>
          </a:ln>
        </p:spPr>
        <p:txBody>
          <a:bodyPr>
            <a:spAutoFit/>
          </a:bodyPr>
          <a:lstStyle/>
          <a:p>
            <a:pPr algn="ctr"/>
            <a:r>
              <a:rPr lang="ru-RU" sz="2800" i="1" dirty="0">
                <a:latin typeface="Bookman Old Style" pitchFamily="18" charset="0"/>
              </a:rPr>
              <a:t>Мать, </a:t>
            </a:r>
          </a:p>
          <a:p>
            <a:pPr algn="ctr"/>
            <a:r>
              <a:rPr lang="ru-RU" sz="2800" b="1" i="1" u="sng" dirty="0">
                <a:latin typeface="Bookman Old Style" pitchFamily="18" charset="0"/>
              </a:rPr>
              <a:t>Надежда Осиповна</a:t>
            </a:r>
            <a:r>
              <a:rPr lang="ru-RU" sz="2800" i="1" dirty="0">
                <a:latin typeface="Bookman Old Style" pitchFamily="18" charset="0"/>
              </a:rPr>
              <a:t>, приходилась внучкой арапу Петра </a:t>
            </a:r>
            <a:r>
              <a:rPr lang="en-US" sz="2800" i="1" dirty="0">
                <a:latin typeface="Bookman Old Style" pitchFamily="18" charset="0"/>
              </a:rPr>
              <a:t>I</a:t>
            </a:r>
            <a:r>
              <a:rPr lang="ru-RU" sz="2800" i="1" dirty="0">
                <a:latin typeface="Bookman Old Style" pitchFamily="18" charset="0"/>
              </a:rPr>
              <a:t>, впоследствии русскому генералу Ганнибалу</a:t>
            </a:r>
            <a:r>
              <a:rPr lang="ru-RU" sz="2800" dirty="0">
                <a:latin typeface="Bookman Old Style" pitchFamily="18" charset="0"/>
              </a:rPr>
              <a:t>.</a:t>
            </a:r>
          </a:p>
        </p:txBody>
      </p:sp>
      <p:sp>
        <p:nvSpPr>
          <p:cNvPr id="5124" name="TextBox 6"/>
          <p:cNvSpPr txBox="1">
            <a:spLocks noChangeArrowheads="1"/>
          </p:cNvSpPr>
          <p:nvPr/>
        </p:nvSpPr>
        <p:spPr bwMode="auto">
          <a:xfrm>
            <a:off x="928662" y="4357694"/>
            <a:ext cx="2143109" cy="646331"/>
          </a:xfrm>
          <a:prstGeom prst="rect">
            <a:avLst/>
          </a:prstGeom>
          <a:noFill/>
          <a:ln w="9525">
            <a:noFill/>
            <a:miter lim="800000"/>
            <a:headEnd/>
            <a:tailEnd/>
          </a:ln>
        </p:spPr>
        <p:txBody>
          <a:bodyPr wrap="square">
            <a:spAutoFit/>
          </a:bodyPr>
          <a:lstStyle/>
          <a:p>
            <a:pPr algn="ctr"/>
            <a:r>
              <a:rPr lang="ru-RU" b="1" i="1" dirty="0">
                <a:latin typeface="Bookman Old Style" pitchFamily="18" charset="0"/>
              </a:rPr>
              <a:t>Н.О. Пушкина. </a:t>
            </a:r>
            <a:endParaRPr lang="ru-RU" b="1" i="1" dirty="0" smtClean="0">
              <a:latin typeface="Bookman Old Style" pitchFamily="18" charset="0"/>
            </a:endParaRPr>
          </a:p>
          <a:p>
            <a:pPr algn="ctr"/>
            <a:r>
              <a:rPr lang="ru-RU" b="1" i="1" dirty="0" smtClean="0">
                <a:latin typeface="Bookman Old Style" pitchFamily="18" charset="0"/>
              </a:rPr>
              <a:t>1800-е </a:t>
            </a:r>
            <a:r>
              <a:rPr lang="ru-RU" b="1" i="1" dirty="0">
                <a:latin typeface="Bookman Old Style" pitchFamily="18" charset="0"/>
              </a:rPr>
              <a:t>гг.</a:t>
            </a:r>
          </a:p>
        </p:txBody>
      </p:sp>
      <p:pic>
        <p:nvPicPr>
          <p:cNvPr id="5125" name="Рисунок 7" descr="gannibal_a_p.jpg"/>
          <p:cNvPicPr>
            <a:picLocks noChangeAspect="1"/>
          </p:cNvPicPr>
          <p:nvPr/>
        </p:nvPicPr>
        <p:blipFill>
          <a:blip r:embed="rId3"/>
          <a:srcRect/>
          <a:stretch>
            <a:fillRect/>
          </a:stretch>
        </p:blipFill>
        <p:spPr bwMode="auto">
          <a:xfrm>
            <a:off x="3786188" y="3071813"/>
            <a:ext cx="2571750" cy="3217862"/>
          </a:xfrm>
          <a:prstGeom prst="ellipse">
            <a:avLst/>
          </a:prstGeom>
          <a:noFill/>
          <a:ln w="9525">
            <a:noFill/>
            <a:miter lim="800000"/>
            <a:headEnd/>
            <a:tailEnd/>
          </a:ln>
        </p:spPr>
      </p:pic>
      <p:sp>
        <p:nvSpPr>
          <p:cNvPr id="5126" name="TextBox 8"/>
          <p:cNvSpPr txBox="1">
            <a:spLocks noChangeArrowheads="1"/>
          </p:cNvSpPr>
          <p:nvPr/>
        </p:nvSpPr>
        <p:spPr bwMode="auto">
          <a:xfrm>
            <a:off x="6215063" y="3571875"/>
            <a:ext cx="2500341" cy="2308324"/>
          </a:xfrm>
          <a:prstGeom prst="rect">
            <a:avLst/>
          </a:prstGeom>
          <a:noFill/>
          <a:ln w="9525">
            <a:noFill/>
            <a:miter lim="800000"/>
            <a:headEnd/>
            <a:tailEnd/>
          </a:ln>
        </p:spPr>
        <p:txBody>
          <a:bodyPr wrap="square">
            <a:spAutoFit/>
          </a:bodyPr>
          <a:lstStyle/>
          <a:p>
            <a:pPr algn="ctr"/>
            <a:r>
              <a:rPr lang="ru-RU" sz="2400" i="1" dirty="0">
                <a:latin typeface="Bookman Old Style" pitchFamily="18" charset="0"/>
              </a:rPr>
              <a:t>Прадедушка, </a:t>
            </a:r>
          </a:p>
          <a:p>
            <a:pPr algn="ctr"/>
            <a:r>
              <a:rPr lang="ru-RU" sz="2400" b="1" i="1" u="sng" dirty="0">
                <a:latin typeface="Bookman Old Style" pitchFamily="18" charset="0"/>
              </a:rPr>
              <a:t>Абрам Петрович Ганнибал</a:t>
            </a:r>
          </a:p>
          <a:p>
            <a:pPr algn="ctr"/>
            <a:r>
              <a:rPr lang="ru-RU" sz="2400" i="1" dirty="0">
                <a:latin typeface="Bookman Old Style" pitchFamily="18" charset="0"/>
              </a:rPr>
              <a:t> "Арап Петра Великого"</a:t>
            </a:r>
          </a:p>
        </p:txBody>
      </p:sp>
      <p:sp>
        <p:nvSpPr>
          <p:cNvPr id="5127" name="TextBox 10"/>
          <p:cNvSpPr txBox="1">
            <a:spLocks noChangeArrowheads="1"/>
          </p:cNvSpPr>
          <p:nvPr/>
        </p:nvSpPr>
        <p:spPr bwMode="auto">
          <a:xfrm>
            <a:off x="3714750" y="6286500"/>
            <a:ext cx="2714625" cy="369888"/>
          </a:xfrm>
          <a:prstGeom prst="rect">
            <a:avLst/>
          </a:prstGeom>
          <a:noFill/>
          <a:ln w="9525">
            <a:noFill/>
            <a:miter lim="800000"/>
            <a:headEnd/>
            <a:tailEnd/>
          </a:ln>
        </p:spPr>
        <p:txBody>
          <a:bodyPr>
            <a:spAutoFit/>
          </a:bodyPr>
          <a:lstStyle/>
          <a:p>
            <a:r>
              <a:rPr lang="ru-RU" b="1" i="1">
                <a:latin typeface="Bookman Old Style" pitchFamily="18" charset="0"/>
              </a:rPr>
              <a:t>А.П. Ганнибал </a:t>
            </a:r>
          </a:p>
        </p:txBody>
      </p:sp>
      <p:pic>
        <p:nvPicPr>
          <p:cNvPr id="8" name="Picture 3" descr="F:\рисунки 11\рамки фото\ramka_95.png"/>
          <p:cNvPicPr>
            <a:picLocks noChangeAspect="1" noChangeArrowheads="1"/>
          </p:cNvPicPr>
          <p:nvPr/>
        </p:nvPicPr>
        <p:blipFill>
          <a:blip r:embed="rId4"/>
          <a:srcRect l="7196" t="9525" r="7196" b="9494"/>
          <a:stretch>
            <a:fillRect/>
          </a:stretch>
        </p:blipFill>
        <p:spPr bwMode="auto">
          <a:xfrm>
            <a:off x="3571868" y="2928934"/>
            <a:ext cx="2939949" cy="3474521"/>
          </a:xfrm>
          <a:prstGeom prst="ellipse">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4" descr="C:\Documents and Settings\Admin\Рабочий стол\Пушкин\pushkin_l_s.jpg"/>
          <p:cNvPicPr>
            <a:picLocks noChangeAspect="1" noChangeArrowheads="1"/>
          </p:cNvPicPr>
          <p:nvPr/>
        </p:nvPicPr>
        <p:blipFill>
          <a:blip r:embed="rId2"/>
          <a:srcRect t="5769"/>
          <a:stretch>
            <a:fillRect/>
          </a:stretch>
        </p:blipFill>
        <p:spPr bwMode="auto">
          <a:xfrm>
            <a:off x="6143636" y="428604"/>
            <a:ext cx="2871788" cy="3500436"/>
          </a:xfrm>
          <a:prstGeom prst="ellipse">
            <a:avLst/>
          </a:prstGeom>
          <a:noFill/>
          <a:ln w="9525">
            <a:noFill/>
            <a:miter lim="800000"/>
            <a:headEnd/>
            <a:tailEnd/>
          </a:ln>
        </p:spPr>
      </p:pic>
      <p:pic>
        <p:nvPicPr>
          <p:cNvPr id="6147" name="Picture 5" descr="C:\Documents and Settings\Admin\Рабочий стол\Пушкин\pavlischeva_o_s.jpg"/>
          <p:cNvPicPr>
            <a:picLocks noChangeAspect="1" noChangeArrowheads="1"/>
          </p:cNvPicPr>
          <p:nvPr/>
        </p:nvPicPr>
        <p:blipFill>
          <a:blip r:embed="rId3"/>
          <a:srcRect l="2294" b="7999"/>
          <a:stretch>
            <a:fillRect/>
          </a:stretch>
        </p:blipFill>
        <p:spPr bwMode="auto">
          <a:xfrm>
            <a:off x="142844" y="500042"/>
            <a:ext cx="3043237" cy="3286148"/>
          </a:xfrm>
          <a:prstGeom prst="ellipse">
            <a:avLst/>
          </a:prstGeom>
          <a:noFill/>
          <a:ln w="9525">
            <a:noFill/>
            <a:miter lim="800000"/>
            <a:headEnd/>
            <a:tailEnd/>
          </a:ln>
        </p:spPr>
      </p:pic>
      <p:sp>
        <p:nvSpPr>
          <p:cNvPr id="6148" name="TextBox 5"/>
          <p:cNvSpPr txBox="1">
            <a:spLocks noChangeArrowheads="1"/>
          </p:cNvSpPr>
          <p:nvPr/>
        </p:nvSpPr>
        <p:spPr bwMode="auto">
          <a:xfrm>
            <a:off x="3143240" y="428604"/>
            <a:ext cx="3000376" cy="3046988"/>
          </a:xfrm>
          <a:prstGeom prst="rect">
            <a:avLst/>
          </a:prstGeom>
          <a:noFill/>
          <a:ln w="9525">
            <a:noFill/>
            <a:miter lim="800000"/>
            <a:headEnd/>
            <a:tailEnd/>
          </a:ln>
        </p:spPr>
        <p:txBody>
          <a:bodyPr wrap="square">
            <a:spAutoFit/>
          </a:bodyPr>
          <a:lstStyle/>
          <a:p>
            <a:pPr algn="ctr"/>
            <a:r>
              <a:rPr lang="ru-RU" sz="2400" b="1" i="1" dirty="0">
                <a:latin typeface="Bookman Old Style" pitchFamily="18" charset="0"/>
                <a:cs typeface="Times New Roman" pitchFamily="18" charset="0"/>
              </a:rPr>
              <a:t>Детей в семье Пушкиных было трое. Старшая -Ольга,  второй  - Александр и младший – </a:t>
            </a:r>
            <a:r>
              <a:rPr lang="ru-RU" sz="2400" b="1" i="1" dirty="0" err="1">
                <a:latin typeface="Bookman Old Style" pitchFamily="18" charset="0"/>
                <a:cs typeface="Times New Roman" pitchFamily="18" charset="0"/>
              </a:rPr>
              <a:t>Лёвушка</a:t>
            </a:r>
            <a:r>
              <a:rPr lang="ru-RU" sz="2400" b="1" i="1" dirty="0">
                <a:latin typeface="Bookman Old Style" pitchFamily="18" charset="0"/>
                <a:cs typeface="Times New Roman" pitchFamily="18" charset="0"/>
              </a:rPr>
              <a:t>, любимец семьи</a:t>
            </a:r>
            <a:r>
              <a:rPr lang="ru-RU" sz="2400" i="1" dirty="0">
                <a:latin typeface="Bookman Old Style" pitchFamily="18" charset="0"/>
                <a:cs typeface="Times New Roman" pitchFamily="18" charset="0"/>
              </a:rPr>
              <a:t>.</a:t>
            </a:r>
          </a:p>
        </p:txBody>
      </p:sp>
      <p:pic>
        <p:nvPicPr>
          <p:cNvPr id="6149" name="Picture 6" descr="C:\Documents and Settings\Admin\Рабочий стол\Пушкин\pushkin_11.jpg"/>
          <p:cNvPicPr>
            <a:picLocks noChangeAspect="1" noChangeArrowheads="1"/>
          </p:cNvPicPr>
          <p:nvPr/>
        </p:nvPicPr>
        <p:blipFill>
          <a:blip r:embed="rId4"/>
          <a:srcRect/>
          <a:stretch>
            <a:fillRect/>
          </a:stretch>
        </p:blipFill>
        <p:spPr bwMode="auto">
          <a:xfrm>
            <a:off x="3500430" y="3643314"/>
            <a:ext cx="2071701" cy="2845231"/>
          </a:xfrm>
          <a:prstGeom prst="ellipse">
            <a:avLst/>
          </a:prstGeom>
          <a:noFill/>
          <a:ln w="9525">
            <a:noFill/>
            <a:miter lim="800000"/>
            <a:headEnd/>
            <a:tailEnd/>
          </a:ln>
        </p:spPr>
      </p:pic>
      <p:sp>
        <p:nvSpPr>
          <p:cNvPr id="6150" name="TextBox 7"/>
          <p:cNvSpPr txBox="1">
            <a:spLocks noChangeArrowheads="1"/>
          </p:cNvSpPr>
          <p:nvPr/>
        </p:nvSpPr>
        <p:spPr bwMode="auto">
          <a:xfrm>
            <a:off x="214313" y="3857625"/>
            <a:ext cx="2922595" cy="461665"/>
          </a:xfrm>
          <a:prstGeom prst="rect">
            <a:avLst/>
          </a:prstGeom>
          <a:noFill/>
          <a:ln w="9525">
            <a:noFill/>
            <a:miter lim="800000"/>
            <a:headEnd/>
            <a:tailEnd/>
          </a:ln>
        </p:spPr>
        <p:txBody>
          <a:bodyPr wrap="none">
            <a:spAutoFit/>
          </a:bodyPr>
          <a:lstStyle/>
          <a:p>
            <a:pPr algn="l"/>
            <a:r>
              <a:rPr lang="ru-RU" sz="2400" b="1" i="1" dirty="0">
                <a:latin typeface="Bookman Old Style" pitchFamily="18" charset="0"/>
                <a:cs typeface="Times New Roman" pitchFamily="18" charset="0"/>
              </a:rPr>
              <a:t>Ольга Сергеевна</a:t>
            </a:r>
          </a:p>
        </p:txBody>
      </p:sp>
      <p:sp>
        <p:nvSpPr>
          <p:cNvPr id="6151" name="TextBox 8"/>
          <p:cNvSpPr txBox="1">
            <a:spLocks noChangeArrowheads="1"/>
          </p:cNvSpPr>
          <p:nvPr/>
        </p:nvSpPr>
        <p:spPr bwMode="auto">
          <a:xfrm>
            <a:off x="6143636" y="4071942"/>
            <a:ext cx="2502608" cy="461665"/>
          </a:xfrm>
          <a:prstGeom prst="rect">
            <a:avLst/>
          </a:prstGeom>
          <a:noFill/>
          <a:ln w="9525">
            <a:noFill/>
            <a:miter lim="800000"/>
            <a:headEnd/>
            <a:tailEnd/>
          </a:ln>
        </p:spPr>
        <p:txBody>
          <a:bodyPr wrap="none">
            <a:spAutoFit/>
          </a:bodyPr>
          <a:lstStyle/>
          <a:p>
            <a:pPr algn="l"/>
            <a:r>
              <a:rPr lang="ru-RU" sz="2400" b="1" i="1" dirty="0">
                <a:latin typeface="Bookman Old Style" pitchFamily="18" charset="0"/>
                <a:cs typeface="Times New Roman" pitchFamily="18" charset="0"/>
              </a:rPr>
              <a:t>Лев</a:t>
            </a:r>
            <a:r>
              <a:rPr lang="ru-RU" sz="2400" b="1" dirty="0">
                <a:latin typeface="Times New Roman" pitchFamily="18" charset="0"/>
                <a:cs typeface="Times New Roman" pitchFamily="18" charset="0"/>
              </a:rPr>
              <a:t> </a:t>
            </a:r>
            <a:r>
              <a:rPr lang="ru-RU" sz="2400" b="1" i="1" dirty="0">
                <a:latin typeface="Bookman Old Style" pitchFamily="18" charset="0"/>
                <a:cs typeface="Times New Roman" pitchFamily="18" charset="0"/>
              </a:rPr>
              <a:t>Сергеевич</a:t>
            </a:r>
          </a:p>
        </p:txBody>
      </p:sp>
      <p:sp>
        <p:nvSpPr>
          <p:cNvPr id="6152" name="TextBox 10"/>
          <p:cNvSpPr txBox="1">
            <a:spLocks noChangeArrowheads="1"/>
          </p:cNvSpPr>
          <p:nvPr/>
        </p:nvSpPr>
        <p:spPr bwMode="auto">
          <a:xfrm>
            <a:off x="3071802" y="6457890"/>
            <a:ext cx="3214694" cy="400110"/>
          </a:xfrm>
          <a:prstGeom prst="rect">
            <a:avLst/>
          </a:prstGeom>
          <a:noFill/>
          <a:ln w="9525">
            <a:noFill/>
            <a:miter lim="800000"/>
            <a:headEnd/>
            <a:tailEnd/>
          </a:ln>
        </p:spPr>
        <p:txBody>
          <a:bodyPr wrap="square">
            <a:spAutoFit/>
          </a:bodyPr>
          <a:lstStyle/>
          <a:p>
            <a:r>
              <a:rPr lang="ru-RU" sz="2000" b="1" i="1" dirty="0">
                <a:latin typeface="Bookman Old Style" pitchFamily="18" charset="0"/>
                <a:cs typeface="Times New Roman" pitchFamily="18" charset="0"/>
              </a:rPr>
              <a:t>Александр</a:t>
            </a:r>
            <a:r>
              <a:rPr lang="ru-RU" sz="2000" b="1" dirty="0">
                <a:latin typeface="Times New Roman" pitchFamily="18" charset="0"/>
                <a:cs typeface="Times New Roman" pitchFamily="18" charset="0"/>
              </a:rPr>
              <a:t> </a:t>
            </a:r>
            <a:r>
              <a:rPr lang="ru-RU" sz="2000" b="1" i="1" dirty="0">
                <a:latin typeface="Bookman Old Style" pitchFamily="18" charset="0"/>
                <a:cs typeface="Times New Roman" pitchFamily="18" charset="0"/>
              </a:rPr>
              <a:t>Сергеевич</a:t>
            </a:r>
          </a:p>
        </p:txBody>
      </p:sp>
      <p:pic>
        <p:nvPicPr>
          <p:cNvPr id="2051" name="Picture 3" descr="F:\рисунки 11\рамки фото\ramka_95.png"/>
          <p:cNvPicPr>
            <a:picLocks noChangeAspect="1" noChangeArrowheads="1"/>
          </p:cNvPicPr>
          <p:nvPr/>
        </p:nvPicPr>
        <p:blipFill>
          <a:blip r:embed="rId5"/>
          <a:srcRect l="7196" t="9525" r="7196" b="9494"/>
          <a:stretch>
            <a:fillRect/>
          </a:stretch>
        </p:blipFill>
        <p:spPr bwMode="auto">
          <a:xfrm>
            <a:off x="142844" y="357166"/>
            <a:ext cx="3143303" cy="3553299"/>
          </a:xfrm>
          <a:prstGeom prst="ellipse">
            <a:avLst/>
          </a:prstGeom>
          <a:noFill/>
        </p:spPr>
      </p:pic>
      <p:pic>
        <p:nvPicPr>
          <p:cNvPr id="11" name="Picture 3" descr="F:\рисунки 11\рамки фото\ramka_95.png"/>
          <p:cNvPicPr>
            <a:picLocks noChangeAspect="1" noChangeArrowheads="1"/>
          </p:cNvPicPr>
          <p:nvPr/>
        </p:nvPicPr>
        <p:blipFill>
          <a:blip r:embed="rId5"/>
          <a:srcRect l="7196" t="9525" r="7196" b="9494"/>
          <a:stretch>
            <a:fillRect/>
          </a:stretch>
        </p:blipFill>
        <p:spPr bwMode="auto">
          <a:xfrm>
            <a:off x="6000760" y="357166"/>
            <a:ext cx="3143240" cy="3714776"/>
          </a:xfrm>
          <a:prstGeom prst="ellipse">
            <a:avLst/>
          </a:prstGeom>
          <a:noFill/>
        </p:spPr>
      </p:pic>
      <p:pic>
        <p:nvPicPr>
          <p:cNvPr id="12" name="Picture 3" descr="F:\рисунки 11\рамки фото\ramka_95.png"/>
          <p:cNvPicPr>
            <a:picLocks noChangeAspect="1" noChangeArrowheads="1"/>
          </p:cNvPicPr>
          <p:nvPr/>
        </p:nvPicPr>
        <p:blipFill>
          <a:blip r:embed="rId5"/>
          <a:srcRect l="7196" t="9525" r="7196" b="9494"/>
          <a:stretch>
            <a:fillRect/>
          </a:stretch>
        </p:blipFill>
        <p:spPr bwMode="auto">
          <a:xfrm>
            <a:off x="3357554" y="3500438"/>
            <a:ext cx="2357454" cy="3071834"/>
          </a:xfrm>
          <a:prstGeom prst="ellipse">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42910" y="857232"/>
            <a:ext cx="8143931" cy="5184775"/>
          </a:xfrm>
        </p:spPr>
        <p:txBody>
          <a:bodyPr>
            <a:normAutofit fontScale="90000"/>
          </a:bodyPr>
          <a:lstStyle/>
          <a:p>
            <a:pPr algn="l" eaLnBrk="1" hangingPunct="1">
              <a:defRPr/>
            </a:pPr>
            <a:r>
              <a:rPr lang="ru-RU" sz="2000" dirty="0" smtClean="0">
                <a:solidFill>
                  <a:srgbClr val="99FF66"/>
                </a:solidFill>
              </a:rPr>
              <a:t>  </a:t>
            </a:r>
            <a:r>
              <a:rPr lang="ru-RU" sz="2200" b="1" dirty="0" smtClean="0">
                <a:solidFill>
                  <a:schemeClr val="tx1"/>
                </a:solidFill>
                <a:latin typeface="Bookman Old Style" pitchFamily="18" charset="0"/>
              </a:rPr>
              <a:t>Пушкин был крупный и неповоротливый. До шести лет его даже заставляли гулять, бегать на прогулках. Он упирался, сердился. Но в</a:t>
            </a:r>
            <a:r>
              <a:rPr lang="en-US" sz="2200" b="1" dirty="0" smtClean="0">
                <a:solidFill>
                  <a:schemeClr val="tx1"/>
                </a:solidFill>
                <a:latin typeface="Bookman Old Style" pitchFamily="18" charset="0"/>
              </a:rPr>
              <a:t> </a:t>
            </a:r>
            <a:r>
              <a:rPr lang="ru-RU" sz="2200" b="1" dirty="0" smtClean="0">
                <a:solidFill>
                  <a:schemeClr val="tx1"/>
                </a:solidFill>
                <a:latin typeface="Bookman Old Style" pitchFamily="18" charset="0"/>
              </a:rPr>
              <a:t>семь лет он резко переменился. Откуда что взялось — прыжки, ужимки — прямо егоза! Сладу с ним ника­кого. А тут подоспело время нанимать гувернеров, так прежде называли домашних учителей. Чаще всего это были иностранцы, французы. Французский дворянские дети должны были знать не хуже родного языка. По-французски преподавали даже математику.</a:t>
            </a:r>
            <a:r>
              <a:rPr lang="en-US" sz="2200" b="1" dirty="0" smtClean="0">
                <a:solidFill>
                  <a:schemeClr val="tx1"/>
                </a:solidFill>
                <a:latin typeface="Bookman Old Style" pitchFamily="18" charset="0"/>
              </a:rPr>
              <a:t> </a:t>
            </a:r>
            <a:r>
              <a:rPr lang="ru-RU" sz="2200" b="1" dirty="0" smtClean="0">
                <a:solidFill>
                  <a:schemeClr val="tx1"/>
                </a:solidFill>
                <a:latin typeface="Bookman Old Style" pitchFamily="18" charset="0"/>
              </a:rPr>
              <a:t>Александру больше нравилось играть, чем учиться. Особенно любил танцы. Уроков не учил: ленив был. Спасала только память. Обычно он повторял уроки за сестрой, когда ее спрашивали. А, если</a:t>
            </a:r>
            <a:r>
              <a:rPr lang="en-US" sz="2200" b="1" dirty="0" smtClean="0">
                <a:solidFill>
                  <a:schemeClr val="tx1"/>
                </a:solidFill>
                <a:latin typeface="Bookman Old Style" pitchFamily="18" charset="0"/>
              </a:rPr>
              <a:t> </a:t>
            </a:r>
            <a:r>
              <a:rPr lang="ru-RU" sz="2200" b="1" dirty="0" smtClean="0">
                <a:solidFill>
                  <a:schemeClr val="tx1"/>
                </a:solidFill>
                <a:latin typeface="Bookman Old Style" pitchFamily="18" charset="0"/>
              </a:rPr>
              <a:t>первым</a:t>
            </a:r>
            <a:r>
              <a:rPr lang="en-US" sz="2200" b="1" dirty="0" smtClean="0">
                <a:solidFill>
                  <a:schemeClr val="tx1"/>
                </a:solidFill>
                <a:latin typeface="Bookman Old Style" pitchFamily="18" charset="0"/>
              </a:rPr>
              <a:t> </a:t>
            </a:r>
            <a:r>
              <a:rPr lang="ru-RU" sz="2200" b="1" dirty="0" smtClean="0">
                <a:solidFill>
                  <a:schemeClr val="tx1"/>
                </a:solidFill>
                <a:latin typeface="Bookman Old Style" pitchFamily="18" charset="0"/>
              </a:rPr>
              <a:t>спрашивали его, молчал как рыба.</a:t>
            </a:r>
            <a:r>
              <a:rPr lang="en-US" sz="2200" b="1" dirty="0" smtClean="0">
                <a:solidFill>
                  <a:schemeClr val="tx1"/>
                </a:solidFill>
                <a:latin typeface="Bookman Old Style" pitchFamily="18" charset="0"/>
              </a:rPr>
              <a:t> </a:t>
            </a:r>
            <a:r>
              <a:rPr lang="ru-RU" sz="2200" b="1" dirty="0" smtClean="0">
                <a:solidFill>
                  <a:schemeClr val="tx1"/>
                </a:solidFill>
                <a:latin typeface="Bookman Old Style" pitchFamily="18" charset="0"/>
              </a:rPr>
              <a:t>Особенно донимала его арифметика. Одолеть первые четыре действия было для Пушкина сущей мукой. Он никак не мог вообразить действия, подобного делению числа на число. И плакал .Со стороны это выглядело уморительно.</a:t>
            </a: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4" name="Rectangle 4"/>
          <p:cNvSpPr>
            <a:spLocks noGrp="1" noChangeArrowheads="1"/>
          </p:cNvSpPr>
          <p:nvPr>
            <p:ph type="title"/>
          </p:nvPr>
        </p:nvSpPr>
        <p:spPr>
          <a:xfrm>
            <a:off x="3143240" y="285728"/>
            <a:ext cx="3257544" cy="796908"/>
          </a:xfrm>
        </p:spPr>
        <p:txBody>
          <a:bodyPr>
            <a:normAutofit/>
          </a:bodyPr>
          <a:lstStyle/>
          <a:p>
            <a:r>
              <a:rPr lang="ru-RU" sz="3600" b="1" i="1" dirty="0">
                <a:solidFill>
                  <a:srgbClr val="663300"/>
                </a:solidFill>
                <a:latin typeface="Bookman Old Style" pitchFamily="18" charset="0"/>
              </a:rPr>
              <a:t>Детство</a:t>
            </a:r>
          </a:p>
        </p:txBody>
      </p:sp>
      <p:sp>
        <p:nvSpPr>
          <p:cNvPr id="25606" name="Rectangle 6"/>
          <p:cNvSpPr>
            <a:spLocks noGrp="1" noChangeArrowheads="1"/>
          </p:cNvSpPr>
          <p:nvPr>
            <p:ph type="body" sz="half" idx="2"/>
          </p:nvPr>
        </p:nvSpPr>
        <p:spPr>
          <a:xfrm>
            <a:off x="3500430" y="1214422"/>
            <a:ext cx="5257808" cy="4525963"/>
          </a:xfrm>
        </p:spPr>
        <p:txBody>
          <a:bodyPr>
            <a:noAutofit/>
          </a:bodyPr>
          <a:lstStyle/>
          <a:p>
            <a:pPr algn="ctr">
              <a:lnSpc>
                <a:spcPct val="80000"/>
              </a:lnSpc>
              <a:buFontTx/>
              <a:buNone/>
            </a:pPr>
            <a:r>
              <a:rPr lang="ru-RU" sz="2400" i="1" dirty="0">
                <a:latin typeface="Bookman Old Style" pitchFamily="18" charset="0"/>
              </a:rPr>
              <a:t>С девяти лет </a:t>
            </a:r>
            <a:r>
              <a:rPr lang="ru-RU" sz="2400" i="1" dirty="0" smtClean="0">
                <a:latin typeface="Bookman Old Style" pitchFamily="18" charset="0"/>
              </a:rPr>
              <a:t>Саша </a:t>
            </a:r>
            <a:r>
              <a:rPr lang="ru-RU" sz="2400" i="1" dirty="0">
                <a:latin typeface="Bookman Old Style" pitchFamily="18" charset="0"/>
              </a:rPr>
              <a:t>пристрастился к чтению на французском языке. Он начал с поэм Гомера и биографий Плутарха и перечитал всю богатую отцовскую библиотеку, состоявшую большей частью из классических произведений, трудов мыслителей древности и эпохи просвещения. Особенно сильное впечатление на него произвели пьесы Мольера. К этому же времени относятся и первые литературные опыты самого Александра.</a:t>
            </a:r>
          </a:p>
        </p:txBody>
      </p:sp>
      <p:pic>
        <p:nvPicPr>
          <p:cNvPr id="9" name="Picture 7" descr="Пушкин -лицеист"/>
          <p:cNvPicPr>
            <a:picLocks noChangeAspect="1" noChangeArrowheads="1"/>
          </p:cNvPicPr>
          <p:nvPr/>
        </p:nvPicPr>
        <p:blipFill>
          <a:blip r:embed="rId2"/>
          <a:srcRect/>
          <a:stretch>
            <a:fillRect/>
          </a:stretch>
        </p:blipFill>
        <p:spPr>
          <a:xfrm>
            <a:off x="500034" y="1357298"/>
            <a:ext cx="3313113" cy="4492625"/>
          </a:xfrm>
          <a:prstGeom prst="roundRect">
            <a:avLst/>
          </a:prstGeom>
          <a:noFill/>
          <a:ln/>
        </p:spPr>
      </p:pic>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Прямоугольник 7"/>
          <p:cNvSpPr>
            <a:spLocks noChangeArrowheads="1"/>
          </p:cNvSpPr>
          <p:nvPr/>
        </p:nvSpPr>
        <p:spPr bwMode="auto">
          <a:xfrm>
            <a:off x="3714750" y="214313"/>
            <a:ext cx="5214938" cy="6002337"/>
          </a:xfrm>
          <a:prstGeom prst="rect">
            <a:avLst/>
          </a:prstGeom>
          <a:noFill/>
          <a:ln w="9525">
            <a:noFill/>
            <a:miter lim="800000"/>
            <a:headEnd/>
            <a:tailEnd/>
          </a:ln>
        </p:spPr>
        <p:txBody>
          <a:bodyPr>
            <a:spAutoFit/>
          </a:bodyPr>
          <a:lstStyle/>
          <a:p>
            <a:pPr algn="ctr"/>
            <a:r>
              <a:rPr lang="ru-RU" sz="3200" i="1" dirty="0">
                <a:latin typeface="Bookman Old Style" pitchFamily="18" charset="0"/>
              </a:rPr>
              <a:t>В 12 лет Александр был отвезен учиться в новое, только что открывшееся </a:t>
            </a:r>
          </a:p>
          <a:p>
            <a:pPr algn="ctr"/>
            <a:r>
              <a:rPr lang="ru-RU" sz="3200" i="1" u="sng" dirty="0">
                <a:latin typeface="Bookman Old Style" pitchFamily="18" charset="0"/>
              </a:rPr>
              <a:t>19 октября 1811 г. </a:t>
            </a:r>
            <a:r>
              <a:rPr lang="ru-RU" sz="3200" i="1" dirty="0">
                <a:latin typeface="Bookman Old Style" pitchFamily="18" charset="0"/>
              </a:rPr>
              <a:t>учебное заведение - </a:t>
            </a:r>
            <a:r>
              <a:rPr lang="ru-RU" sz="3200" b="1" i="1" u="sng" dirty="0">
                <a:latin typeface="Bookman Old Style" pitchFamily="18" charset="0"/>
              </a:rPr>
              <a:t>Царскосельский Лицей </a:t>
            </a:r>
            <a:r>
              <a:rPr lang="ru-RU" sz="3200" i="1" dirty="0">
                <a:latin typeface="Bookman Old Style" pitchFamily="18" charset="0"/>
              </a:rPr>
              <a:t>под Петербургом, место, где располагалась летняя резиденция русских императоров</a:t>
            </a:r>
          </a:p>
        </p:txBody>
      </p:sp>
      <p:grpSp>
        <p:nvGrpSpPr>
          <p:cNvPr id="5" name="Группа 4"/>
          <p:cNvGrpSpPr/>
          <p:nvPr/>
        </p:nvGrpSpPr>
        <p:grpSpPr>
          <a:xfrm>
            <a:off x="428596" y="428604"/>
            <a:ext cx="3769659" cy="5000660"/>
            <a:chOff x="0" y="642918"/>
            <a:chExt cx="3841097" cy="5072098"/>
          </a:xfrm>
        </p:grpSpPr>
        <p:pic>
          <p:nvPicPr>
            <p:cNvPr id="8194" name="Picture 4" descr="C:\Documents and Settings\Admin\Рабочий стол\Пушкин\180px-.jpg"/>
            <p:cNvPicPr>
              <a:picLocks noChangeAspect="1" noChangeArrowheads="1"/>
            </p:cNvPicPr>
            <p:nvPr/>
          </p:nvPicPr>
          <p:blipFill>
            <a:blip r:embed="rId2"/>
            <a:srcRect/>
            <a:stretch>
              <a:fillRect/>
            </a:stretch>
          </p:blipFill>
          <p:spPr bwMode="auto">
            <a:xfrm>
              <a:off x="214313" y="857250"/>
              <a:ext cx="3457575" cy="4572000"/>
            </a:xfrm>
            <a:prstGeom prst="ellipse">
              <a:avLst/>
            </a:prstGeom>
            <a:noFill/>
            <a:ln w="9525">
              <a:noFill/>
              <a:miter lim="800000"/>
              <a:headEnd/>
              <a:tailEnd/>
            </a:ln>
          </p:spPr>
        </p:pic>
        <p:pic>
          <p:nvPicPr>
            <p:cNvPr id="4" name="Picture 3" descr="F:\рисунки 11\рамки фото\ramka_95.png"/>
            <p:cNvPicPr>
              <a:picLocks noChangeAspect="1" noChangeArrowheads="1"/>
            </p:cNvPicPr>
            <p:nvPr/>
          </p:nvPicPr>
          <p:blipFill>
            <a:blip r:embed="rId3"/>
            <a:srcRect l="7196" t="9525" r="7196" b="9494"/>
            <a:stretch>
              <a:fillRect/>
            </a:stretch>
          </p:blipFill>
          <p:spPr bwMode="auto">
            <a:xfrm>
              <a:off x="0" y="642918"/>
              <a:ext cx="3841097" cy="5072098"/>
            </a:xfrm>
            <a:prstGeom prst="ellipse">
              <a:avLst/>
            </a:prstGeom>
            <a:noFill/>
          </p:spPr>
        </p:pic>
      </p:gr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Прямоугольник 3"/>
          <p:cNvSpPr>
            <a:spLocks noChangeArrowheads="1"/>
          </p:cNvSpPr>
          <p:nvPr/>
        </p:nvSpPr>
        <p:spPr bwMode="auto">
          <a:xfrm>
            <a:off x="142844" y="4572008"/>
            <a:ext cx="8715375" cy="2092325"/>
          </a:xfrm>
          <a:prstGeom prst="rect">
            <a:avLst/>
          </a:prstGeom>
          <a:noFill/>
          <a:ln w="9525">
            <a:noFill/>
            <a:miter lim="800000"/>
            <a:headEnd/>
            <a:tailEnd/>
          </a:ln>
        </p:spPr>
        <p:txBody>
          <a:bodyPr>
            <a:spAutoFit/>
          </a:bodyPr>
          <a:lstStyle/>
          <a:p>
            <a:pPr algn="ctr"/>
            <a:r>
              <a:rPr lang="ru-RU" sz="2600" i="1" dirty="0">
                <a:latin typeface="Bookman Old Style" pitchFamily="18" charset="0"/>
              </a:rPr>
              <a:t>Учебный год в Царскосельском Лицее продолжался </a:t>
            </a:r>
            <a:r>
              <a:rPr lang="ru-RU" sz="2600" i="1" u="sng" dirty="0">
                <a:latin typeface="Bookman Old Style" pitchFamily="18" charset="0"/>
              </a:rPr>
              <a:t>11 месяцев, с 1 августа по 1 июля. </a:t>
            </a:r>
            <a:r>
              <a:rPr lang="ru-RU" sz="2600" i="1" dirty="0">
                <a:latin typeface="Bookman Old Style" pitchFamily="18" charset="0"/>
              </a:rPr>
              <a:t>Лицей был закрытым заведением. В течение всего периода обучения воспитанники не имели права покидать пределов Царского Села.</a:t>
            </a:r>
          </a:p>
        </p:txBody>
      </p:sp>
      <p:pic>
        <p:nvPicPr>
          <p:cNvPr id="10243" name="Picture 3" descr="Картинка 1 из 502">
            <a:hlinkClick r:id="rId2"/>
          </p:cNvPr>
          <p:cNvPicPr>
            <a:picLocks noChangeAspect="1" noChangeArrowheads="1"/>
          </p:cNvPicPr>
          <p:nvPr/>
        </p:nvPicPr>
        <p:blipFill>
          <a:blip r:embed="rId3"/>
          <a:srcRect/>
          <a:stretch>
            <a:fillRect/>
          </a:stretch>
        </p:blipFill>
        <p:spPr bwMode="auto">
          <a:xfrm>
            <a:off x="1500166" y="428604"/>
            <a:ext cx="6144431" cy="4103708"/>
          </a:xfrm>
          <a:prstGeom prst="round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Другая 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700000"/>
      </a:hlink>
      <a:folHlink>
        <a:srgbClr val="D99694"/>
      </a:folHlink>
    </a:clrScheme>
    <a:fontScheme name="Классическая">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216</TotalTime>
  <Words>1241</Words>
  <Application>Microsoft Office PowerPoint</Application>
  <PresentationFormat>Экран (4:3)</PresentationFormat>
  <Paragraphs>95</Paragraphs>
  <Slides>18</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Тема Office</vt:lpstr>
      <vt:lpstr>Презентация PowerPoint</vt:lpstr>
      <vt:lpstr>Детство</vt:lpstr>
      <vt:lpstr>Презентация PowerPoint</vt:lpstr>
      <vt:lpstr>Презентация PowerPoint</vt:lpstr>
      <vt:lpstr>Презентация PowerPoint</vt:lpstr>
      <vt:lpstr>  Пушкин был крупный и неповоротливый. До шести лет его даже заставляли гулять, бегать на прогулках. Он упирался, сердился. Но в семь лет он резко переменился. Откуда что взялось — прыжки, ужимки — прямо егоза! Сладу с ним ника­кого. А тут подоспело время нанимать гувернеров, так прежде называли домашних учителей. Чаще всего это были иностранцы, французы. Французский дворянские дети должны были знать не хуже родного языка. По-французски преподавали даже математику. Александру больше нравилось играть, чем учиться. Особенно любил танцы. Уроков не учил: ленив был. Спасала только память. Обычно он повторял уроки за сестрой, когда ее спрашивали. А, если первым спрашивали его, молчал как рыба. Особенно донимала его арифметика. Одолеть первые четыре действия было для Пушкина сущей мукой. Он никак не мог вообразить действия, подобного делению числа на число. И плакал .Со стороны это выглядело уморительно.</vt:lpstr>
      <vt:lpstr>Детство</vt:lpstr>
      <vt:lpstr>Презентация PowerPoint</vt:lpstr>
      <vt:lpstr>Презентация PowerPoint</vt:lpstr>
      <vt:lpstr>Презентация PowerPoint</vt:lpstr>
      <vt:lpstr>Лицейские годы</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Елена</dc:creator>
  <cp:lastModifiedBy>DNA7 X86</cp:lastModifiedBy>
  <cp:revision>28</cp:revision>
  <dcterms:created xsi:type="dcterms:W3CDTF">2013-08-18T05:10:05Z</dcterms:created>
  <dcterms:modified xsi:type="dcterms:W3CDTF">2023-11-13T05:45:42Z</dcterms:modified>
</cp:coreProperties>
</file>