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0" r:id="rId6"/>
    <p:sldId id="265" r:id="rId7"/>
    <p:sldId id="263" r:id="rId8"/>
    <p:sldId id="264" r:id="rId9"/>
    <p:sldId id="266" r:id="rId10"/>
    <p:sldId id="258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1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2ECAD-4CB9-4BFF-8D55-49DEA485B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 userDrawn="1"/>
        </p:nvGrpSpPr>
        <p:grpSpPr>
          <a:xfrm>
            <a:off x="0" y="0"/>
            <a:ext cx="1060616" cy="6858000"/>
            <a:chOff x="0" y="0"/>
            <a:chExt cx="1060616" cy="6858000"/>
          </a:xfrm>
          <a:effectLst/>
        </p:grpSpPr>
        <p:sp>
          <p:nvSpPr>
            <p:cNvPr id="10" name="Прямоугольник 9"/>
            <p:cNvSpPr/>
            <p:nvPr userDrawn="1"/>
          </p:nvSpPr>
          <p:spPr>
            <a:xfrm>
              <a:off x="0" y="0"/>
              <a:ext cx="1000100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 descr="0_78010_a8a74fc9_M.png"/>
            <p:cNvPicPr>
              <a:picLocks noChangeAspect="1"/>
            </p:cNvPicPr>
            <p:nvPr userDrawn="1"/>
          </p:nvPicPr>
          <p:blipFill>
            <a:blip r:embed="rId14" cstate="print"/>
            <a:stretch>
              <a:fillRect/>
            </a:stretch>
          </p:blipFill>
          <p:spPr>
            <a:xfrm>
              <a:off x="0" y="0"/>
              <a:ext cx="1060616" cy="1828649"/>
            </a:xfrm>
            <a:prstGeom prst="rect">
              <a:avLst/>
            </a:prstGeom>
          </p:spPr>
        </p:pic>
        <p:pic>
          <p:nvPicPr>
            <p:cNvPr id="11" name="Рисунок 10" descr="0_78010_a8a74fc9_M.png"/>
            <p:cNvPicPr>
              <a:picLocks noChangeAspect="1"/>
            </p:cNvPicPr>
            <p:nvPr userDrawn="1"/>
          </p:nvPicPr>
          <p:blipFill>
            <a:blip r:embed="rId14" cstate="print"/>
            <a:stretch>
              <a:fillRect/>
            </a:stretch>
          </p:blipFill>
          <p:spPr>
            <a:xfrm flipV="1">
              <a:off x="0" y="1785926"/>
              <a:ext cx="1060616" cy="1828649"/>
            </a:xfrm>
            <a:prstGeom prst="rect">
              <a:avLst/>
            </a:prstGeom>
          </p:spPr>
        </p:pic>
        <p:pic>
          <p:nvPicPr>
            <p:cNvPr id="12" name="Рисунок 11" descr="0_78010_a8a74fc9_M.png"/>
            <p:cNvPicPr>
              <a:picLocks noChangeAspect="1"/>
            </p:cNvPicPr>
            <p:nvPr userDrawn="1"/>
          </p:nvPicPr>
          <p:blipFill>
            <a:blip r:embed="rId14" cstate="print"/>
            <a:stretch>
              <a:fillRect/>
            </a:stretch>
          </p:blipFill>
          <p:spPr>
            <a:xfrm>
              <a:off x="0" y="3571876"/>
              <a:ext cx="1060616" cy="1828649"/>
            </a:xfrm>
            <a:prstGeom prst="rect">
              <a:avLst/>
            </a:prstGeom>
          </p:spPr>
        </p:pic>
        <p:pic>
          <p:nvPicPr>
            <p:cNvPr id="13" name="Рисунок 12" descr="0_78010_a8a74fc9_M.png"/>
            <p:cNvPicPr>
              <a:picLocks noChangeAspect="1"/>
            </p:cNvPicPr>
            <p:nvPr userDrawn="1"/>
          </p:nvPicPr>
          <p:blipFill>
            <a:blip r:embed="rId14" cstate="print"/>
            <a:srcRect t="17963"/>
            <a:stretch>
              <a:fillRect/>
            </a:stretch>
          </p:blipFill>
          <p:spPr>
            <a:xfrm flipV="1">
              <a:off x="0" y="5357826"/>
              <a:ext cx="1060616" cy="1500174"/>
            </a:xfrm>
            <a:prstGeom prst="rect">
              <a:avLst/>
            </a:prstGeom>
          </p:spPr>
        </p:pic>
      </p:grpSp>
      <p:cxnSp>
        <p:nvCxnSpPr>
          <p:cNvPr id="18" name="Прямая соединительная линия 17"/>
          <p:cNvCxnSpPr/>
          <p:nvPr userDrawn="1"/>
        </p:nvCxnSpPr>
        <p:spPr>
          <a:xfrm rot="5400000">
            <a:off x="-2428900" y="3429000"/>
            <a:ext cx="6858000" cy="0"/>
          </a:xfrm>
          <a:prstGeom prst="line">
            <a:avLst/>
          </a:prstGeom>
          <a:ln w="127000" cap="sq" cmpd="thickThin">
            <a:solidFill>
              <a:srgbClr val="00B0F0"/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ap="sq" cmpd="thickThin">
            <a:solidFill>
              <a:srgbClr val="00B0F0"/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6572272"/>
            <a:ext cx="1285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0_6a837_8225efc1_L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928662" y="0"/>
            <a:ext cx="8215338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pn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1.png"/><Relationship Id="rId5" Type="http://schemas.openxmlformats.org/officeDocument/2006/relationships/image" Target="../media/image55.jpeg"/><Relationship Id="rId10" Type="http://schemas.openxmlformats.org/officeDocument/2006/relationships/image" Target="../media/image60.png"/><Relationship Id="rId4" Type="http://schemas.openxmlformats.org/officeDocument/2006/relationships/image" Target="../media/image54.jpeg"/><Relationship Id="rId9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223575" y="857232"/>
            <a:ext cx="7920425" cy="5763608"/>
            <a:chOff x="1115616" y="2685161"/>
            <a:chExt cx="7222235" cy="620903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685161"/>
              <a:ext cx="7165477" cy="4078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00CC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Monotype Corsiva" pitchFamily="66" charset="0"/>
                </a:rPr>
                <a:t>Великий датский сказочник</a:t>
              </a:r>
            </a:p>
            <a:p>
              <a:pPr algn="ctr">
                <a:defRPr/>
              </a:pPr>
              <a:r>
                <a:rPr lang="ru-RU" sz="6000" b="1" dirty="0" err="1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00CC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Monotype Corsiva" pitchFamily="66" charset="0"/>
                </a:rPr>
                <a:t>Ганс</a:t>
              </a:r>
              <a:r>
                <a:rPr lang="ru-RU" sz="60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00CC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Monotype Corsiva" pitchFamily="66" charset="0"/>
                </a:rPr>
                <a:t> Христиан Андерсен</a:t>
              </a:r>
            </a:p>
            <a:p>
              <a:pPr algn="ctr">
                <a:defRPr/>
              </a:pPr>
              <a:r>
                <a:rPr lang="ru-RU" sz="6000" b="1" dirty="0" smtClean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0000CC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Monotype Corsiva" pitchFamily="66" charset="0"/>
                </a:rPr>
                <a:t>(1805-1875гг.)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828636" y="7302699"/>
              <a:ext cx="3509215" cy="15915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Выполнила: </a:t>
              </a:r>
              <a:r>
                <a:rPr lang="ru-RU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Безбородова Наталья, </a:t>
              </a:r>
              <a:endPara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ученица 5 класса</a:t>
              </a:r>
              <a:endPara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МОБУ Михайловская СОШ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литературы и русского языка: </a:t>
              </a:r>
            </a:p>
            <a:p>
              <a:pPr algn="ctr">
                <a:defRPr/>
              </a:pPr>
              <a:r>
                <a:rPr lang="ru-RU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Березняк Л.А.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7" name="Рисунок 6" descr="Ганс Христиан Андерсен (дат. Hans Christian Andersen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7422" cy="3101070"/>
          </a:xfrm>
          <a:prstGeom prst="ellipse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0"/>
            <a:ext cx="750099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Ему пришлось претерпеть много обид и насмешек в связи с таким поздним вхождением в грамотность. 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Многие годы он писал и свои первые произведения с большим количеством грамматических ошибок, что часто служило предметом насмешек и издевательств со стороны грамотных писателей, поэтов и издателей, выпускавших его произведения. </a:t>
            </a:r>
          </a:p>
          <a:p>
            <a:pPr algn="just"/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endParaRPr lang="ru-RU" sz="2600" dirty="0">
              <a:solidFill>
                <a:srgbClr val="C00000"/>
              </a:solidFill>
            </a:endParaRPr>
          </a:p>
        </p:txBody>
      </p:sp>
      <p:pic>
        <p:nvPicPr>
          <p:cNvPr id="4" name="Picture 4" descr="Тает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929066"/>
            <a:ext cx="3598862" cy="2698750"/>
          </a:xfrm>
          <a:prstGeom prst="rect">
            <a:avLst/>
          </a:prstGeom>
          <a:noFill/>
          <a:ln w="76200" cmpd="tri">
            <a:solidFill>
              <a:srgbClr val="87493D"/>
            </a:solidFill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8596" y="3500438"/>
            <a:ext cx="32400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sz="1600" i="1" dirty="0">
                <a:solidFill>
                  <a:srgbClr val="87493D"/>
                </a:solidFill>
              </a:rPr>
              <a:t> Театр в  г.Копенгагене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929058" y="4214818"/>
            <a:ext cx="50006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600" dirty="0"/>
              <a:t>    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Но его литературные опыты привлекают внимание дирекции театра. Он получает стипендию и право бесплатного обучения в латинской школе. 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45720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Он начал писать и уже в 1829 г. смог заявить о себе как о поэте. Но первое большое признание пришло  к  Андерсену  после романа "Импровизатор",  в котором он описал свое путешествие по Италии.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  Начиная с этого времени, Андерсен пишет большое количество произведений, в том числе и «Сказки», прославившие его.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Ганс Христиан Андерсен (дат. Hans Christian Andersen)"/>
          <p:cNvPicPr/>
          <p:nvPr/>
        </p:nvPicPr>
        <p:blipFill>
          <a:blip r:embed="rId2"/>
          <a:srcRect l="21285" t="7500" r="16496" b="16249"/>
          <a:stretch>
            <a:fillRect/>
          </a:stretch>
        </p:blipFill>
        <p:spPr bwMode="auto">
          <a:xfrm>
            <a:off x="6072198" y="0"/>
            <a:ext cx="2857520" cy="400050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z.gay.ru/pub-img/article/2200_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429132"/>
            <a:ext cx="3689025" cy="242886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00298" y="5715016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Страницы первой прижизненной рукописи Г.Х.Андерсена</a:t>
            </a:r>
            <a:endParaRPr lang="ru-RU" sz="2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214414" y="142852"/>
            <a:ext cx="76057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В домах своих знакомых Андерсен всегда рассказывал детям сказки, сочиняя их на ходу. Стоило ему войти в дом, где были дети, они тут же требовали новую сказку.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  И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сказка никогда не заставляла себя ждать. Ее героями становились синий дракон, нарисованный на китайской вазе, пролетевший за окном воробей, старая перчатка. </a:t>
            </a:r>
          </a:p>
        </p:txBody>
      </p:sp>
      <p:pic>
        <p:nvPicPr>
          <p:cNvPr id="6" name="Picture 10" descr="14083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643314"/>
            <a:ext cx="4184650" cy="3082925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7" name="Рисунок 6" descr="Ганс Христиан Андерсен (дат. Hans Christian Andersen)"/>
          <p:cNvPicPr/>
          <p:nvPr/>
        </p:nvPicPr>
        <p:blipFill>
          <a:blip r:embed="rId3"/>
          <a:srcRect l="9181" t="7722" r="9181" b="10449"/>
          <a:stretch>
            <a:fillRect/>
          </a:stretch>
        </p:blipFill>
        <p:spPr bwMode="auto">
          <a:xfrm>
            <a:off x="5643570" y="3286124"/>
            <a:ext cx="2928958" cy="35718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2"/>
          <p:cNvSpPr txBox="1">
            <a:spLocks noChangeArrowheads="1"/>
          </p:cNvSpPr>
          <p:nvPr/>
        </p:nvSpPr>
        <p:spPr bwMode="auto">
          <a:xfrm>
            <a:off x="4643438" y="214290"/>
            <a:ext cx="4500562" cy="204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600" dirty="0"/>
              <a:t>    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Рассказывая сказки детям, писатель    часто    оживлял   их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с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помощью своих вырезок-силуэтов. Порой  он  прибегал  и к помощи клея. </a:t>
            </a:r>
          </a:p>
        </p:txBody>
      </p:sp>
      <p:pic>
        <p:nvPicPr>
          <p:cNvPr id="14339" name="Picture 13" descr="16812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643446"/>
            <a:ext cx="3024188" cy="1976438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4340" name="Picture 18" descr="17022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285992"/>
            <a:ext cx="1500198" cy="2359801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4341" name="Picture 20" descr="17277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786322"/>
            <a:ext cx="2087563" cy="1871663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4342" name="Picture 22" descr="16684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3500438"/>
            <a:ext cx="1989137" cy="2735262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4343" name="Picture 10" descr="4f5b6c756c98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"/>
            <a:ext cx="4643438" cy="3257915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000100" y="214290"/>
            <a:ext cx="796451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r>
              <a:rPr lang="ru-RU" sz="2600" i="1" dirty="0" smtClean="0">
                <a:solidFill>
                  <a:srgbClr val="B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музее Андерсена в г. Оденсе хранится около 200 вырезок  и игрушек, сделанных сказочником.</a:t>
            </a:r>
          </a:p>
        </p:txBody>
      </p:sp>
      <p:pic>
        <p:nvPicPr>
          <p:cNvPr id="15363" name="Picture 12" descr="16843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196975"/>
            <a:ext cx="1778000" cy="2159000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4" name="Picture 13" descr="16993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997200"/>
            <a:ext cx="1728787" cy="1562100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5" name="Picture 14" descr="16865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196975"/>
            <a:ext cx="2232025" cy="1628775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6" name="Picture 15" descr="17288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652963"/>
            <a:ext cx="1539875" cy="1800225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7" name="Picture 16" descr="16851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87675" y="4724400"/>
            <a:ext cx="1389063" cy="1724025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8" name="Picture 18" descr="16994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724400"/>
            <a:ext cx="1481138" cy="1728788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69" name="Picture 19" descr="17278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1196975"/>
            <a:ext cx="1511300" cy="1655763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70" name="Picture 21" descr="11824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87675" y="2924175"/>
            <a:ext cx="3097213" cy="1671638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71" name="Picture 22" descr="16681m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51050" y="1196975"/>
            <a:ext cx="2447925" cy="1630363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15372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3500438"/>
            <a:ext cx="1944688" cy="2947987"/>
          </a:xfrm>
          <a:prstGeom prst="rect">
            <a:avLst/>
          </a:prstGeom>
          <a:noFill/>
          <a:ln w="9525">
            <a:solidFill>
              <a:srgbClr val="96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2"/>
          <p:cNvSpPr txBox="1">
            <a:spLocks noChangeArrowheads="1"/>
          </p:cNvSpPr>
          <p:nvPr/>
        </p:nvSpPr>
        <p:spPr bwMode="auto">
          <a:xfrm>
            <a:off x="3571868" y="785794"/>
            <a:ext cx="5438804" cy="126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У Андерсена не было семьи. Своё одиночество он компенсирует    путешествиями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в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разные страны.</a:t>
            </a:r>
          </a:p>
        </p:txBody>
      </p:sp>
      <p:sp>
        <p:nvSpPr>
          <p:cNvPr id="18435" name="Text Box 12"/>
          <p:cNvSpPr txBox="1">
            <a:spLocks noChangeArrowheads="1"/>
          </p:cNvSpPr>
          <p:nvPr/>
        </p:nvSpPr>
        <p:spPr bwMode="auto">
          <a:xfrm>
            <a:off x="1071538" y="4286256"/>
            <a:ext cx="4722839" cy="204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600" dirty="0"/>
              <a:t>    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По возвращении из Африки в 1872 году он упал с кровати, сильно расшибся и больше уже не оправился от травм, хотя прожил ещё три года.</a:t>
            </a:r>
          </a:p>
        </p:txBody>
      </p:sp>
      <p:pic>
        <p:nvPicPr>
          <p:cNvPr id="18436" name="Picture 9" descr="14089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6786" y="2357430"/>
            <a:ext cx="2799092" cy="4289065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6" name="Picture 9" descr="hc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42843" y="142852"/>
            <a:ext cx="3116094" cy="3643338"/>
          </a:xfrm>
          <a:prstGeom prst="round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Мои рисунки\литература\Андерсен\kart_91_s92-Е.Абдулаева-1_adr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4868"/>
          <a:stretch>
            <a:fillRect/>
          </a:stretch>
        </p:blipFill>
        <p:spPr bwMode="auto">
          <a:xfrm>
            <a:off x="395288" y="404813"/>
            <a:ext cx="204470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2"/>
          <p:cNvSpPr txBox="1">
            <a:spLocks noChangeArrowheads="1"/>
          </p:cNvSpPr>
          <p:nvPr/>
        </p:nvSpPr>
        <p:spPr bwMode="auto">
          <a:xfrm>
            <a:off x="2214546" y="1357298"/>
            <a:ext cx="6480175" cy="118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600" b="1" dirty="0">
                <a:solidFill>
                  <a:srgbClr val="993300"/>
                </a:solidFill>
                <a:latin typeface="Monotype Corsiva" pitchFamily="66" charset="0"/>
              </a:rPr>
              <a:t>     За два месяца до смерти Андерсен узнал из английской газеты, что его сказки принадлежат к числу наиболее читаемых во всём мире.</a:t>
            </a:r>
            <a:endParaRPr lang="ru-RU" sz="2800" b="1" dirty="0">
              <a:solidFill>
                <a:srgbClr val="993300"/>
              </a:solidFill>
              <a:latin typeface="Monotype Corsiva" pitchFamily="66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285984" y="214290"/>
            <a:ext cx="660560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600" b="1" dirty="0">
                <a:solidFill>
                  <a:srgbClr val="993300"/>
                </a:solidFill>
                <a:latin typeface="Monotype Corsiva" pitchFamily="66" charset="0"/>
              </a:rPr>
              <a:t>Сказки Андерсена быстро «разбежались» по свету, их перевели на разные языки. В России они появились в середине XIX века. 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357554" y="2428868"/>
            <a:ext cx="48577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993300"/>
                </a:solidFill>
                <a:latin typeface="Monotype Corsiva" pitchFamily="66" charset="0"/>
              </a:rPr>
              <a:t>Андерсен писал в 1868 году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214414" y="3000372"/>
            <a:ext cx="760573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Monotype Corsiva" pitchFamily="66" charset="0"/>
              </a:rPr>
              <a:t>«</a:t>
            </a:r>
            <a:r>
              <a:rPr lang="ru-RU" sz="3200" b="1" dirty="0">
                <a:solidFill>
                  <a:srgbClr val="0000CC"/>
                </a:solidFill>
                <a:latin typeface="Mistral" pitchFamily="66" charset="0"/>
              </a:rPr>
              <a:t>Я очень рад, что мои произведения читаются в великой, могучей России, чью цветущую литературу я отчасти знаю, начиная с Карамзина и Пушкина и вплоть до новейшего времени».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5000636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993300"/>
                </a:solidFill>
                <a:latin typeface="Monotype Corsiva" pitchFamily="66" charset="0"/>
              </a:rPr>
              <a:t>Во всех европейских столицах готовы были без конца принимать и чествовать «великого сказочника». Самые знаменитые люди того времени становились друзьями Андерсена, и даже короли считали за честь пожать ему руку.</a:t>
            </a:r>
            <a:endParaRPr lang="ru-RU" sz="2400" b="1" dirty="0">
              <a:solidFill>
                <a:srgbClr val="99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Мои рисунки\литература\Андерсен\Андерсен_09_адр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879" y="142852"/>
            <a:ext cx="2530372" cy="3214711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20483" name="Picture 6" descr="D:\Мои рисунки\литература\Андерсен\Андерсен_25_адре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428868"/>
            <a:ext cx="2784475" cy="4246563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419475" y="692150"/>
            <a:ext cx="50403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ru-RU" sz="2800" smtClean="0">
                <a:solidFill>
                  <a:srgbClr val="B4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Умер Андерсен 4 августа 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2800" smtClean="0">
                <a:solidFill>
                  <a:srgbClr val="B4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1875 года в возрасте 70 лет.</a:t>
            </a:r>
          </a:p>
        </p:txBody>
      </p:sp>
      <p:pic>
        <p:nvPicPr>
          <p:cNvPr id="20485" name="Picture 8" descr="kart_59-3_ad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500438"/>
            <a:ext cx="4244814" cy="3184528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928662" y="142852"/>
            <a:ext cx="8066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sz="32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   Родина почтила память Андерсена, установив </a:t>
            </a:r>
          </a:p>
          <a:p>
            <a:pPr algn="ctr">
              <a:defRPr/>
            </a:pPr>
            <a:r>
              <a:rPr lang="ru-RU" sz="32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на набережной Копенгагена статую героини его сказки «Русалочки», ставшую символом города.</a:t>
            </a:r>
            <a:endParaRPr lang="ru-RU" sz="3200" dirty="0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1507" name="Picture 8" descr="портрет Андерсена_01_адре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928934"/>
            <a:ext cx="2686050" cy="3527425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  <p:pic>
        <p:nvPicPr>
          <p:cNvPr id="21508" name="Picture 12" descr="copenhagen_plac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86058"/>
            <a:ext cx="4679950" cy="3511550"/>
          </a:xfrm>
          <a:prstGeom prst="round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0"/>
          <p:cNvSpPr txBox="1">
            <a:spLocks noChangeArrowheads="1"/>
          </p:cNvSpPr>
          <p:nvPr/>
        </p:nvSpPr>
        <p:spPr bwMode="auto">
          <a:xfrm>
            <a:off x="1000100" y="142852"/>
            <a:ext cx="5032381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993300"/>
                </a:solidFill>
                <a:latin typeface="Monotype Corsiva" pitchFamily="66" charset="0"/>
              </a:rPr>
              <a:t>В 1965 году  была организована литературная премия имени Г.Х.Андерсена лучшим детским писателям и художникам-иллюстраторам. </a:t>
            </a:r>
          </a:p>
        </p:txBody>
      </p:sp>
      <p:pic>
        <p:nvPicPr>
          <p:cNvPr id="22531" name="Picture 12" descr="hans%20christian%20andersen%20medaill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28"/>
          <a:stretch>
            <a:fillRect/>
          </a:stretch>
        </p:blipFill>
        <p:spPr bwMode="auto">
          <a:xfrm>
            <a:off x="5715008" y="0"/>
            <a:ext cx="3235329" cy="309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14"/>
          <p:cNvSpPr>
            <a:spLocks noChangeArrowheads="1"/>
          </p:cNvSpPr>
          <p:nvPr/>
        </p:nvSpPr>
        <p:spPr bwMode="auto">
          <a:xfrm>
            <a:off x="928662" y="2285992"/>
            <a:ext cx="59442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993300"/>
                </a:solidFill>
                <a:latin typeface="Monotype Corsiva" pitchFamily="66" charset="0"/>
              </a:rPr>
              <a:t>Премия присуждается раз в два года, </a:t>
            </a:r>
          </a:p>
          <a:p>
            <a:pPr eaLnBrk="1" hangingPunct="1"/>
            <a:r>
              <a:rPr lang="ru-RU" sz="2800" b="1" dirty="0">
                <a:solidFill>
                  <a:srgbClr val="993300"/>
                </a:solidFill>
                <a:latin typeface="Monotype Corsiva" pitchFamily="66" charset="0"/>
              </a:rPr>
              <a:t>2 апреля, в день рождения Х.К. Андерсена. </a:t>
            </a:r>
          </a:p>
        </p:txBody>
      </p:sp>
      <p:sp>
        <p:nvSpPr>
          <p:cNvPr id="22534" name="TextBox 10"/>
          <p:cNvSpPr txBox="1">
            <a:spLocks noChangeArrowheads="1"/>
          </p:cNvSpPr>
          <p:nvPr/>
        </p:nvSpPr>
        <p:spPr bwMode="auto">
          <a:xfrm>
            <a:off x="3770290" y="3357562"/>
            <a:ext cx="537371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sz="2800" dirty="0"/>
              <a:t>       </a:t>
            </a:r>
            <a:r>
              <a:rPr lang="ru-RU" sz="2800" b="1" dirty="0">
                <a:solidFill>
                  <a:srgbClr val="993300"/>
                </a:solidFill>
                <a:latin typeface="Monotype Corsiva" pitchFamily="66" charset="0"/>
              </a:rPr>
              <a:t>В  СССР  была  вручена  один   раз  </a:t>
            </a:r>
          </a:p>
          <a:p>
            <a:pPr eaLnBrk="1" hangingPunct="1"/>
            <a:r>
              <a:rPr lang="ru-RU" sz="2800" b="1" dirty="0">
                <a:solidFill>
                  <a:srgbClr val="993300"/>
                </a:solidFill>
                <a:latin typeface="Monotype Corsiva" pitchFamily="66" charset="0"/>
              </a:rPr>
              <a:t>в 1976 году – Татьяне Алексеевне Мавриной, художнику-иллюстратору детской книги. </a:t>
            </a:r>
          </a:p>
        </p:txBody>
      </p:sp>
      <p:pic>
        <p:nvPicPr>
          <p:cNvPr id="7" name="Picture 3" descr="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97311"/>
            <a:ext cx="3507143" cy="2960689"/>
          </a:xfrm>
          <a:prstGeom prst="round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714744" y="5143512"/>
            <a:ext cx="5429256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993300"/>
                </a:solidFill>
                <a:latin typeface="Monotype Corsiva" pitchFamily="66" charset="0"/>
              </a:rPr>
              <a:t>2 апреля, в день рождения великого сказочника </a:t>
            </a:r>
            <a:r>
              <a:rPr lang="ru-RU" sz="2800" b="1" dirty="0" err="1" smtClean="0">
                <a:solidFill>
                  <a:srgbClr val="993300"/>
                </a:solidFill>
                <a:latin typeface="Monotype Corsiva" pitchFamily="66" charset="0"/>
              </a:rPr>
              <a:t>Ханса</a:t>
            </a:r>
            <a:r>
              <a:rPr lang="ru-RU" sz="2800" b="1" dirty="0" smtClean="0">
                <a:solidFill>
                  <a:srgbClr val="993300"/>
                </a:solidFill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rgbClr val="993300"/>
                </a:solidFill>
                <a:latin typeface="Monotype Corsiva" pitchFamily="66" charset="0"/>
              </a:rPr>
              <a:t>Кристиана</a:t>
            </a:r>
            <a:r>
              <a:rPr lang="ru-RU" sz="2800" b="1" dirty="0" smtClean="0">
                <a:solidFill>
                  <a:srgbClr val="993300"/>
                </a:solidFill>
                <a:latin typeface="Monotype Corsiva" pitchFamily="66" charset="0"/>
              </a:rPr>
              <a:t> Андерсена, отмечается Международный день </a:t>
            </a:r>
            <a:r>
              <a:rPr lang="ru-RU" sz="2800" b="1" smtClean="0">
                <a:solidFill>
                  <a:srgbClr val="993300"/>
                </a:solidFill>
                <a:latin typeface="Monotype Corsiva" pitchFamily="66" charset="0"/>
              </a:rPr>
              <a:t>детской книги. </a:t>
            </a:r>
            <a:endParaRPr lang="ru-RU" sz="2800" b="1" dirty="0" smtClean="0">
              <a:solidFill>
                <a:srgbClr val="99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071934" y="857232"/>
            <a:ext cx="507206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FF5B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800" dirty="0" err="1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</a:t>
            </a:r>
            <a:r>
              <a:rPr lang="ru-RU" sz="2800" dirty="0" err="1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анс</a:t>
            </a:r>
            <a:r>
              <a:rPr lang="ru-RU" sz="280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 err="1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Кристиан</a:t>
            </a:r>
            <a:r>
              <a:rPr lang="ru-RU" sz="280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Андерсен родился  2 апреля 1805 г.  </a:t>
            </a:r>
          </a:p>
          <a:p>
            <a:pPr algn="ctr" eaLnBrk="1" hangingPunct="1">
              <a:defRPr/>
            </a:pPr>
            <a:r>
              <a:rPr lang="ru-RU" sz="280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городе Оденсе </a:t>
            </a:r>
          </a:p>
          <a:p>
            <a:pPr algn="ctr" eaLnBrk="1" hangingPunct="1">
              <a:defRPr/>
            </a:pPr>
            <a:r>
              <a:rPr lang="ru-RU" sz="280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острове </a:t>
            </a:r>
            <a:r>
              <a:rPr lang="ru-RU" sz="2800" dirty="0" err="1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Фюн</a:t>
            </a:r>
            <a:r>
              <a:rPr lang="ru-RU" sz="2800" dirty="0" smtClean="0">
                <a:solidFill>
                  <a:srgbClr val="96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Дании.  </a:t>
            </a:r>
          </a:p>
        </p:txBody>
      </p:sp>
      <p:pic>
        <p:nvPicPr>
          <p:cNvPr id="9" name="Picture 4" descr="Д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786190"/>
            <a:ext cx="3605716" cy="2786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928662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87493D"/>
                </a:solidFill>
              </a:rPr>
              <a:t> </a:t>
            </a:r>
            <a:r>
              <a:rPr lang="ru-RU" sz="1200" b="1" i="1" dirty="0" smtClean="0">
                <a:solidFill>
                  <a:srgbClr val="87493D"/>
                </a:solidFill>
                <a:latin typeface="Bookman Old Style" pitchFamily="18" charset="0"/>
              </a:rPr>
              <a:t>Город Оденсе.  Дом, в котором родился писатель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" name="Рисунок 10" descr="Ганс Христиан Андерсен (дат. Hans Christian Andersen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642918"/>
            <a:ext cx="2786082" cy="30003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6248" y="2571744"/>
            <a:ext cx="4857752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Отец его был бедным башмачником,  а мама  – прачкой. Семья жила очень   </a:t>
            </a:r>
          </a:p>
          <a:p>
            <a:pPr marL="342900" indent="-342900">
              <a:lnSpc>
                <a:spcPct val="90000"/>
              </a:lnSpc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бедно. В доме не было ни богатой мебели,  ни картин,</a:t>
            </a:r>
          </a:p>
          <a:p>
            <a:pPr marL="342900" indent="-342900">
              <a:lnSpc>
                <a:spcPct val="90000"/>
              </a:lnSpc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ни украшений.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7030A0"/>
                </a:solidFill>
                <a:latin typeface="Bookman Old Style" pitchFamily="18" charset="0"/>
              </a:rPr>
              <a:t>Ганс</a:t>
            </a:r>
            <a:r>
              <a:rPr lang="ru-RU" sz="3600" b="1" dirty="0" smtClean="0">
                <a:solidFill>
                  <a:srgbClr val="7030A0"/>
                </a:solidFill>
                <a:latin typeface="Bookman Old Style" pitchFamily="18" charset="0"/>
              </a:rPr>
              <a:t> Христиан Андерсен</a:t>
            </a:r>
            <a:endParaRPr lang="ru-RU" sz="36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D:\Мои рисунки\литература\Андерсен\kart_59-7_ad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2881313" cy="2132012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3555" name="Picture 2" descr="100 К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716338"/>
            <a:ext cx="2881313" cy="2655887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3556" name="Picture 6" descr="100 КБ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341438"/>
            <a:ext cx="3671887" cy="2752725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355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4508500"/>
            <a:ext cx="4005262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10"/>
          <p:cNvPicPr>
            <a:picLocks noChangeAspect="1" noChangeArrowheads="1"/>
          </p:cNvPicPr>
          <p:nvPr/>
        </p:nvPicPr>
        <p:blipFill>
          <a:blip r:embed="rId6"/>
          <a:srcRect l="2325" t="10663" r="2847"/>
          <a:stretch>
            <a:fillRect/>
          </a:stretch>
        </p:blipFill>
        <p:spPr bwMode="auto">
          <a:xfrm>
            <a:off x="539750" y="404813"/>
            <a:ext cx="8135938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9" descr="89dab99b9fdde67993a6ba33a7c91f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12875"/>
            <a:ext cx="2217738" cy="3455988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4579" name="Рисунок 10" descr="857e2b3e80c3b950b7cede92675511f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412875"/>
            <a:ext cx="2736850" cy="1974850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4580" name="Рисунок 11" descr="b603f0ad0ce3389e08dd4ce13f4ae18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005263"/>
            <a:ext cx="2808287" cy="2028825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4581" name="Picture 2" descr="Голый король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1412875"/>
            <a:ext cx="1654175" cy="1728788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4582" name="Picture 2" descr="100 КБ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4005263"/>
            <a:ext cx="1930400" cy="2052637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4583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4868863"/>
            <a:ext cx="2190750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4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19475" y="3357563"/>
            <a:ext cx="20304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5" name="Picture 10"/>
          <p:cNvPicPr>
            <a:picLocks noChangeAspect="1" noChangeArrowheads="1"/>
          </p:cNvPicPr>
          <p:nvPr/>
        </p:nvPicPr>
        <p:blipFill>
          <a:blip r:embed="rId9"/>
          <a:srcRect l="5548" r="8719"/>
          <a:stretch>
            <a:fillRect/>
          </a:stretch>
        </p:blipFill>
        <p:spPr bwMode="auto">
          <a:xfrm>
            <a:off x="6156325" y="3068638"/>
            <a:ext cx="2232025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6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32138" y="6021388"/>
            <a:ext cx="274955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7" name="Picture 12"/>
          <p:cNvPicPr>
            <a:picLocks noChangeAspect="1" noChangeArrowheads="1"/>
          </p:cNvPicPr>
          <p:nvPr/>
        </p:nvPicPr>
        <p:blipFill>
          <a:blip r:embed="rId11"/>
          <a:srcRect l="5254" t="-13803" r="3059"/>
          <a:stretch>
            <a:fillRect/>
          </a:stretch>
        </p:blipFill>
        <p:spPr bwMode="auto">
          <a:xfrm>
            <a:off x="6011863" y="5949950"/>
            <a:ext cx="2520950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8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1188" y="333375"/>
            <a:ext cx="77755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8" descr="http://appelle.narod.ru/Copengagen/IMG_168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00213"/>
            <a:ext cx="3311525" cy="2208212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5603" name="Picture 2" descr="http://appelle.narod.ru/Copengagen/IMG_16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700213"/>
            <a:ext cx="3240088" cy="2241550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5604" name="Picture 4" descr="сцена из музея анд в оденс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4076700"/>
            <a:ext cx="3240088" cy="2392363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5605" name="Picture 2" descr="100 К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005263"/>
            <a:ext cx="3311525" cy="2486025"/>
          </a:xfrm>
          <a:prstGeom prst="rect">
            <a:avLst/>
          </a:prstGeom>
          <a:noFill/>
          <a:ln w="25400">
            <a:pattFill prst="smConfetti">
              <a:fgClr>
                <a:schemeClr val="bg1"/>
              </a:fgClr>
              <a:bgClr>
                <a:srgbClr val="CC0000"/>
              </a:bgClr>
            </a:pattFill>
            <a:miter lim="800000"/>
            <a:headEnd/>
            <a:tailEnd/>
          </a:ln>
        </p:spPr>
      </p:pic>
      <p:pic>
        <p:nvPicPr>
          <p:cNvPr id="25606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2852738"/>
            <a:ext cx="16160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260350"/>
            <a:ext cx="346868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8625" y="260350"/>
            <a:ext cx="332263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95738" y="6092825"/>
            <a:ext cx="1311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14414" y="0"/>
            <a:ext cx="771527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доме проживало несколько семей и семейство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сапожника занимало не больше одной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комнаты.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Вот как описал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её Андерсен в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 биографическое</a:t>
            </a:r>
            <a:r>
              <a:rPr lang="ru-RU" sz="2400" b="1" i="1" baseline="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книге ”Сказки моей жизни”:</a:t>
            </a:r>
            <a:r>
              <a:rPr lang="ru-RU" sz="2400" b="1" i="1" baseline="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”Детство мое прошло в одной-единственной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          комнатке, почти целиком заставленной сапожным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верстаком, кроватью и раздвижной скамьей, на которой я спал, зато стены были увешаны картинами, на комоде стояли красивые чашки, стаканы и безделушки, а над верстаком, у окна, висела полка с книгами и нотами. В маленькой кухне над буфетом висела металлическая скоба, полная тарелок, тесное помещение казалось мне большим и роскошным, одна только дверь с намалеванным на ней пейзажем в то время была для меня столь же значительной, как теперь целая картинная галерея!.. Из кухни вела лестница на чердак, где в водосточном желобе между нашим и соседним домом стоял ящик с землей, в котором росли лук и петрушка, это был весь огород моей матери; он до сих пор цветет в моей сказке ”Снежная королева”.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3074" name="Picture 2" descr="C:\Documents and Settings\Пользователь\Рабочий стол\андерсен\p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57488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3071802" y="0"/>
            <a:ext cx="5857879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Дед Андерсена тоже был резчиком по дереву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Его отец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Ханс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Андерсен был сапожником, выходцем из деревни. Андерсен рассказывал, что его бабка и дед по отцовской линии владели собственным хутором, но их преследовали несчастья: скот пал, хутор сгорел. В 1788 году они переселились в Оденсе, где жили в крайней нужде. Вскоре у деда помутился рассудок , он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вырезал всякие причудливые фигурки, носил их по городу и раздаривал жителям Оденсе, получая взамен разнообразную еду.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Бабушка подрабатывала во францисканской больнице и  богадельне , получая за это гроши. </a:t>
            </a:r>
            <a:r>
              <a:rPr lang="ru-RU" sz="2400" dirty="0" smtClean="0"/>
              <a:t>. </a:t>
            </a:r>
            <a:r>
              <a:rPr lang="ru-RU" sz="2400" b="1" dirty="0" smtClean="0">
                <a:solidFill>
                  <a:srgbClr val="993300"/>
                </a:solidFill>
                <a:latin typeface="Monotype Corsiva" pitchFamily="66" charset="0"/>
              </a:rPr>
              <a:t>А она заглядывала каждый день ненадолго — скорее всего, ради внука. Это была тихая, в высшей степени обаятельная старая женщина, с добрыми </a:t>
            </a:r>
            <a:r>
              <a:rPr lang="ru-RU" sz="2400" b="1" dirty="0" err="1" smtClean="0">
                <a:solidFill>
                  <a:srgbClr val="993300"/>
                </a:solidFill>
                <a:latin typeface="Monotype Corsiva" pitchFamily="66" charset="0"/>
              </a:rPr>
              <a:t>голубыми</a:t>
            </a:r>
            <a:r>
              <a:rPr lang="ru-RU" sz="2400" b="1" dirty="0" smtClean="0">
                <a:solidFill>
                  <a:srgbClr val="993300"/>
                </a:solidFill>
                <a:latin typeface="Monotype Corsiva" pitchFamily="66" charset="0"/>
              </a:rPr>
              <a:t> глазами и изящной фигурой, ее все любили . </a:t>
            </a:r>
            <a:endParaRPr lang="ru-RU" sz="2400" b="1" dirty="0">
              <a:solidFill>
                <a:srgbClr val="993300"/>
              </a:solidFill>
              <a:latin typeface="Monotype Corsiva" pitchFamily="66" charset="0"/>
            </a:endParaRPr>
          </a:p>
        </p:txBody>
      </p:sp>
      <p:pic>
        <p:nvPicPr>
          <p:cNvPr id="6149" name="Picture 5" descr="828897552474a62f0dfed0"/>
          <p:cNvPicPr>
            <a:picLocks noChangeAspect="1" noChangeArrowheads="1"/>
          </p:cNvPicPr>
          <p:nvPr/>
        </p:nvPicPr>
        <p:blipFill>
          <a:blip r:embed="rId2"/>
          <a:srcRect l="2971" r="4311"/>
          <a:stretch>
            <a:fillRect/>
          </a:stretch>
        </p:blipFill>
        <p:spPr bwMode="auto">
          <a:xfrm>
            <a:off x="0" y="642918"/>
            <a:ext cx="2928958" cy="538107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489" y="285729"/>
            <a:ext cx="6286512" cy="285752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Несмотря на то, что семья   была бедной, у маленького 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Ганса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Monotype Corsiva" pitchFamily="66" charset="0"/>
              </a:rPr>
              <a:t>Христиана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не было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недостатка в игрушках .  Чего только  не делал ему отец!  И картинки с превращениями, и двигающиеся мельницы, и  кивающие головами      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 самодельные куклы.  А какие  интересные сказки рассказывал мальчику отец –   вспоминал те,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что слышал  в детстве, пересказывал и читал книги.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2800" dirty="0" smtClean="0">
              <a:solidFill>
                <a:srgbClr val="87493D"/>
              </a:solidFill>
              <a:latin typeface="Monotype Corsiva" pitchFamily="66" charset="0"/>
            </a:endParaRPr>
          </a:p>
        </p:txBody>
      </p:sp>
      <p:pic>
        <p:nvPicPr>
          <p:cNvPr id="4099" name="Picture 4" descr="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259238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786050" y="2928934"/>
            <a:ext cx="613884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600" b="1" dirty="0"/>
              <a:t>     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Позднее и маленький Андерсен подключился         к отцовскому хобби. Он сам придумывал пьесы, мастерил кукол и шил им наряды, делал декорации из бумаги,  разыгрывал представления. </a:t>
            </a:r>
          </a:p>
        </p:txBody>
      </p:sp>
      <p:pic>
        <p:nvPicPr>
          <p:cNvPr id="6" name="Picture 13" descr="C:\Documents and Settings\Светик.HOME-855F694CBC\Рабочий стол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629666"/>
            <a:ext cx="3500462" cy="2228334"/>
          </a:xfrm>
          <a:prstGeom prst="rect">
            <a:avLst/>
          </a:prstGeom>
          <a:noFill/>
          <a:ln w="22225">
            <a:solidFill>
              <a:srgbClr val="A5002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715140" y="5857892"/>
            <a:ext cx="242886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Родная улица сказочника </a:t>
            </a:r>
          </a:p>
          <a:p>
            <a:pPr algn="ctr">
              <a:lnSpc>
                <a:spcPct val="90000"/>
              </a:lnSpc>
              <a:defRPr/>
            </a:pPr>
            <a:r>
              <a:rPr lang="ru-RU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Оденсе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2A061E-0EB7-40A8-9F22-B64EA3703272}" type="datetime1">
              <a:rPr lang="ru-RU" smtClean="0"/>
              <a:pPr>
                <a:defRPr/>
              </a:pPr>
              <a:t>14.10.2014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485D57-9712-4C83-801F-2D57055130B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714750" y="642938"/>
            <a:ext cx="5286375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Первые сказки впечатлительный мальчик услышал не только от отца, а и от старушек из соседней богадельни, прявших шерсть. </a:t>
            </a:r>
          </a:p>
          <a:p>
            <a:pPr algn="just"/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   Мальчик переделывал услышанные истории по-своему, украшая их, и уже в неузнаваемом виде снова рассказывал их, но уже от себя, старушкам из богадельни. </a:t>
            </a:r>
          </a:p>
          <a:p>
            <a:pPr algn="just"/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   А те только ахали и шептались между собой, что мальчик слишком умён и поэтому не заживётся долго на этом свете.</a:t>
            </a:r>
          </a:p>
        </p:txBody>
      </p:sp>
      <p:pic>
        <p:nvPicPr>
          <p:cNvPr id="7173" name="Picture 3" descr="C:\Users\KLIM\Desktop\86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3"/>
            <a:ext cx="37052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2" descr="C:\Users\KLIM\Desktop\1241760366_geroi_skazok_andersena-10-kopi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2857500"/>
            <a:ext cx="3571875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771775" y="404813"/>
            <a:ext cx="597693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     Учился Андерсен в приходской школе для бедняков. Прилежным учеником он не был и учителя часто наказывали его, а ученики смеялись над ним. </a:t>
            </a:r>
          </a:p>
          <a:p>
            <a:pPr algn="just" eaLnBrk="1" hangingPunct="1"/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     Мать сжалилась над </a:t>
            </a:r>
            <a:r>
              <a:rPr lang="ru-RU" sz="2600" b="1" dirty="0" err="1">
                <a:solidFill>
                  <a:srgbClr val="C00000"/>
                </a:solidFill>
                <a:latin typeface="Monotype Corsiva" pitchFamily="66" charset="0"/>
              </a:rPr>
              <a:t>Хансом</a:t>
            </a:r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 и перевала его в еврейскую школу, где учеников не наказывали.  Но и здесь он слышал издёвки и насмешки от своих одноклассников.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647700" y="5214950"/>
            <a:ext cx="84963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E0E0E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defRPr/>
            </a:pPr>
            <a:r>
              <a:rPr lang="ru-RU" sz="2800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Впоследствии Андерсен вспоминал о годах учёбы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2800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школах как о самой мрачной поре своей жизни. </a:t>
            </a:r>
          </a:p>
        </p:txBody>
      </p:sp>
      <p:pic>
        <p:nvPicPr>
          <p:cNvPr id="9220" name="Picture 7" descr="Андерсен_21-б_адре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2459851" cy="3879857"/>
          </a:xfrm>
          <a:prstGeom prst="rect">
            <a:avLst/>
          </a:prstGeom>
          <a:noFill/>
          <a:ln w="22225">
            <a:solidFill>
              <a:srgbClr val="96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3276600" y="692150"/>
            <a:ext cx="5472113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600" dirty="0"/>
              <a:t>     </a:t>
            </a:r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Семью Андерсена не обошло горя. Отец ушёл на войну  </a:t>
            </a: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в </a:t>
            </a:r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наполеоновскую армию, а вернулся весь израненный и вскоре умер. 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0244" name="Rectangle 11"/>
          <p:cNvSpPr>
            <a:spLocks noChangeArrowheads="1"/>
          </p:cNvSpPr>
          <p:nvPr/>
        </p:nvSpPr>
        <p:spPr bwMode="auto">
          <a:xfrm>
            <a:off x="3182925" y="1928802"/>
            <a:ext cx="596107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ru-RU" sz="2800" dirty="0"/>
              <a:t>     </a:t>
            </a:r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После смерти отца  семья едва сводила концы  </a:t>
            </a:r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с </a:t>
            </a:r>
            <a:r>
              <a:rPr lang="ru-RU" sz="2600" b="1" dirty="0">
                <a:solidFill>
                  <a:srgbClr val="C00000"/>
                </a:solidFill>
                <a:latin typeface="Monotype Corsiva" pitchFamily="66" charset="0"/>
              </a:rPr>
              <a:t>концами, и двенадцатилетнего Андерсена отдали в подмастерья, сначала  на суконную фабрику, затем на табачную.</a:t>
            </a:r>
          </a:p>
        </p:txBody>
      </p:sp>
      <p:pic>
        <p:nvPicPr>
          <p:cNvPr id="5" name="Рисунок 4" descr="Ганс Христиан Андерсен (дат. Hans Christian Andersen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3214710" cy="328580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Пользователь\Рабочий стол\андерсен\rejsekammerat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620969"/>
            <a:ext cx="5500726" cy="3237031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071538" y="142852"/>
            <a:ext cx="77486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Monotype Corsiva" pitchFamily="66" charset="0"/>
              </a:rPr>
              <a:t>     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четырнадцать лет Андерсен покинул родной дом и отправился в Копенгаген искать счастья на подмостках сцены, но упорные попытки стать актером, танцором, певцом не привели к успеху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Благодаря приятному голосу он был принят в Королевский театр, но затем потерял голос, а вместе с ним и работу.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Андерсен не унывал и решил писать пьесы. К слову сказать, он был почти неграмотным, пришлось пойти учиться в школу. В 17 лет он сел за школьную парту вместе с второклассниками, в 22 года — стал студентом университета.</a:t>
            </a:r>
          </a:p>
        </p:txBody>
      </p:sp>
      <p:pic>
        <p:nvPicPr>
          <p:cNvPr id="6149" name="Picture 5" descr="im2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813774"/>
            <a:ext cx="2571768" cy="2044226"/>
          </a:xfrm>
          <a:prstGeom prst="roundRect">
            <a:avLst/>
          </a:prstGeom>
          <a:noFill/>
        </p:spPr>
      </p:pic>
      <p:pic>
        <p:nvPicPr>
          <p:cNvPr id="6" name="Рисунок 4" descr="Рисунок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285" b="6317"/>
          <a:stretch>
            <a:fillRect/>
          </a:stretch>
        </p:blipFill>
        <p:spPr bwMode="auto">
          <a:xfrm>
            <a:off x="1000100" y="5123827"/>
            <a:ext cx="2428892" cy="1734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00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1294</Words>
  <Application>Microsoft Office PowerPoint</Application>
  <PresentationFormat>Экран (4:3)</PresentationFormat>
  <Paragraphs>73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20</cp:revision>
  <dcterms:created xsi:type="dcterms:W3CDTF">2014-06-13T17:32:57Z</dcterms:created>
  <dcterms:modified xsi:type="dcterms:W3CDTF">2014-10-14T13:05:11Z</dcterms:modified>
</cp:coreProperties>
</file>