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5" r:id="rId11"/>
    <p:sldId id="264" r:id="rId12"/>
    <p:sldId id="268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71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F385AF-C371-485D-B230-6EFC4F9F20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4BB6D42-E1AC-4D83-8A1F-70E6A8DB06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BEF724B-EDEA-4907-A1B0-D68EC82D6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9B2A2-C9ED-47D1-9756-DECCBC10B588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29F837E-2443-4522-BB50-FD7B19765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88DEBB2-B02F-486C-929C-144F4B18E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9ECF4-43FF-421D-A685-A081ADAD8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56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5EC203-7CF9-4DF7-96EE-2A006CCE4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125D11A-77D8-43BA-9C0B-0833F0F7BF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60528C-0EA5-4117-9319-50FC972D1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9B2A2-C9ED-47D1-9756-DECCBC10B588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F241DE7-16EC-490B-9389-84ED2D7FB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34BFB5F-EBC8-4CA0-A190-094C932E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9ECF4-43FF-421D-A685-A081ADAD8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383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86C09E1-1EC0-49E2-8BF8-09C82F9C2F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2A0C9F8-B8B6-4801-9D6F-39081DC6C2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8013FD8-8F24-4C4C-A038-395853062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9B2A2-C9ED-47D1-9756-DECCBC10B588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855D70-7A47-4AC1-BCD4-1C396AB1A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18A594-8C77-42AD-AD37-9551FCB85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9ECF4-43FF-421D-A685-A081ADAD8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600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E93A2A-7A6C-4B61-8DFD-864FA938A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BC7B19-A032-43CC-A025-7765FA1DA3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9D2817A-C047-4465-8730-D52E8164C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9B2A2-C9ED-47D1-9756-DECCBC10B588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A291AB1-29C8-4621-B04B-081BCE415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7EF968D-A1DD-4A67-B1F6-BB31DF366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9ECF4-43FF-421D-A685-A081ADAD8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75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8D944C-B766-45E6-B2FB-699360B20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8A34872-C967-45DA-AD1F-79AEAFA88A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3467343-23C1-4C24-A649-85A55CB77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9B2A2-C9ED-47D1-9756-DECCBC10B588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AA839EA-208F-4D12-9505-A074E5144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D8F3822-3592-442D-A8FB-39183BBAF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9ECF4-43FF-421D-A685-A081ADAD8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503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23E1A6-D1E4-4A70-9FA3-E092BDBFF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3C3515-B429-40DC-91BC-E856291FBB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CC50E99-1883-4B00-AE6D-C447FB6A6F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8806009-270C-4509-ACEF-B0F67CCB3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9B2A2-C9ED-47D1-9756-DECCBC10B588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79287E7-6464-44DA-BB10-B3F76BE55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96EE13E-CBB9-43D7-91FE-C08C3EFB1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9ECF4-43FF-421D-A685-A081ADAD8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622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4C30B7-4BC2-49FB-A3CA-F8427ABAB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2DAB078-807C-4707-8093-088A9771CF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6F4EC96-3318-469C-8EC8-D5A1480B94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A62D363-6D08-490B-BEAE-E2430DB0D4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DDCC616-69A6-467E-B339-2DB0DD4E21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D4BC636-ACD9-4901-8A7A-CBF4BB03A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9B2A2-C9ED-47D1-9756-DECCBC10B588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A5190D3-E4AD-4A24-9049-4EE7C55A4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6D55EA2-97A8-4E88-92DD-C5E56694E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9ECF4-43FF-421D-A685-A081ADAD8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50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FB1ECD-1FB6-4F00-A5AA-0D7929CA8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15561D8-183F-40C9-B96C-D2F403A63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9B2A2-C9ED-47D1-9756-DECCBC10B588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D3F75A1-E3A1-4336-8D94-BAC02BF4F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432BB60-C18A-45E5-AD4D-FC5977308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9ECF4-43FF-421D-A685-A081ADAD8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4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D194705-1662-4A52-A907-6869F6CD0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9B2A2-C9ED-47D1-9756-DECCBC10B588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5F25FCB-0CA5-4E2F-B246-66ADF1608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4F8AED2-207F-4DC7-9008-0E5AC718C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9ECF4-43FF-421D-A685-A081ADAD8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849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FC47C2-8F7D-4A87-B090-B75E772EA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9F1202-2EF4-4DFC-9888-D1BCEC80B7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55201DF-1475-4D19-82F6-0BF82B09F2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4A8E5F8-DF23-4C63-86C8-8EB1C26D2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9B2A2-C9ED-47D1-9756-DECCBC10B588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E92BE67-1800-48A1-8BD1-FC4066D08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BBA3181-FB75-477A-BA86-9AA50E307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9ECF4-43FF-421D-A685-A081ADAD8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087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7B0065-AA3A-4D20-8177-DC3AE6092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60D5918-4BEB-44E8-8463-24C1366DD4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4461D8A-4155-44B5-93A5-59322B3228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B78ED04-0917-4B6C-B113-E227EA567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9B2A2-C9ED-47D1-9756-DECCBC10B588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B7F5263-C2F8-42F0-B5C8-7105ED458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8D959EA-0E61-4788-99F8-E316E5C7F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9ECF4-43FF-421D-A685-A081ADAD8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530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78500">
              <a:srgbClr val="FFE699"/>
            </a:gs>
            <a:gs pos="67000">
              <a:schemeClr val="accent4">
                <a:lumMod val="36000"/>
                <a:lumOff val="64000"/>
              </a:schemeClr>
            </a:gs>
            <a:gs pos="45000">
              <a:schemeClr val="accent4">
                <a:lumMod val="40000"/>
                <a:lumOff val="60000"/>
              </a:schemeClr>
            </a:gs>
            <a:gs pos="100000">
              <a:schemeClr val="accent2">
                <a:lumMod val="40000"/>
                <a:lumOff val="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4CEBFE-EC13-4178-A76F-C407DAE59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98BEE8C-3D54-4DE9-B7BD-2EE51D7199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743C82A-BE35-47D6-AF58-85EC27C989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9B2A2-C9ED-47D1-9756-DECCBC10B588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EB6FD90-8668-46EB-8DD8-91F2E58CD6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F5C2046-DA99-4E4D-8CA2-2A8E854C7F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9ECF4-43FF-421D-A685-A081ADAD89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957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4251D679-5229-4FC8-92E3-1F95D93770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BFDFC"/>
              </a:clrFrom>
              <a:clrTo>
                <a:srgbClr val="FBFD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-1285331" y="3273608"/>
            <a:ext cx="7813528" cy="405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>
            <a:extLst>
              <a:ext uri="{FF2B5EF4-FFF2-40B4-BE49-F238E27FC236}">
                <a16:creationId xmlns:a16="http://schemas.microsoft.com/office/drawing/2014/main" id="{EDD21BCD-EB19-421B-85A0-1A2B106B11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BFDFC"/>
              </a:clrFrom>
              <a:clrTo>
                <a:srgbClr val="FBFD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73402" y="-975319"/>
            <a:ext cx="7813528" cy="405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37801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4251D679-5229-4FC8-92E3-1F95D93770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BFDFC"/>
              </a:clrFrom>
              <a:clrTo>
                <a:srgbClr val="FBFD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-1285331" y="3273608"/>
            <a:ext cx="7813528" cy="405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>
            <a:extLst>
              <a:ext uri="{FF2B5EF4-FFF2-40B4-BE49-F238E27FC236}">
                <a16:creationId xmlns:a16="http://schemas.microsoft.com/office/drawing/2014/main" id="{EDD21BCD-EB19-421B-85A0-1A2B106B11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BFDFC"/>
              </a:clrFrom>
              <a:clrTo>
                <a:srgbClr val="FBFD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73402" y="-975319"/>
            <a:ext cx="7813528" cy="405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7807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39DC5CB-90A9-45B6-B9B4-8FAA92C7E7EF}"/>
              </a:ext>
            </a:extLst>
          </p:cNvPr>
          <p:cNvSpPr txBox="1"/>
          <p:nvPr/>
        </p:nvSpPr>
        <p:spPr>
          <a:xfrm>
            <a:off x="-109029" y="1010322"/>
            <a:ext cx="1241005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Критерии оценки </a:t>
            </a:r>
          </a:p>
          <a:p>
            <a:pPr algn="ctr"/>
            <a:r>
              <a:rPr lang="ru-RU" sz="66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выразительного чтения</a:t>
            </a:r>
          </a:p>
          <a:p>
            <a:pPr marL="742950" indent="-742950" algn="ctr">
              <a:buAutoNum type="arabicPeriod"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Читал правильно.</a:t>
            </a:r>
          </a:p>
          <a:p>
            <a:pPr marL="742950" indent="-742950" algn="ctr">
              <a:buAutoNum type="arabicPeriod"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Передал настроение.</a:t>
            </a:r>
            <a:endParaRPr lang="ru-RU" sz="4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D868C4-A470-434F-B1A7-3FA9452D45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BFDFC"/>
              </a:clrFrom>
              <a:clrTo>
                <a:srgbClr val="FBFD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 flipV="1">
            <a:off x="-481734" y="5029336"/>
            <a:ext cx="4196483" cy="2175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CC739BFF-111F-47DE-8DFF-4960FF29F3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BFDFC"/>
              </a:clrFrom>
              <a:clrTo>
                <a:srgbClr val="FBFD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V="1">
            <a:off x="8477249" y="-200666"/>
            <a:ext cx="4196483" cy="2175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74486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4251D679-5229-4FC8-92E3-1F95D93770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BFDFC"/>
              </a:clrFrom>
              <a:clrTo>
                <a:srgbClr val="FBFD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-1285331" y="3273608"/>
            <a:ext cx="7813528" cy="405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>
            <a:extLst>
              <a:ext uri="{FF2B5EF4-FFF2-40B4-BE49-F238E27FC236}">
                <a16:creationId xmlns:a16="http://schemas.microsoft.com/office/drawing/2014/main" id="{EDD21BCD-EB19-421B-85A0-1A2B106B11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BFDFC"/>
              </a:clrFrom>
              <a:clrTo>
                <a:srgbClr val="FBFD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73402" y="-975319"/>
            <a:ext cx="7813528" cy="405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2589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39DC5CB-90A9-45B6-B9B4-8FAA92C7E7EF}"/>
              </a:ext>
            </a:extLst>
          </p:cNvPr>
          <p:cNvSpPr txBox="1"/>
          <p:nvPr/>
        </p:nvSpPr>
        <p:spPr>
          <a:xfrm>
            <a:off x="0" y="590067"/>
            <a:ext cx="1241005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Критерии оценки </a:t>
            </a:r>
          </a:p>
          <a:p>
            <a:pPr algn="ctr"/>
            <a:r>
              <a:rPr lang="ru-RU" sz="60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выразительного чтения</a:t>
            </a:r>
          </a:p>
          <a:p>
            <a:pPr marL="742950" indent="-742950" algn="ctr">
              <a:buAutoNum type="arabicPeriod"/>
            </a:pPr>
            <a:r>
              <a:rPr lang="ru-RU" sz="6000" b="1" dirty="0">
                <a:latin typeface="Arial" panose="020B0604020202020204" pitchFamily="34" charset="0"/>
                <a:cs typeface="Arial" panose="020B0604020202020204" pitchFamily="34" charset="0"/>
              </a:rPr>
              <a:t>Читал правильно.</a:t>
            </a:r>
          </a:p>
          <a:p>
            <a:pPr marL="742950" indent="-742950" algn="ctr">
              <a:buAutoNum type="arabicPeriod"/>
            </a:pPr>
            <a:r>
              <a:rPr lang="ru-RU" sz="6000" b="1" dirty="0">
                <a:latin typeface="Arial" panose="020B0604020202020204" pitchFamily="34" charset="0"/>
                <a:cs typeface="Arial" panose="020B0604020202020204" pitchFamily="34" charset="0"/>
              </a:rPr>
              <a:t>Передал настроение.</a:t>
            </a:r>
          </a:p>
          <a:p>
            <a:pPr marL="742950" indent="-742950" algn="ctr">
              <a:buAutoNum type="arabicPeriod"/>
            </a:pPr>
            <a:r>
              <a:rPr lang="ru-RU" sz="6000" b="1" dirty="0">
                <a:latin typeface="Arial" panose="020B0604020202020204" pitchFamily="34" charset="0"/>
                <a:cs typeface="Arial" panose="020B0604020202020204" pitchFamily="34" charset="0"/>
              </a:rPr>
              <a:t>Читал с нужной интонацией.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D868C4-A470-434F-B1A7-3FA9452D45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BFDFC"/>
              </a:clrFrom>
              <a:clrTo>
                <a:srgbClr val="FBFD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 flipV="1">
            <a:off x="-481734" y="5029336"/>
            <a:ext cx="4196483" cy="2175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CC739BFF-111F-47DE-8DFF-4960FF29F3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BFDFC"/>
              </a:clrFrom>
              <a:clrTo>
                <a:srgbClr val="FBFD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V="1">
            <a:off x="8477249" y="-200666"/>
            <a:ext cx="4196483" cy="2175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2427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4251D679-5229-4FC8-92E3-1F95D93770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BFDFC"/>
              </a:clrFrom>
              <a:clrTo>
                <a:srgbClr val="FBFD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-1285331" y="3273608"/>
            <a:ext cx="7813528" cy="405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EFA5D3D-4491-431F-8670-F17CA7751338}"/>
              </a:ext>
            </a:extLst>
          </p:cNvPr>
          <p:cNvSpPr txBox="1"/>
          <p:nvPr/>
        </p:nvSpPr>
        <p:spPr>
          <a:xfrm>
            <a:off x="285750" y="2878261"/>
            <a:ext cx="118300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Люблю природу русскую. Осень</a:t>
            </a:r>
            <a:endParaRPr lang="ru-RU" sz="60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Picture 6">
            <a:extLst>
              <a:ext uri="{FF2B5EF4-FFF2-40B4-BE49-F238E27FC236}">
                <a16:creationId xmlns:a16="http://schemas.microsoft.com/office/drawing/2014/main" id="{EDD21BCD-EB19-421B-85A0-1A2B106B11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BFDFC"/>
              </a:clrFrom>
              <a:clrTo>
                <a:srgbClr val="FBFD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73402" y="-975319"/>
            <a:ext cx="7813528" cy="405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7034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2338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C2276F7-930D-4FB4-80C2-1BA038CCBD60}"/>
              </a:ext>
            </a:extLst>
          </p:cNvPr>
          <p:cNvSpPr/>
          <p:nvPr/>
        </p:nvSpPr>
        <p:spPr>
          <a:xfrm>
            <a:off x="600074" y="2097750"/>
            <a:ext cx="11791951" cy="2912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6000"/>
              </a:lnSpc>
              <a:spcAft>
                <a:spcPts val="0"/>
              </a:spcAft>
            </a:pPr>
            <a:r>
              <a:rPr lang="ru-RU" sz="44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Жёлтое солнце на землю глядит.</a:t>
            </a:r>
            <a:endParaRPr lang="ru-RU" sz="4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6000"/>
              </a:lnSpc>
              <a:spcAft>
                <a:spcPts val="0"/>
              </a:spcAft>
            </a:pPr>
            <a:r>
              <a:rPr lang="ru-RU" sz="44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Жёлтый подсолнух за солнцем следит.</a:t>
            </a:r>
            <a:endParaRPr lang="ru-RU" sz="4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6000"/>
              </a:lnSpc>
              <a:spcAft>
                <a:spcPts val="0"/>
              </a:spcAft>
            </a:pPr>
            <a:r>
              <a:rPr lang="ru-RU" sz="44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Жёлтые груши на ветках висят. </a:t>
            </a:r>
            <a:endParaRPr lang="ru-RU" sz="4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6000"/>
              </a:lnSpc>
              <a:spcAft>
                <a:spcPts val="0"/>
              </a:spcAft>
            </a:pPr>
            <a:r>
              <a:rPr lang="ru-RU" sz="44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Жёлтые листья с деревьев летят. </a:t>
            </a:r>
            <a:endParaRPr lang="ru-RU" sz="4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A0059C67-2B59-4FAE-9C06-694BB81452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BFDFC"/>
              </a:clrFrom>
              <a:clrTo>
                <a:srgbClr val="FBFD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 flipV="1">
            <a:off x="-481734" y="5029336"/>
            <a:ext cx="4196483" cy="2175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4AAFAA13-8E45-4C43-9459-EF389FBC46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BFDFC"/>
              </a:clrFrom>
              <a:clrTo>
                <a:srgbClr val="FBFD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V="1">
            <a:off x="8477249" y="-200666"/>
            <a:ext cx="4196483" cy="2175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7989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4251D679-5229-4FC8-92E3-1F95D93770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BFDFC"/>
              </a:clrFrom>
              <a:clrTo>
                <a:srgbClr val="FBFD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-1285331" y="3273608"/>
            <a:ext cx="7813528" cy="405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>
            <a:extLst>
              <a:ext uri="{FF2B5EF4-FFF2-40B4-BE49-F238E27FC236}">
                <a16:creationId xmlns:a16="http://schemas.microsoft.com/office/drawing/2014/main" id="{EDD21BCD-EB19-421B-85A0-1A2B106B11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BFDFC"/>
              </a:clrFrom>
              <a:clrTo>
                <a:srgbClr val="FBFD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73402" y="-975319"/>
            <a:ext cx="7813528" cy="405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486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CB489DF0-8F00-4E2C-9019-4040979741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7022" y="300037"/>
            <a:ext cx="8937956" cy="595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A0AA734-A0AD-4DE1-9FD6-C3DF00A72BB4}"/>
              </a:ext>
            </a:extLst>
          </p:cNvPr>
          <p:cNvSpPr txBox="1"/>
          <p:nvPr/>
        </p:nvSpPr>
        <p:spPr>
          <a:xfrm>
            <a:off x="5494670" y="6253162"/>
            <a:ext cx="7677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>
                <a:latin typeface="Arial Black" panose="020B0A04020102020204" pitchFamily="34" charset="0"/>
              </a:rPr>
              <a:t>Мещовский</a:t>
            </a:r>
            <a:r>
              <a:rPr lang="ru-RU" sz="2400" dirty="0">
                <a:latin typeface="Arial Black" panose="020B0A04020102020204" pitchFamily="34" charset="0"/>
              </a:rPr>
              <a:t> городской парк</a:t>
            </a:r>
            <a:endParaRPr lang="ru-RU" sz="2400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0330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4251D679-5229-4FC8-92E3-1F95D93770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BFDFC"/>
              </a:clrFrom>
              <a:clrTo>
                <a:srgbClr val="FBFD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-1285331" y="3273608"/>
            <a:ext cx="7813528" cy="405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>
            <a:extLst>
              <a:ext uri="{FF2B5EF4-FFF2-40B4-BE49-F238E27FC236}">
                <a16:creationId xmlns:a16="http://schemas.microsoft.com/office/drawing/2014/main" id="{EDD21BCD-EB19-421B-85A0-1A2B106B11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BFDFC"/>
              </a:clrFrom>
              <a:clrTo>
                <a:srgbClr val="FBFD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73402" y="-975319"/>
            <a:ext cx="7813528" cy="405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A513A8F2-2B39-4CDB-A8BE-2C23F8580D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7325" y="0"/>
            <a:ext cx="67373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ADE4AE0-156F-4294-ABE3-92258A23D4CD}"/>
              </a:ext>
            </a:extLst>
          </p:cNvPr>
          <p:cNvSpPr/>
          <p:nvPr/>
        </p:nvSpPr>
        <p:spPr>
          <a:xfrm>
            <a:off x="4641709" y="836585"/>
            <a:ext cx="2063385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стр. 76</a:t>
            </a:r>
            <a:endParaRPr lang="ru-RU" sz="4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778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39DC5CB-90A9-45B6-B9B4-8FAA92C7E7EF}"/>
              </a:ext>
            </a:extLst>
          </p:cNvPr>
          <p:cNvSpPr txBox="1"/>
          <p:nvPr/>
        </p:nvSpPr>
        <p:spPr>
          <a:xfrm>
            <a:off x="-302992" y="1596831"/>
            <a:ext cx="1335397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Тема: </a:t>
            </a:r>
            <a:r>
              <a:rPr lang="ru-RU" sz="6600" dirty="0">
                <a:latin typeface="Arial" panose="020B0604020202020204" pitchFamily="34" charset="0"/>
                <a:cs typeface="Arial" panose="020B0604020202020204" pitchFamily="34" charset="0"/>
              </a:rPr>
              <a:t>Стихотворение </a:t>
            </a:r>
          </a:p>
          <a:p>
            <a:pPr algn="ctr"/>
            <a:r>
              <a:rPr lang="ru-RU" sz="6600" dirty="0">
                <a:latin typeface="Arial" panose="020B0604020202020204" pitchFamily="34" charset="0"/>
                <a:cs typeface="Arial" panose="020B0604020202020204" pitchFamily="34" charset="0"/>
              </a:rPr>
              <a:t>Валентина Берестова </a:t>
            </a:r>
          </a:p>
          <a:p>
            <a:pPr algn="ctr"/>
            <a:r>
              <a:rPr lang="ru-RU" sz="66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«Хитрые грибы»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D868C4-A470-434F-B1A7-3FA9452D45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BFDFC"/>
              </a:clrFrom>
              <a:clrTo>
                <a:srgbClr val="FBFD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 flipV="1">
            <a:off x="-481734" y="5029336"/>
            <a:ext cx="4196483" cy="2175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CC739BFF-111F-47DE-8DFF-4960FF29F3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BFDFC"/>
              </a:clrFrom>
              <a:clrTo>
                <a:srgbClr val="FBFD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V="1">
            <a:off x="8477249" y="-200666"/>
            <a:ext cx="4196483" cy="2175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07265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>
            <a:extLst>
              <a:ext uri="{FF2B5EF4-FFF2-40B4-BE49-F238E27FC236}">
                <a16:creationId xmlns:a16="http://schemas.microsoft.com/office/drawing/2014/main" id="{CC739BFF-111F-47DE-8DFF-4960FF29F3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BFDFC"/>
              </a:clrFrom>
              <a:clrTo>
                <a:srgbClr val="FBFD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V="1">
            <a:off x="8514195" y="-579357"/>
            <a:ext cx="4196483" cy="2175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4534F06-55C6-4E64-B815-4715BA00701A}"/>
              </a:ext>
            </a:extLst>
          </p:cNvPr>
          <p:cNvSpPr txBox="1"/>
          <p:nvPr/>
        </p:nvSpPr>
        <p:spPr>
          <a:xfrm>
            <a:off x="370181" y="1476178"/>
            <a:ext cx="1241005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latin typeface="Arial" panose="020B0604020202020204" pitchFamily="34" charset="0"/>
                <a:cs typeface="Arial" panose="020B0604020202020204" pitchFamily="34" charset="0"/>
              </a:rPr>
              <a:t>Цель: </a:t>
            </a:r>
            <a:r>
              <a:rPr lang="ru-RU" sz="7200" dirty="0">
                <a:latin typeface="Arial" panose="020B0604020202020204" pitchFamily="34" charset="0"/>
                <a:cs typeface="Arial" panose="020B0604020202020204" pitchFamily="34" charset="0"/>
              </a:rPr>
              <a:t>познакомиться</a:t>
            </a:r>
            <a:r>
              <a:rPr lang="ru-RU" sz="6600" dirty="0">
                <a:latin typeface="Arial" panose="020B0604020202020204" pitchFamily="34" charset="0"/>
                <a:cs typeface="Arial" panose="020B0604020202020204" pitchFamily="34" charset="0"/>
              </a:rPr>
              <a:t> со стихотворением Валентина Берестова </a:t>
            </a:r>
            <a:r>
              <a:rPr lang="ru-RU" sz="6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«Хитрые грибы» </a:t>
            </a:r>
          </a:p>
          <a:p>
            <a:r>
              <a:rPr lang="ru-RU" sz="6600" dirty="0">
                <a:latin typeface="Arial" panose="020B0604020202020204" pitchFamily="34" charset="0"/>
                <a:cs typeface="Arial" panose="020B0604020202020204" pitchFamily="34" charset="0"/>
              </a:rPr>
              <a:t>и понять его главную мысль.</a:t>
            </a:r>
          </a:p>
        </p:txBody>
      </p:sp>
    </p:spTree>
    <p:extLst>
      <p:ext uri="{BB962C8B-B14F-4D97-AF65-F5344CB8AC3E}">
        <p14:creationId xmlns:p14="http://schemas.microsoft.com/office/powerpoint/2010/main" val="34269431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86</Words>
  <Application>Microsoft Office PowerPoint</Application>
  <PresentationFormat>Широкоэкранный</PresentationFormat>
  <Paragraphs>21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2023-10-07T13:41:25Z</dcterms:created>
  <dcterms:modified xsi:type="dcterms:W3CDTF">2023-11-13T08:31:31Z</dcterms:modified>
</cp:coreProperties>
</file>