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7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80108D-B39F-44F4-919F-390357C724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8F849EB-76E8-48D3-B472-77950D8299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E81ACA-8103-47B2-9EA8-EBF92610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CC7D2-4F8A-481E-8ED8-EE9661F702C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1C6687-BF4D-4736-8882-E64544034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1B5CB3-B2D4-4157-949F-31D83A513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0CB-903A-4DFD-A9C2-46541590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836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0A9745-B3C4-4E4C-B473-E576536B7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FE35B2F-CC2C-4B96-9680-D6A3A55CB5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7FC60F-2096-4DAB-A9F9-ACC7A3B73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CC7D2-4F8A-481E-8ED8-EE9661F702C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ED57CF-7FDF-419F-B8D7-FF46FBB63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7C5D08-8B95-4656-9EEF-E68EED2AC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0CB-903A-4DFD-A9C2-46541590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982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8994E26-BC0A-4499-BC5B-8F8359B113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9A5C146-3430-44C3-8637-AF18CA625A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EC8A19-B8AA-42F9-87CF-64EF26652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CC7D2-4F8A-481E-8ED8-EE9661F702C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3C7073-35CC-44F6-8C57-C90B63180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DB55E1-D3BA-442E-9D95-FD98DAC5F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0CB-903A-4DFD-A9C2-46541590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69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100509-346D-4AAF-8B3B-2CE7DCFF8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7C0223-157B-4587-A83B-35B4639F5D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11536E-F22B-496E-BAA8-65B339D6B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CC7D2-4F8A-481E-8ED8-EE9661F702C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6D4AB1-D14D-4833-8A53-B613E1707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928807-4F1D-4300-BA20-ED98DFB7F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0CB-903A-4DFD-A9C2-46541590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796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837792-7D18-4B56-BB52-20C732F0C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79F7F8-48C4-4114-84AD-0680BFA02F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E6E30B-3DC5-45F2-964E-4A01B39DF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CC7D2-4F8A-481E-8ED8-EE9661F702C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D8B386-9E68-4E96-9102-0140BBF87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312AC2-3510-47B8-85AC-09FED83B4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0CB-903A-4DFD-A9C2-46541590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41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745E50-53EF-4F04-B5A6-7C38EEEAF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CFB834-E640-4196-8CD7-4F66440661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63CF589-C34B-41C2-A75A-50B09DAEB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AADA21E-7DDD-47F8-A3FE-167C47EF0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CC7D2-4F8A-481E-8ED8-EE9661F702C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CC12A3E-F06B-4862-89B3-5BF11F093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F9AA776-8F0F-477E-B290-1DFEC18A8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0CB-903A-4DFD-A9C2-46541590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268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1F37B6-9C3A-46E0-988F-C84CC596D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85EBA1E-2E8C-40AB-9AF3-1E7B466DB7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E798DD2-1272-4117-8C00-6B35381ADE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6922A25-F336-4B09-9B70-5954D19DD7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ACB3441-C89C-41E7-BA26-1503775DE7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BCAB94A-3B44-4634-9A11-4658D04B1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CC7D2-4F8A-481E-8ED8-EE9661F702C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7EBB9BE-7C92-4225-B3AF-BC4316FB9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EFA67F8-B5F2-4847-8D40-9244B46FD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0CB-903A-4DFD-A9C2-46541590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489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ACC3A1-3E60-4564-88CB-E8EE86FFD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ECDCBF0-E675-4B4F-B705-72FA21C38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CC7D2-4F8A-481E-8ED8-EE9661F702C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D6F897B-FA5C-4DBE-A960-89A3ED9EE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02326E9-822F-4F39-BDBD-692B6BF5B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0CB-903A-4DFD-A9C2-46541590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016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7093626-B2A2-4417-A3F7-89399E6BC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CC7D2-4F8A-481E-8ED8-EE9661F702C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A8E85B2-D3CA-485E-BDFE-8CC21B982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6B1FE54-57C9-4394-BA1A-A363B2805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0CB-903A-4DFD-A9C2-46541590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940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35498E-8197-49E5-A63A-1ADBBD084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E93F9E-CF57-4441-8D8E-D1D0B8B699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FC3B392-5295-4EAF-90E8-B53488C69B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183B9FD-7F9C-4DDD-9A6F-97DC0E265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CC7D2-4F8A-481E-8ED8-EE9661F702C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F9FE7F-73B4-4004-80B0-85DF63152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84FD09B-C45C-4C88-B995-6ACD12534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0CB-903A-4DFD-A9C2-46541590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114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185806-57BB-45FD-A05A-C74275F85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064C518-F7B8-4017-BD0F-2E2548D925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CF5D661-B5A5-41B9-9AC8-AAA7D852CB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D5146C7-7D9A-4E52-AFDC-2ED9C1AD8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CC7D2-4F8A-481E-8ED8-EE9661F702C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F4E9B0B-BEC6-48AA-8840-62279149B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5FF635-0699-4E11-82D0-89A942AEC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240CB-903A-4DFD-A9C2-46541590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39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91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2B3BFF-5E4C-4A0A-9CE2-4B450A3DD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0DF923E-9F84-4C55-9984-4EB5BD8646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60C8AD-01B5-4E71-A8AC-B1E2FBFBE8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CC7D2-4F8A-481E-8ED8-EE9661F702CE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5E33CB-2B80-49CE-BF82-F4F2D21825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C5401C-4BE7-410D-84CC-4FB037D386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240CB-903A-4DFD-A9C2-46541590A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77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19DF78EF-D11C-4D82-8263-4F60FA8FA0E9}"/>
              </a:ext>
            </a:extLst>
          </p:cNvPr>
          <p:cNvGrpSpPr/>
          <p:nvPr/>
        </p:nvGrpSpPr>
        <p:grpSpPr>
          <a:xfrm>
            <a:off x="3850990" y="3541291"/>
            <a:ext cx="4777935" cy="3429000"/>
            <a:chOff x="3563072" y="3306618"/>
            <a:chExt cx="5065853" cy="3551382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1E5C034C-FEBC-43D9-8F0E-A8951BEB664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 r="-191"/>
            <a:stretch/>
          </p:blipFill>
          <p:spPr bwMode="auto">
            <a:xfrm>
              <a:off x="3563072" y="3306618"/>
              <a:ext cx="5065853" cy="19673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CF4ECFB0-0818-4E88-85F9-1CC0EBC9AC2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082471" y="5115798"/>
              <a:ext cx="4027053" cy="17422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3D896677-EF38-4741-B01E-AF99DA0BAEB8}"/>
              </a:ext>
            </a:extLst>
          </p:cNvPr>
          <p:cNvSpPr txBox="1"/>
          <p:nvPr/>
        </p:nvSpPr>
        <p:spPr>
          <a:xfrm flipH="1">
            <a:off x="152626" y="4403839"/>
            <a:ext cx="475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rial Black" panose="020B0A04020102020204" pitchFamily="34" charset="0"/>
              </a:rPr>
              <a:t>АКТИВНОСТЬ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44A2F1-FDAC-4A27-9F0A-32264FB50887}"/>
              </a:ext>
            </a:extLst>
          </p:cNvPr>
          <p:cNvSpPr txBox="1"/>
          <p:nvPr/>
        </p:nvSpPr>
        <p:spPr>
          <a:xfrm flipH="1">
            <a:off x="5943813" y="584282"/>
            <a:ext cx="64731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Arial Black" panose="020B0A04020102020204" pitchFamily="34" charset="0"/>
              </a:rPr>
              <a:t>ВНИМАТЕЛЬНОСТЬ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CCFDF3-960E-434A-B99B-3CCF525C430B}"/>
              </a:ext>
            </a:extLst>
          </p:cNvPr>
          <p:cNvSpPr txBox="1"/>
          <p:nvPr/>
        </p:nvSpPr>
        <p:spPr>
          <a:xfrm flipH="1">
            <a:off x="9402386" y="4059735"/>
            <a:ext cx="3229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rial Black" panose="020B0A04020102020204" pitchFamily="34" charset="0"/>
              </a:rPr>
              <a:t>ЛЕНЬ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708D94-510D-4896-A87E-AFA363F601B0}"/>
              </a:ext>
            </a:extLst>
          </p:cNvPr>
          <p:cNvSpPr txBox="1"/>
          <p:nvPr/>
        </p:nvSpPr>
        <p:spPr>
          <a:xfrm flipH="1">
            <a:off x="466009" y="1174583"/>
            <a:ext cx="4974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rial Black" panose="020B0A04020102020204" pitchFamily="34" charset="0"/>
              </a:rPr>
              <a:t>РАССЕЯННОСТЬ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AD8B45-D2ED-4D04-AF3D-3863079713E7}"/>
              </a:ext>
            </a:extLst>
          </p:cNvPr>
          <p:cNvSpPr txBox="1"/>
          <p:nvPr/>
        </p:nvSpPr>
        <p:spPr>
          <a:xfrm flipH="1">
            <a:off x="5814077" y="1648341"/>
            <a:ext cx="5638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atin typeface="Arial Black" panose="020B0A04020102020204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07569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1C5FB0DE-206B-4A11-BC19-14C940BC65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4306" y="1584081"/>
            <a:ext cx="5268187" cy="386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9CA42831-E59C-405F-AE2E-0ED0A351EEC4}"/>
              </a:ext>
            </a:extLst>
          </p:cNvPr>
          <p:cNvSpPr/>
          <p:nvPr/>
        </p:nvSpPr>
        <p:spPr>
          <a:xfrm>
            <a:off x="1154256" y="342323"/>
            <a:ext cx="9883487" cy="66501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КАК СОДЕРЖАТЬ ПОПУГАЕВ?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BF5FB59E-4271-4B3C-AA0C-54E63E983227}"/>
              </a:ext>
            </a:extLst>
          </p:cNvPr>
          <p:cNvSpPr/>
          <p:nvPr/>
        </p:nvSpPr>
        <p:spPr>
          <a:xfrm>
            <a:off x="1149637" y="1334907"/>
            <a:ext cx="7966653" cy="85984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Быть ласковым с попугаем.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E4E3BE0B-23A9-40C1-BCDB-6DC33C871C0C}"/>
              </a:ext>
            </a:extLst>
          </p:cNvPr>
          <p:cNvSpPr/>
          <p:nvPr/>
        </p:nvSpPr>
        <p:spPr>
          <a:xfrm>
            <a:off x="401493" y="2726809"/>
            <a:ext cx="8077490" cy="9559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Не ставить клетку рядом с батареями.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CE154C5-A424-4512-A730-163CCB59E570}"/>
              </a:ext>
            </a:extLst>
          </p:cNvPr>
          <p:cNvSpPr/>
          <p:nvPr/>
        </p:nvSpPr>
        <p:spPr>
          <a:xfrm>
            <a:off x="142874" y="4214829"/>
            <a:ext cx="9980181" cy="9559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Обеспечить сбалансированное питание.</a:t>
            </a:r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01B85C54-405E-4138-ACA8-6C37694FE129}"/>
              </a:ext>
            </a:extLst>
          </p:cNvPr>
          <p:cNvSpPr/>
          <p:nvPr/>
        </p:nvSpPr>
        <p:spPr>
          <a:xfrm>
            <a:off x="4565720" y="2053505"/>
            <a:ext cx="221672" cy="754207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id="{8E3A6C86-0731-49CF-A771-8B9BD0BAEFA6}"/>
              </a:ext>
            </a:extLst>
          </p:cNvPr>
          <p:cNvSpPr/>
          <p:nvPr/>
        </p:nvSpPr>
        <p:spPr>
          <a:xfrm>
            <a:off x="4565720" y="3625786"/>
            <a:ext cx="221672" cy="754207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51AA32A2-4F3E-407B-BFB6-BE6B559571CA}"/>
              </a:ext>
            </a:extLst>
          </p:cNvPr>
          <p:cNvSpPr/>
          <p:nvPr/>
        </p:nvSpPr>
        <p:spPr>
          <a:xfrm>
            <a:off x="609309" y="5611791"/>
            <a:ext cx="9047308" cy="65102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Подготовьтесь к ежедневной уборке.</a:t>
            </a:r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FD312190-B84C-461F-B6F3-E9CFA230E3DA}"/>
              </a:ext>
            </a:extLst>
          </p:cNvPr>
          <p:cNvSpPr/>
          <p:nvPr/>
        </p:nvSpPr>
        <p:spPr>
          <a:xfrm>
            <a:off x="4561394" y="4967770"/>
            <a:ext cx="210268" cy="868946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439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9CA42831-E59C-405F-AE2E-0ED0A351EEC4}"/>
              </a:ext>
            </a:extLst>
          </p:cNvPr>
          <p:cNvSpPr/>
          <p:nvPr/>
        </p:nvSpPr>
        <p:spPr>
          <a:xfrm>
            <a:off x="630309" y="136762"/>
            <a:ext cx="10931381" cy="66501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КРОССВОРД «ЖИВОТНЫЕ ЖИВОГО УГОЛКА»</a:t>
            </a:r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2D34F9D6-FACB-4303-AB07-64112D2002A3}"/>
              </a:ext>
            </a:extLst>
          </p:cNvPr>
          <p:cNvGrpSpPr/>
          <p:nvPr/>
        </p:nvGrpSpPr>
        <p:grpSpPr>
          <a:xfrm>
            <a:off x="812798" y="384670"/>
            <a:ext cx="9902827" cy="6473330"/>
            <a:chOff x="812798" y="384670"/>
            <a:chExt cx="9902827" cy="6473330"/>
          </a:xfrm>
        </p:grpSpPr>
        <p:pic>
          <p:nvPicPr>
            <p:cNvPr id="3" name="Рисунок 2">
              <a:extLst>
                <a:ext uri="{FF2B5EF4-FFF2-40B4-BE49-F238E27FC236}">
                  <a16:creationId xmlns:a16="http://schemas.microsoft.com/office/drawing/2014/main" id="{499EC6DB-A1AC-4823-8F3F-29A11CE74F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2798" y="384670"/>
              <a:ext cx="9829871" cy="647333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7FBF3A5-1F7B-42CD-BE21-9E0C4349503D}"/>
                </a:ext>
              </a:extLst>
            </p:cNvPr>
            <p:cNvSpPr txBox="1"/>
            <p:nvPr/>
          </p:nvSpPr>
          <p:spPr>
            <a:xfrm>
              <a:off x="4407478" y="2558760"/>
              <a:ext cx="63081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М  О  Р   С  К   А  Я  С   В  И  Н   К  А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9C8E938-4CF1-462E-851D-66149C193729}"/>
                </a:ext>
              </a:extLst>
            </p:cNvPr>
            <p:cNvSpPr txBox="1"/>
            <p:nvPr/>
          </p:nvSpPr>
          <p:spPr>
            <a:xfrm>
              <a:off x="1549332" y="4477547"/>
              <a:ext cx="38724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Ч  Е   Р   Е  П  А   Х  А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1E40206-EBC7-4A61-BAAD-B0A5E5B8ADDA}"/>
                </a:ext>
              </a:extLst>
            </p:cNvPr>
            <p:cNvSpPr txBox="1"/>
            <p:nvPr/>
          </p:nvSpPr>
          <p:spPr>
            <a:xfrm>
              <a:off x="4870526" y="2136568"/>
              <a:ext cx="44961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П</a:t>
              </a:r>
            </a:p>
            <a:p>
              <a:endParaRPr lang="ru-RU" sz="2400" dirty="0">
                <a:latin typeface="Arial Black" panose="020B0A040201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6F1D7D7-B5B0-474B-9292-6904E0F6A6CC}"/>
                </a:ext>
              </a:extLst>
            </p:cNvPr>
            <p:cNvSpPr txBox="1"/>
            <p:nvPr/>
          </p:nvSpPr>
          <p:spPr>
            <a:xfrm>
              <a:off x="4870526" y="3000014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П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E7DCA1F-A784-4FE3-9FAF-7978ACF2EEE0}"/>
                </a:ext>
              </a:extLst>
            </p:cNvPr>
            <p:cNvSpPr txBox="1"/>
            <p:nvPr/>
          </p:nvSpPr>
          <p:spPr>
            <a:xfrm>
              <a:off x="4870526" y="3521768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У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BED95D7-485D-4888-B304-9B45B62A8F8F}"/>
                </a:ext>
              </a:extLst>
            </p:cNvPr>
            <p:cNvSpPr txBox="1"/>
            <p:nvPr/>
          </p:nvSpPr>
          <p:spPr>
            <a:xfrm>
              <a:off x="4870526" y="3963022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Г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3151604-4BF3-4379-A69C-11EAD9C87847}"/>
                </a:ext>
              </a:extLst>
            </p:cNvPr>
            <p:cNvSpPr txBox="1"/>
            <p:nvPr/>
          </p:nvSpPr>
          <p:spPr>
            <a:xfrm>
              <a:off x="4870526" y="4952267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Й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5834DD2-428D-4FFD-B166-679C65B6CBF6}"/>
                </a:ext>
              </a:extLst>
            </p:cNvPr>
            <p:cNvSpPr txBox="1"/>
            <p:nvPr/>
          </p:nvSpPr>
          <p:spPr>
            <a:xfrm>
              <a:off x="6329871" y="3030058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А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2F2EFE4-0C8B-4EF6-BE31-64B28DD6EBE0}"/>
                </a:ext>
              </a:extLst>
            </p:cNvPr>
            <p:cNvSpPr txBox="1"/>
            <p:nvPr/>
          </p:nvSpPr>
          <p:spPr>
            <a:xfrm>
              <a:off x="6329871" y="3508798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Н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1E003A5-F229-4429-A453-7ACC613E45D8}"/>
                </a:ext>
              </a:extLst>
            </p:cNvPr>
            <p:cNvSpPr txBox="1"/>
            <p:nvPr/>
          </p:nvSpPr>
          <p:spPr>
            <a:xfrm>
              <a:off x="6329871" y="3961849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А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091E411-9713-43A4-B840-AEEA554FFF32}"/>
                </a:ext>
              </a:extLst>
            </p:cNvPr>
            <p:cNvSpPr txBox="1"/>
            <p:nvPr/>
          </p:nvSpPr>
          <p:spPr>
            <a:xfrm>
              <a:off x="6329871" y="4440589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Р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B39BFD6-1C69-4605-A339-BA4747A6DE42}"/>
                </a:ext>
              </a:extLst>
            </p:cNvPr>
            <p:cNvSpPr txBox="1"/>
            <p:nvPr/>
          </p:nvSpPr>
          <p:spPr>
            <a:xfrm>
              <a:off x="6320637" y="4952267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Е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B608D28-AF54-4421-9A3C-0AB95F240B3C}"/>
                </a:ext>
              </a:extLst>
            </p:cNvPr>
            <p:cNvSpPr txBox="1"/>
            <p:nvPr/>
          </p:nvSpPr>
          <p:spPr>
            <a:xfrm>
              <a:off x="6320637" y="5413932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Й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2327563-BE29-40ED-9F62-B92FB0D4C7B2}"/>
                </a:ext>
              </a:extLst>
            </p:cNvPr>
            <p:cNvSpPr txBox="1"/>
            <p:nvPr/>
          </p:nvSpPr>
          <p:spPr>
            <a:xfrm>
              <a:off x="6320637" y="5902305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К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E020987-2E43-4F52-A261-F779AE5E4D06}"/>
                </a:ext>
              </a:extLst>
            </p:cNvPr>
            <p:cNvSpPr txBox="1"/>
            <p:nvPr/>
          </p:nvSpPr>
          <p:spPr>
            <a:xfrm>
              <a:off x="6320637" y="6372431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А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FC3670C-9EF8-4CEC-8BC1-E83CDDFD3812}"/>
                </a:ext>
              </a:extLst>
            </p:cNvPr>
            <p:cNvSpPr txBox="1"/>
            <p:nvPr/>
          </p:nvSpPr>
          <p:spPr>
            <a:xfrm>
              <a:off x="7336741" y="1101638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Х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F9C667D-56DA-4E81-8DA2-52FF1C6036C0}"/>
                </a:ext>
              </a:extLst>
            </p:cNvPr>
            <p:cNvSpPr txBox="1"/>
            <p:nvPr/>
          </p:nvSpPr>
          <p:spPr>
            <a:xfrm>
              <a:off x="7312100" y="1572936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О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3A9D896-E031-4878-B3C0-0C8FB4B0028D}"/>
                </a:ext>
              </a:extLst>
            </p:cNvPr>
            <p:cNvSpPr txBox="1"/>
            <p:nvPr/>
          </p:nvSpPr>
          <p:spPr>
            <a:xfrm>
              <a:off x="7285007" y="2057094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М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E8183BF-1FDF-49E9-9F10-7FE70E85068F}"/>
                </a:ext>
              </a:extLst>
            </p:cNvPr>
            <p:cNvSpPr txBox="1"/>
            <p:nvPr/>
          </p:nvSpPr>
          <p:spPr>
            <a:xfrm>
              <a:off x="7267001" y="3025247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К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BC28328-294B-4124-921E-F9AD7831C497}"/>
                </a:ext>
              </a:extLst>
            </p:cNvPr>
            <p:cNvSpPr txBox="1"/>
            <p:nvPr/>
          </p:nvSpPr>
          <p:spPr>
            <a:xfrm>
              <a:off x="8241905" y="1577630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А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6075BA0-51F8-4460-8518-C5EDBA2372DB}"/>
                </a:ext>
              </a:extLst>
            </p:cNvPr>
            <p:cNvSpPr txBox="1"/>
            <p:nvPr/>
          </p:nvSpPr>
          <p:spPr>
            <a:xfrm>
              <a:off x="8241905" y="2039295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К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492A611-3549-4088-9DD0-EF6275AFC312}"/>
                </a:ext>
              </a:extLst>
            </p:cNvPr>
            <p:cNvSpPr txBox="1"/>
            <p:nvPr/>
          </p:nvSpPr>
          <p:spPr>
            <a:xfrm>
              <a:off x="8241905" y="3018569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А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12FA99C-2379-4850-9AD4-9281174FE43C}"/>
                </a:ext>
              </a:extLst>
            </p:cNvPr>
            <p:cNvSpPr txBox="1"/>
            <p:nvPr/>
          </p:nvSpPr>
          <p:spPr>
            <a:xfrm>
              <a:off x="8241905" y="3508797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Р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EFB4EFC-5524-407B-AD8C-0DB40E4D552E}"/>
                </a:ext>
              </a:extLst>
            </p:cNvPr>
            <p:cNvSpPr txBox="1"/>
            <p:nvPr/>
          </p:nvSpPr>
          <p:spPr>
            <a:xfrm>
              <a:off x="8241904" y="3987609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И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86E4C0F-D281-4D85-AB55-6286F0CA1263}"/>
                </a:ext>
              </a:extLst>
            </p:cNvPr>
            <p:cNvSpPr txBox="1"/>
            <p:nvPr/>
          </p:nvSpPr>
          <p:spPr>
            <a:xfrm>
              <a:off x="8241903" y="4462337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У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5A1F024-EEA5-4339-9687-06D636CCC6AE}"/>
                </a:ext>
              </a:extLst>
            </p:cNvPr>
            <p:cNvSpPr txBox="1"/>
            <p:nvPr/>
          </p:nvSpPr>
          <p:spPr>
            <a:xfrm>
              <a:off x="8241903" y="4934810"/>
              <a:ext cx="4496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latin typeface="Arial Black" panose="020B0A04020102020204" pitchFamily="34" charset="0"/>
                </a:rPr>
                <a:t>М</a:t>
              </a:r>
            </a:p>
          </p:txBody>
        </p:sp>
      </p:grpSp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D801CC9D-AC2C-49A2-818D-41C418C722C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45855CE1-8FDA-44A6-B4A6-0FE3C71788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07478" y="2518758"/>
            <a:ext cx="6235190" cy="510955"/>
          </a:xfrm>
          <a:prstGeom prst="rect">
            <a:avLst/>
          </a:prstGeom>
        </p:spPr>
      </p:pic>
      <p:pic>
        <p:nvPicPr>
          <p:cNvPr id="42" name="Рисунок 41">
            <a:extLst>
              <a:ext uri="{FF2B5EF4-FFF2-40B4-BE49-F238E27FC236}">
                <a16:creationId xmlns:a16="http://schemas.microsoft.com/office/drawing/2014/main" id="{4E6750A6-FF71-47A5-9903-0AA1157D787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6376" y="4423514"/>
            <a:ext cx="3428639" cy="528031"/>
          </a:xfrm>
          <a:prstGeom prst="rect">
            <a:avLst/>
          </a:prstGeom>
        </p:spPr>
      </p:pic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B79544AE-80D0-4F29-8266-7C25DE0A917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0526" y="2034601"/>
            <a:ext cx="502250" cy="523437"/>
          </a:xfrm>
          <a:prstGeom prst="rect">
            <a:avLst/>
          </a:prstGeom>
        </p:spPr>
      </p:pic>
      <p:pic>
        <p:nvPicPr>
          <p:cNvPr id="44" name="Рисунок 43">
            <a:extLst>
              <a:ext uri="{FF2B5EF4-FFF2-40B4-BE49-F238E27FC236}">
                <a16:creationId xmlns:a16="http://schemas.microsoft.com/office/drawing/2014/main" id="{AC504D64-7374-4BDE-B527-64B3A93B1DB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0638" y="3000014"/>
            <a:ext cx="478603" cy="3857986"/>
          </a:xfrm>
          <a:prstGeom prst="rect">
            <a:avLst/>
          </a:prstGeom>
        </p:spPr>
      </p:pic>
      <p:pic>
        <p:nvPicPr>
          <p:cNvPr id="45" name="Рисунок 44">
            <a:extLst>
              <a:ext uri="{FF2B5EF4-FFF2-40B4-BE49-F238E27FC236}">
                <a16:creationId xmlns:a16="http://schemas.microsoft.com/office/drawing/2014/main" id="{EAE771F9-20B3-4749-8171-E55D647F51A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7002" y="1101639"/>
            <a:ext cx="494717" cy="1444524"/>
          </a:xfrm>
          <a:prstGeom prst="rect">
            <a:avLst/>
          </a:prstGeom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57829D12-F000-46E9-9296-E1C7E44DA6E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6688" y="1563303"/>
            <a:ext cx="464834" cy="969730"/>
          </a:xfrm>
          <a:prstGeom prst="rect">
            <a:avLst/>
          </a:prstGeom>
        </p:spPr>
      </p:pic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9C033037-4820-4504-88AE-F25DC0F9FF8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0526" y="2991223"/>
            <a:ext cx="502250" cy="2422710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C3B36201-9EED-47C5-B2EF-BB72C210C879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7001" y="3012889"/>
            <a:ext cx="478603" cy="461325"/>
          </a:xfrm>
          <a:prstGeom prst="rect">
            <a:avLst/>
          </a:prstGeom>
        </p:spPr>
      </p:pic>
      <p:pic>
        <p:nvPicPr>
          <p:cNvPr id="51" name="Рисунок 50">
            <a:extLst>
              <a:ext uri="{FF2B5EF4-FFF2-40B4-BE49-F238E27FC236}">
                <a16:creationId xmlns:a16="http://schemas.microsoft.com/office/drawing/2014/main" id="{A1C3BC97-54F7-4A0E-87B2-5B61738A44CE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6688" y="3017513"/>
            <a:ext cx="464834" cy="969730"/>
          </a:xfrm>
          <a:prstGeom prst="rect">
            <a:avLst/>
          </a:prstGeom>
        </p:spPr>
      </p:pic>
      <p:pic>
        <p:nvPicPr>
          <p:cNvPr id="52" name="Рисунок 51">
            <a:extLst>
              <a:ext uri="{FF2B5EF4-FFF2-40B4-BE49-F238E27FC236}">
                <a16:creationId xmlns:a16="http://schemas.microsoft.com/office/drawing/2014/main" id="{70FAA64C-2DF5-482D-A016-CC91285C694E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4295" y="3973968"/>
            <a:ext cx="464834" cy="969730"/>
          </a:xfrm>
          <a:prstGeom prst="rect">
            <a:avLst/>
          </a:prstGeom>
        </p:spPr>
      </p:pic>
      <p:pic>
        <p:nvPicPr>
          <p:cNvPr id="53" name="Рисунок 52">
            <a:extLst>
              <a:ext uri="{FF2B5EF4-FFF2-40B4-BE49-F238E27FC236}">
                <a16:creationId xmlns:a16="http://schemas.microsoft.com/office/drawing/2014/main" id="{0C36C032-A256-4116-B285-60B19AEB0B5C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4295" y="4943516"/>
            <a:ext cx="464834" cy="496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28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9CA42831-E59C-405F-AE2E-0ED0A351EEC4}"/>
              </a:ext>
            </a:extLst>
          </p:cNvPr>
          <p:cNvSpPr/>
          <p:nvPr/>
        </p:nvSpPr>
        <p:spPr>
          <a:xfrm>
            <a:off x="1209819" y="2706832"/>
            <a:ext cx="9772362" cy="1754332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>
                <a:solidFill>
                  <a:schemeClr val="tx1"/>
                </a:solidFill>
                <a:latin typeface="Arial Black" panose="020B0A04020102020204" pitchFamily="34" charset="0"/>
              </a:rPr>
              <a:t>«Мы в ответе за тех, кого приручили» </a:t>
            </a:r>
          </a:p>
          <a:p>
            <a:pPr algn="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(Антуан де Сент-Экзюпери)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2EC12BF-BC00-405B-BE4D-78D6047AF7F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6964" y="-166254"/>
            <a:ext cx="4202545" cy="4202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891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9CA42831-E59C-405F-AE2E-0ED0A351EEC4}"/>
              </a:ext>
            </a:extLst>
          </p:cNvPr>
          <p:cNvSpPr/>
          <p:nvPr/>
        </p:nvSpPr>
        <p:spPr>
          <a:xfrm>
            <a:off x="281709" y="1644072"/>
            <a:ext cx="11628582" cy="269701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>
                <a:solidFill>
                  <a:schemeClr val="tx1"/>
                </a:solidFill>
                <a:latin typeface="Arial Black" panose="020B0A04020102020204" pitchFamily="34" charset="0"/>
              </a:rPr>
              <a:t>Домашнее задание</a:t>
            </a:r>
          </a:p>
          <a:p>
            <a:pPr algn="ctr"/>
            <a:r>
              <a:rPr lang="ru-RU" sz="3200" dirty="0">
                <a:solidFill>
                  <a:schemeClr val="tx1"/>
                </a:solidFill>
                <a:latin typeface="Arial Narrow" panose="020B0606020202030204" pitchFamily="34" charset="0"/>
              </a:rPr>
              <a:t>Изучить ещё раз статью на стр.80-83, поработать с рубрикой «Проверь себя» и подготовить рассказ об обитателе живого уголка вашего дома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2EC12BF-BC00-405B-BE4D-78D6047AF7F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0055">
            <a:off x="1159162" y="-377755"/>
            <a:ext cx="3477491" cy="3477491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62EBCF3E-2450-4E6D-B75D-81D0B04DE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5382" y="3429000"/>
            <a:ext cx="5929745" cy="3163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65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уппа 30">
            <a:extLst>
              <a:ext uri="{FF2B5EF4-FFF2-40B4-BE49-F238E27FC236}">
                <a16:creationId xmlns:a16="http://schemas.microsoft.com/office/drawing/2014/main" id="{435DC4B6-E161-4410-B7EA-380241B0A580}"/>
              </a:ext>
            </a:extLst>
          </p:cNvPr>
          <p:cNvGrpSpPr/>
          <p:nvPr/>
        </p:nvGrpSpPr>
        <p:grpSpPr>
          <a:xfrm>
            <a:off x="2042390" y="2088572"/>
            <a:ext cx="8107220" cy="2680855"/>
            <a:chOff x="1771073" y="748145"/>
            <a:chExt cx="8719128" cy="2680855"/>
          </a:xfrm>
        </p:grpSpPr>
        <p:sp>
          <p:nvSpPr>
            <p:cNvPr id="4" name="Прямоугольник: скругленные углы 3">
              <a:extLst>
                <a:ext uri="{FF2B5EF4-FFF2-40B4-BE49-F238E27FC236}">
                  <a16:creationId xmlns:a16="http://schemas.microsoft.com/office/drawing/2014/main" id="{A1A97504-0C8B-4AB4-B22D-F134E48D1A9C}"/>
                </a:ext>
              </a:extLst>
            </p:cNvPr>
            <p:cNvSpPr/>
            <p:nvPr/>
          </p:nvSpPr>
          <p:spPr>
            <a:xfrm>
              <a:off x="1771073" y="748145"/>
              <a:ext cx="8719128" cy="26808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4400" dirty="0">
                  <a:solidFill>
                    <a:schemeClr val="tx1"/>
                  </a:solidFill>
                  <a:latin typeface="Arial Narrow" panose="020B0606020202030204" pitchFamily="34" charset="0"/>
                </a:rPr>
                <a:t>Лев, кошка, лошадь, ворона, овца, воробей, корова, волк, кузнечик, медоносная пчела, курица, акула.</a:t>
              </a:r>
            </a:p>
          </p:txBody>
        </p:sp>
        <p:cxnSp>
          <p:nvCxnSpPr>
            <p:cNvPr id="6" name="Прямая соединительная линия 5">
              <a:extLst>
                <a:ext uri="{FF2B5EF4-FFF2-40B4-BE49-F238E27FC236}">
                  <a16:creationId xmlns:a16="http://schemas.microsoft.com/office/drawing/2014/main" id="{B05BDE1B-9AC0-4314-ADE2-C2B735C80EA8}"/>
                </a:ext>
              </a:extLst>
            </p:cNvPr>
            <p:cNvCxnSpPr>
              <a:cxnSpLocks/>
            </p:cNvCxnSpPr>
            <p:nvPr/>
          </p:nvCxnSpPr>
          <p:spPr>
            <a:xfrm>
              <a:off x="1967345" y="1717964"/>
              <a:ext cx="988291" cy="0"/>
            </a:xfrm>
            <a:prstGeom prst="line">
              <a:avLst/>
            </a:prstGeom>
            <a:ln w="57150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>
              <a:extLst>
                <a:ext uri="{FF2B5EF4-FFF2-40B4-BE49-F238E27FC236}">
                  <a16:creationId xmlns:a16="http://schemas.microsoft.com/office/drawing/2014/main" id="{BA6CE850-3ECA-4665-8A94-8DDE0D0A4603}"/>
                </a:ext>
              </a:extLst>
            </p:cNvPr>
            <p:cNvCxnSpPr>
              <a:cxnSpLocks/>
            </p:cNvCxnSpPr>
            <p:nvPr/>
          </p:nvCxnSpPr>
          <p:spPr>
            <a:xfrm>
              <a:off x="6996545" y="1717964"/>
              <a:ext cx="1741055" cy="0"/>
            </a:xfrm>
            <a:prstGeom prst="line">
              <a:avLst/>
            </a:prstGeom>
            <a:ln w="57150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>
              <a:extLst>
                <a:ext uri="{FF2B5EF4-FFF2-40B4-BE49-F238E27FC236}">
                  <a16:creationId xmlns:a16="http://schemas.microsoft.com/office/drawing/2014/main" id="{FEAFCB65-AF23-487C-8E9C-C844D20ACD03}"/>
                </a:ext>
              </a:extLst>
            </p:cNvPr>
            <p:cNvCxnSpPr>
              <a:cxnSpLocks/>
            </p:cNvCxnSpPr>
            <p:nvPr/>
          </p:nvCxnSpPr>
          <p:spPr>
            <a:xfrm>
              <a:off x="1967345" y="2387600"/>
              <a:ext cx="2073564" cy="0"/>
            </a:xfrm>
            <a:prstGeom prst="line">
              <a:avLst/>
            </a:prstGeom>
            <a:ln w="57150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>
              <a:extLst>
                <a:ext uri="{FF2B5EF4-FFF2-40B4-BE49-F238E27FC236}">
                  <a16:creationId xmlns:a16="http://schemas.microsoft.com/office/drawing/2014/main" id="{C80AC0E6-59E7-4E7C-8533-E885F165F31C}"/>
                </a:ext>
              </a:extLst>
            </p:cNvPr>
            <p:cNvCxnSpPr>
              <a:cxnSpLocks/>
            </p:cNvCxnSpPr>
            <p:nvPr/>
          </p:nvCxnSpPr>
          <p:spPr>
            <a:xfrm>
              <a:off x="6563590" y="2373746"/>
              <a:ext cx="1145310" cy="13854"/>
            </a:xfrm>
            <a:prstGeom prst="line">
              <a:avLst/>
            </a:prstGeom>
            <a:ln w="57150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>
              <a:extLst>
                <a:ext uri="{FF2B5EF4-FFF2-40B4-BE49-F238E27FC236}">
                  <a16:creationId xmlns:a16="http://schemas.microsoft.com/office/drawing/2014/main" id="{1859FAA4-F7BE-47EF-81D3-C3006CD7EA54}"/>
                </a:ext>
              </a:extLst>
            </p:cNvPr>
            <p:cNvCxnSpPr>
              <a:cxnSpLocks/>
            </p:cNvCxnSpPr>
            <p:nvPr/>
          </p:nvCxnSpPr>
          <p:spPr>
            <a:xfrm>
              <a:off x="8056419" y="2373746"/>
              <a:ext cx="2235200" cy="0"/>
            </a:xfrm>
            <a:prstGeom prst="line">
              <a:avLst/>
            </a:prstGeom>
            <a:ln w="57150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>
              <a:extLst>
                <a:ext uri="{FF2B5EF4-FFF2-40B4-BE49-F238E27FC236}">
                  <a16:creationId xmlns:a16="http://schemas.microsoft.com/office/drawing/2014/main" id="{F4629569-59C8-4762-A615-DC9B8FEC16E8}"/>
                </a:ext>
              </a:extLst>
            </p:cNvPr>
            <p:cNvCxnSpPr>
              <a:cxnSpLocks/>
            </p:cNvCxnSpPr>
            <p:nvPr/>
          </p:nvCxnSpPr>
          <p:spPr>
            <a:xfrm>
              <a:off x="8464023" y="3042301"/>
              <a:ext cx="1403926" cy="0"/>
            </a:xfrm>
            <a:prstGeom prst="line">
              <a:avLst/>
            </a:prstGeom>
            <a:ln w="57150"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>
              <a:extLst>
                <a:ext uri="{FF2B5EF4-FFF2-40B4-BE49-F238E27FC236}">
                  <a16:creationId xmlns:a16="http://schemas.microsoft.com/office/drawing/2014/main" id="{D9C29759-734C-4B91-BEF5-094EF73DFC72}"/>
                </a:ext>
              </a:extLst>
            </p:cNvPr>
            <p:cNvCxnSpPr>
              <a:cxnSpLocks/>
            </p:cNvCxnSpPr>
            <p:nvPr/>
          </p:nvCxnSpPr>
          <p:spPr>
            <a:xfrm>
              <a:off x="3211945" y="1717964"/>
              <a:ext cx="142471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>
              <a:extLst>
                <a:ext uri="{FF2B5EF4-FFF2-40B4-BE49-F238E27FC236}">
                  <a16:creationId xmlns:a16="http://schemas.microsoft.com/office/drawing/2014/main" id="{DC5CCDB6-79C0-429E-8A29-73357F236E0D}"/>
                </a:ext>
              </a:extLst>
            </p:cNvPr>
            <p:cNvCxnSpPr>
              <a:cxnSpLocks/>
            </p:cNvCxnSpPr>
            <p:nvPr/>
          </p:nvCxnSpPr>
          <p:spPr>
            <a:xfrm>
              <a:off x="4892964" y="1713346"/>
              <a:ext cx="1831109" cy="461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>
              <a:extLst>
                <a:ext uri="{FF2B5EF4-FFF2-40B4-BE49-F238E27FC236}">
                  <a16:creationId xmlns:a16="http://schemas.microsoft.com/office/drawing/2014/main" id="{6FB22F31-86FD-4546-9A4A-9338E208EF83}"/>
                </a:ext>
              </a:extLst>
            </p:cNvPr>
            <p:cNvCxnSpPr>
              <a:cxnSpLocks/>
            </p:cNvCxnSpPr>
            <p:nvPr/>
          </p:nvCxnSpPr>
          <p:spPr>
            <a:xfrm>
              <a:off x="8866909" y="1705264"/>
              <a:ext cx="1424710" cy="461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>
              <a:extLst>
                <a:ext uri="{FF2B5EF4-FFF2-40B4-BE49-F238E27FC236}">
                  <a16:creationId xmlns:a16="http://schemas.microsoft.com/office/drawing/2014/main" id="{19580031-87E8-42EA-BE4B-7CCF6836D4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86563" y="2373746"/>
              <a:ext cx="1729508" cy="461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>
              <a:extLst>
                <a:ext uri="{FF2B5EF4-FFF2-40B4-BE49-F238E27FC236}">
                  <a16:creationId xmlns:a16="http://schemas.microsoft.com/office/drawing/2014/main" id="{0CC2A096-BFE6-44BF-9FB4-867DC8E46D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7345" y="3049080"/>
              <a:ext cx="4417292" cy="12774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>
              <a:extLst>
                <a:ext uri="{FF2B5EF4-FFF2-40B4-BE49-F238E27FC236}">
                  <a16:creationId xmlns:a16="http://schemas.microsoft.com/office/drawing/2014/main" id="{261514C4-F261-49CA-8C98-98271573679A}"/>
                </a:ext>
              </a:extLst>
            </p:cNvPr>
            <p:cNvCxnSpPr>
              <a:cxnSpLocks/>
            </p:cNvCxnSpPr>
            <p:nvPr/>
          </p:nvCxnSpPr>
          <p:spPr>
            <a:xfrm>
              <a:off x="6563590" y="3043456"/>
              <a:ext cx="1728355" cy="800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2" name="Прямоугольник: скругленные углы 31">
            <a:extLst>
              <a:ext uri="{FF2B5EF4-FFF2-40B4-BE49-F238E27FC236}">
                <a16:creationId xmlns:a16="http://schemas.microsoft.com/office/drawing/2014/main" id="{7438A1A6-7D0F-45F8-9038-9F1C09155AC0}"/>
              </a:ext>
            </a:extLst>
          </p:cNvPr>
          <p:cNvSpPr/>
          <p:nvPr/>
        </p:nvSpPr>
        <p:spPr>
          <a:xfrm>
            <a:off x="3979716" y="240145"/>
            <a:ext cx="4768273" cy="66501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Проверь работу</a:t>
            </a:r>
          </a:p>
        </p:txBody>
      </p:sp>
    </p:spTree>
    <p:extLst>
      <p:ext uri="{BB962C8B-B14F-4D97-AF65-F5344CB8AC3E}">
        <p14:creationId xmlns:p14="http://schemas.microsoft.com/office/powerpoint/2010/main" val="189184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78BD2859-B1A5-40CA-9B55-7C52EED963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578" y="3936985"/>
            <a:ext cx="4400558" cy="269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C69EA64E-7492-42DF-B66E-15FE5B8F87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53" b="99579" l="10000" r="90000">
                        <a14:foregroundMark x1="41630" y1="10105" x2="59239" y2="3368"/>
                        <a14:foregroundMark x1="59239" y1="3368" x2="64891" y2="7368"/>
                        <a14:foregroundMark x1="64891" y1="7368" x2="69457" y2="7158"/>
                        <a14:foregroundMark x1="29457" y1="93053" x2="34130" y2="83789"/>
                        <a14:foregroundMark x1="34130" y1="83789" x2="37609" y2="63368"/>
                        <a14:foregroundMark x1="56522" y1="1053" x2="56522" y2="1053"/>
                        <a14:foregroundMark x1="33370" y1="93684" x2="33370" y2="93684"/>
                        <a14:foregroundMark x1="27826" y1="95368" x2="29022" y2="995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4044" y="2508833"/>
            <a:ext cx="3690393" cy="1905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3C085D7C-2CEF-4494-9C86-040813C59E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4994" y="3313731"/>
            <a:ext cx="2485675" cy="220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>
            <a:extLst>
              <a:ext uri="{FF2B5EF4-FFF2-40B4-BE49-F238E27FC236}">
                <a16:creationId xmlns:a16="http://schemas.microsoft.com/office/drawing/2014/main" id="{C81F4CCC-617A-407A-9FCB-6DB663A5C3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42287" y="2361022"/>
            <a:ext cx="2291774" cy="281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>
            <a:extLst>
              <a:ext uri="{FF2B5EF4-FFF2-40B4-BE49-F238E27FC236}">
                <a16:creationId xmlns:a16="http://schemas.microsoft.com/office/drawing/2014/main" id="{243CE422-C90E-4090-81BE-443F876AEA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33142" y="2147993"/>
            <a:ext cx="3258858" cy="2562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>
            <a:extLst>
              <a:ext uri="{FF2B5EF4-FFF2-40B4-BE49-F238E27FC236}">
                <a16:creationId xmlns:a16="http://schemas.microsoft.com/office/drawing/2014/main" id="{229A5997-1467-47E7-B9DA-87F18D7EB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2744" y="3767259"/>
            <a:ext cx="4731362" cy="303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9D1154B2-B382-4481-9543-7CFE83ED4463}"/>
              </a:ext>
            </a:extLst>
          </p:cNvPr>
          <p:cNvSpPr/>
          <p:nvPr/>
        </p:nvSpPr>
        <p:spPr>
          <a:xfrm>
            <a:off x="1154256" y="342323"/>
            <a:ext cx="9883487" cy="66501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Домашние животные</a:t>
            </a: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21752233-019C-4048-B2C3-6900029CD4AF}"/>
              </a:ext>
            </a:extLst>
          </p:cNvPr>
          <p:cNvCxnSpPr>
            <a:stCxn id="10" idx="2"/>
          </p:cNvCxnSpPr>
          <p:nvPr/>
        </p:nvCxnSpPr>
        <p:spPr>
          <a:xfrm flipH="1">
            <a:off x="6095999" y="1007341"/>
            <a:ext cx="1" cy="5850659"/>
          </a:xfrm>
          <a:prstGeom prst="line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C6AE6DC6-133A-4E9C-8197-61C447DA6C9A}"/>
              </a:ext>
            </a:extLst>
          </p:cNvPr>
          <p:cNvSpPr/>
          <p:nvPr/>
        </p:nvSpPr>
        <p:spPr>
          <a:xfrm>
            <a:off x="923584" y="1406082"/>
            <a:ext cx="4285671" cy="66501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Радуют глаз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1AA4B705-5ED1-4643-930A-499C7CA2B3BD}"/>
              </a:ext>
            </a:extLst>
          </p:cNvPr>
          <p:cNvSpPr/>
          <p:nvPr/>
        </p:nvSpPr>
        <p:spPr>
          <a:xfrm>
            <a:off x="7205589" y="1406082"/>
            <a:ext cx="4285671" cy="66501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Приносят пользу</a:t>
            </a:r>
          </a:p>
        </p:txBody>
      </p:sp>
    </p:spTree>
    <p:extLst>
      <p:ext uri="{BB962C8B-B14F-4D97-AF65-F5344CB8AC3E}">
        <p14:creationId xmlns:p14="http://schemas.microsoft.com/office/powerpoint/2010/main" val="643020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F2CDF20D-CBA5-408B-AD08-F5CF0ACE95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60511" y="0"/>
            <a:ext cx="3971636" cy="7948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C6AE6DC6-133A-4E9C-8197-61C447DA6C9A}"/>
              </a:ext>
            </a:extLst>
          </p:cNvPr>
          <p:cNvSpPr/>
          <p:nvPr/>
        </p:nvSpPr>
        <p:spPr>
          <a:xfrm>
            <a:off x="426069" y="2082878"/>
            <a:ext cx="9476561" cy="9769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Тема: Животные живого уголка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1AA4B705-5ED1-4643-930A-499C7CA2B3BD}"/>
              </a:ext>
            </a:extLst>
          </p:cNvPr>
          <p:cNvSpPr/>
          <p:nvPr/>
        </p:nvSpPr>
        <p:spPr>
          <a:xfrm>
            <a:off x="426069" y="4286672"/>
            <a:ext cx="10982062" cy="97689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Цель: узнать каких животных содержат в живом уголке, научиться ухаживать за ними.</a:t>
            </a:r>
          </a:p>
        </p:txBody>
      </p:sp>
    </p:spTree>
    <p:extLst>
      <p:ext uri="{BB962C8B-B14F-4D97-AF65-F5344CB8AC3E}">
        <p14:creationId xmlns:p14="http://schemas.microsoft.com/office/powerpoint/2010/main" val="270817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2448AD04-ED8A-42E8-B4F6-9D28475C307F}"/>
              </a:ext>
            </a:extLst>
          </p:cNvPr>
          <p:cNvGrpSpPr/>
          <p:nvPr/>
        </p:nvGrpSpPr>
        <p:grpSpPr>
          <a:xfrm>
            <a:off x="429417" y="1702326"/>
            <a:ext cx="11333163" cy="4068093"/>
            <a:chOff x="429417" y="1702326"/>
            <a:chExt cx="11333163" cy="4068093"/>
          </a:xfrm>
        </p:grpSpPr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id="{BB652514-645C-4D4A-A256-804470609B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9417" y="1702326"/>
              <a:ext cx="11333163" cy="4068093"/>
            </a:xfrm>
            <a:prstGeom prst="rect">
              <a:avLst/>
            </a:prstGeom>
          </p:spPr>
        </p:pic>
        <p:cxnSp>
          <p:nvCxnSpPr>
            <p:cNvPr id="6" name="Прямая со стрелкой 5">
              <a:extLst>
                <a:ext uri="{FF2B5EF4-FFF2-40B4-BE49-F238E27FC236}">
                  <a16:creationId xmlns:a16="http://schemas.microsoft.com/office/drawing/2014/main" id="{E672FFA9-0557-453D-89D9-A068311348B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55273" y="2844800"/>
              <a:ext cx="1320800" cy="480291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>
              <a:extLst>
                <a:ext uri="{FF2B5EF4-FFF2-40B4-BE49-F238E27FC236}">
                  <a16:creationId xmlns:a16="http://schemas.microsoft.com/office/drawing/2014/main" id="{B002DC1E-F584-46B1-9510-46E8A801B7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20364" y="2530764"/>
              <a:ext cx="1754909" cy="62807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>
              <a:extLst>
                <a:ext uri="{FF2B5EF4-FFF2-40B4-BE49-F238E27FC236}">
                  <a16:creationId xmlns:a16="http://schemas.microsoft.com/office/drawing/2014/main" id="{36A2473F-48ED-43C1-90DD-752D811101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34182" y="3634509"/>
              <a:ext cx="263237" cy="974436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>
              <a:extLst>
                <a:ext uri="{FF2B5EF4-FFF2-40B4-BE49-F238E27FC236}">
                  <a16:creationId xmlns:a16="http://schemas.microsoft.com/office/drawing/2014/main" id="{D308637B-425D-44F4-B164-BB153BA5F5E5}"/>
                </a:ext>
              </a:extLst>
            </p:cNvPr>
            <p:cNvCxnSpPr>
              <a:cxnSpLocks/>
            </p:cNvCxnSpPr>
            <p:nvPr/>
          </p:nvCxnSpPr>
          <p:spPr>
            <a:xfrm>
              <a:off x="8677638" y="2530764"/>
              <a:ext cx="1080579" cy="210127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>
              <a:extLst>
                <a:ext uri="{FF2B5EF4-FFF2-40B4-BE49-F238E27FC236}">
                  <a16:creationId xmlns:a16="http://schemas.microsoft.com/office/drawing/2014/main" id="{5804C84C-BF07-4936-8D2B-7FAE14E59283}"/>
                </a:ext>
              </a:extLst>
            </p:cNvPr>
            <p:cNvCxnSpPr>
              <a:cxnSpLocks/>
            </p:cNvCxnSpPr>
            <p:nvPr/>
          </p:nvCxnSpPr>
          <p:spPr>
            <a:xfrm>
              <a:off x="3223491" y="2530764"/>
              <a:ext cx="78511" cy="1921163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10311D71-1209-4AED-B278-786D7DFF7E1F}"/>
              </a:ext>
            </a:extLst>
          </p:cNvPr>
          <p:cNvSpPr/>
          <p:nvPr/>
        </p:nvSpPr>
        <p:spPr>
          <a:xfrm>
            <a:off x="3449201" y="392546"/>
            <a:ext cx="5293593" cy="66501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Проверь свою работу</a:t>
            </a:r>
          </a:p>
        </p:txBody>
      </p:sp>
    </p:spTree>
    <p:extLst>
      <p:ext uri="{BB962C8B-B14F-4D97-AF65-F5344CB8AC3E}">
        <p14:creationId xmlns:p14="http://schemas.microsoft.com/office/powerpoint/2010/main" val="71939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время истекло">
            <a:extLst>
              <a:ext uri="{FF2B5EF4-FFF2-40B4-BE49-F238E27FC236}">
                <a16:creationId xmlns:a16="http://schemas.microsoft.com/office/drawing/2014/main" id="{4151F104-A4CC-49F2-A422-69C6D458A976}"/>
              </a:ext>
            </a:extLst>
          </p:cNvPr>
          <p:cNvGrpSpPr/>
          <p:nvPr/>
        </p:nvGrpSpPr>
        <p:grpSpPr>
          <a:xfrm>
            <a:off x="420139" y="6024343"/>
            <a:ext cx="2636838" cy="697559"/>
            <a:chOff x="7338833" y="224855"/>
            <a:chExt cx="2636838" cy="697559"/>
          </a:xfrm>
        </p:grpSpPr>
        <p:sp>
          <p:nvSpPr>
            <p:cNvPr id="99" name="Скругленный прямоугольник 123">
              <a:extLst>
                <a:ext uri="{FF2B5EF4-FFF2-40B4-BE49-F238E27FC236}">
                  <a16:creationId xmlns:a16="http://schemas.microsoft.com/office/drawing/2014/main" id="{DB15E8FA-18F8-4BD8-946D-964568808236}"/>
                </a:ext>
              </a:extLst>
            </p:cNvPr>
            <p:cNvSpPr/>
            <p:nvPr/>
          </p:nvSpPr>
          <p:spPr>
            <a:xfrm>
              <a:off x="7338833" y="224855"/>
              <a:ext cx="2636838" cy="697559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0"/>
              <a:endParaRPr lang="ru-RU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Скругленный прямоугольник 124">
              <a:extLst>
                <a:ext uri="{FF2B5EF4-FFF2-40B4-BE49-F238E27FC236}">
                  <a16:creationId xmlns:a16="http://schemas.microsoft.com/office/drawing/2014/main" id="{06A3D5F9-D4B7-4D42-8B98-FECD8F11D92A}"/>
                </a:ext>
              </a:extLst>
            </p:cNvPr>
            <p:cNvSpPr/>
            <p:nvPr/>
          </p:nvSpPr>
          <p:spPr>
            <a:xfrm>
              <a:off x="7338833" y="224855"/>
              <a:ext cx="2636838" cy="697559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0"/>
              <a:r>
                <a:rPr lang="ru-RU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ВРЕМЯ ИСТЕКЛО!</a:t>
              </a:r>
            </a:p>
          </p:txBody>
        </p:sp>
      </p:grpSp>
      <p:sp>
        <p:nvSpPr>
          <p:cNvPr id="94" name="Надпись 96">
            <a:extLst>
              <a:ext uri="{FF2B5EF4-FFF2-40B4-BE49-F238E27FC236}">
                <a16:creationId xmlns:a16="http://schemas.microsoft.com/office/drawing/2014/main" id="{450766D4-06F2-4856-9B1E-D1884F395E39}"/>
              </a:ext>
            </a:extLst>
          </p:cNvPr>
          <p:cNvSpPr txBox="1"/>
          <p:nvPr/>
        </p:nvSpPr>
        <p:spPr>
          <a:xfrm>
            <a:off x="4106215" y="120207"/>
            <a:ext cx="372730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ru-RU" sz="2800" dirty="0">
                <a:latin typeface="Arial Black" panose="020B0A04020102020204" pitchFamily="34" charset="0"/>
                <a:cs typeface="Arial" panose="020B0604020202020204" pitchFamily="34" charset="0"/>
              </a:rPr>
              <a:t>ВРЕМЯ РАБОТЫ </a:t>
            </a:r>
          </a:p>
          <a:p>
            <a:pPr algn="ctr" rtl="0"/>
            <a:r>
              <a:rPr lang="ru-RU" sz="4800" dirty="0">
                <a:latin typeface="Arial Black" panose="020B0A04020102020204" pitchFamily="34" charset="0"/>
                <a:cs typeface="Arial" panose="020B0604020202020204" pitchFamily="34" charset="0"/>
              </a:rPr>
              <a:t>5 минут</a:t>
            </a:r>
          </a:p>
        </p:txBody>
      </p:sp>
      <p:grpSp>
        <p:nvGrpSpPr>
          <p:cNvPr id="95" name="начало отсчета">
            <a:extLst>
              <a:ext uri="{FF2B5EF4-FFF2-40B4-BE49-F238E27FC236}">
                <a16:creationId xmlns:a16="http://schemas.microsoft.com/office/drawing/2014/main" id="{ADC180A2-ACCC-40D7-AE57-F444EA44ACE6}"/>
              </a:ext>
            </a:extLst>
          </p:cNvPr>
          <p:cNvGrpSpPr/>
          <p:nvPr/>
        </p:nvGrpSpPr>
        <p:grpSpPr>
          <a:xfrm>
            <a:off x="421727" y="5927926"/>
            <a:ext cx="2636838" cy="799962"/>
            <a:chOff x="1332706" y="185859"/>
            <a:chExt cx="2636838" cy="799962"/>
          </a:xfrm>
        </p:grpSpPr>
        <p:sp>
          <p:nvSpPr>
            <p:cNvPr id="96" name="Скругленный прямоугольник 120">
              <a:extLst>
                <a:ext uri="{FF2B5EF4-FFF2-40B4-BE49-F238E27FC236}">
                  <a16:creationId xmlns:a16="http://schemas.microsoft.com/office/drawing/2014/main" id="{EB32B797-E4CC-4F40-9B82-DBEE830516D7}"/>
                </a:ext>
              </a:extLst>
            </p:cNvPr>
            <p:cNvSpPr/>
            <p:nvPr/>
          </p:nvSpPr>
          <p:spPr>
            <a:xfrm>
              <a:off x="1332706" y="288262"/>
              <a:ext cx="2636838" cy="697559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sz="2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Скругленный прямоугольник 121">
              <a:extLst>
                <a:ext uri="{FF2B5EF4-FFF2-40B4-BE49-F238E27FC236}">
                  <a16:creationId xmlns:a16="http://schemas.microsoft.com/office/drawing/2014/main" id="{D67D8B84-7C76-4A04-A184-EFDB08E9102D}"/>
                </a:ext>
              </a:extLst>
            </p:cNvPr>
            <p:cNvSpPr/>
            <p:nvPr/>
          </p:nvSpPr>
          <p:spPr>
            <a:xfrm>
              <a:off x="1332706" y="185859"/>
              <a:ext cx="2636838" cy="697559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НАЧАЛО ОТСЧЕТА</a:t>
              </a:r>
            </a:p>
          </p:txBody>
        </p:sp>
      </p:grpSp>
      <p:sp>
        <p:nvSpPr>
          <p:cNvPr id="101" name="Автофигура 3">
            <a:extLst>
              <a:ext uri="{FF2B5EF4-FFF2-40B4-BE49-F238E27FC236}">
                <a16:creationId xmlns:a16="http://schemas.microsoft.com/office/drawing/2014/main" id="{EEADAACA-E970-4E69-9B9F-CC07F8987583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3096491" y="1265018"/>
            <a:ext cx="4922838" cy="538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en-US" dirty="0"/>
          </a:p>
        </p:txBody>
      </p:sp>
      <p:sp>
        <p:nvSpPr>
          <p:cNvPr id="102" name="Прямоугольник 5">
            <a:extLst>
              <a:ext uri="{FF2B5EF4-FFF2-40B4-BE49-F238E27FC236}">
                <a16:creationId xmlns:a16="http://schemas.microsoft.com/office/drawing/2014/main" id="{047EE4A5-D21E-437F-AF43-60490664B9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2379" y="1830168"/>
            <a:ext cx="136525" cy="371475"/>
          </a:xfrm>
          <a:prstGeom prst="rect">
            <a:avLst/>
          </a:prstGeom>
          <a:solidFill>
            <a:srgbClr val="9E9D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03" name="Прямоугольник 6">
            <a:extLst>
              <a:ext uri="{FF2B5EF4-FFF2-40B4-BE49-F238E27FC236}">
                <a16:creationId xmlns:a16="http://schemas.microsoft.com/office/drawing/2014/main" id="{DF37B13A-F602-4AC4-94BB-FEAAE4588C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2379" y="1830168"/>
            <a:ext cx="13652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04" name="Прямоугольник 7">
            <a:extLst>
              <a:ext uri="{FF2B5EF4-FFF2-40B4-BE49-F238E27FC236}">
                <a16:creationId xmlns:a16="http://schemas.microsoft.com/office/drawing/2014/main" id="{093D5CA4-6D4F-4EB7-8B89-14D430D434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2379" y="1830168"/>
            <a:ext cx="136525" cy="146050"/>
          </a:xfrm>
          <a:prstGeom prst="rect">
            <a:avLst/>
          </a:prstGeom>
          <a:solidFill>
            <a:srgbClr val="8685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05" name="Прямоугольник 8">
            <a:extLst>
              <a:ext uri="{FF2B5EF4-FFF2-40B4-BE49-F238E27FC236}">
                <a16:creationId xmlns:a16="http://schemas.microsoft.com/office/drawing/2014/main" id="{9F704E3C-B2BE-471A-9EA2-162EF5C249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2379" y="1830168"/>
            <a:ext cx="13652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06" name="Полилиния 9">
            <a:extLst>
              <a:ext uri="{FF2B5EF4-FFF2-40B4-BE49-F238E27FC236}">
                <a16:creationId xmlns:a16="http://schemas.microsoft.com/office/drawing/2014/main" id="{D9737C65-C937-44DA-98EA-81DFE7EC0F19}"/>
              </a:ext>
            </a:extLst>
          </p:cNvPr>
          <p:cNvSpPr>
            <a:spLocks/>
          </p:cNvSpPr>
          <p:nvPr/>
        </p:nvSpPr>
        <p:spPr bwMode="auto">
          <a:xfrm>
            <a:off x="5595216" y="1722218"/>
            <a:ext cx="460375" cy="195263"/>
          </a:xfrm>
          <a:custGeom>
            <a:avLst/>
            <a:gdLst>
              <a:gd name="T0" fmla="*/ 188 w 188"/>
              <a:gd name="T1" fmla="*/ 64 h 80"/>
              <a:gd name="T2" fmla="*/ 172 w 188"/>
              <a:gd name="T3" fmla="*/ 80 h 80"/>
              <a:gd name="T4" fmla="*/ 16 w 188"/>
              <a:gd name="T5" fmla="*/ 80 h 80"/>
              <a:gd name="T6" fmla="*/ 0 w 188"/>
              <a:gd name="T7" fmla="*/ 64 h 80"/>
              <a:gd name="T8" fmla="*/ 0 w 188"/>
              <a:gd name="T9" fmla="*/ 16 h 80"/>
              <a:gd name="T10" fmla="*/ 16 w 188"/>
              <a:gd name="T11" fmla="*/ 0 h 80"/>
              <a:gd name="T12" fmla="*/ 172 w 188"/>
              <a:gd name="T13" fmla="*/ 0 h 80"/>
              <a:gd name="T14" fmla="*/ 188 w 188"/>
              <a:gd name="T15" fmla="*/ 16 h 80"/>
              <a:gd name="T16" fmla="*/ 188 w 188"/>
              <a:gd name="T17" fmla="*/ 64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8" h="80">
                <a:moveTo>
                  <a:pt x="188" y="64"/>
                </a:moveTo>
                <a:cubicBezTo>
                  <a:pt x="188" y="73"/>
                  <a:pt x="181" y="80"/>
                  <a:pt x="172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7" y="80"/>
                  <a:pt x="0" y="73"/>
                  <a:pt x="0" y="6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172" y="0"/>
                  <a:pt x="172" y="0"/>
                  <a:pt x="172" y="0"/>
                </a:cubicBezTo>
                <a:cubicBezTo>
                  <a:pt x="181" y="0"/>
                  <a:pt x="188" y="7"/>
                  <a:pt x="188" y="16"/>
                </a:cubicBezTo>
                <a:lnTo>
                  <a:pt x="188" y="64"/>
                </a:lnTo>
                <a:close/>
              </a:path>
            </a:pathLst>
          </a:custGeom>
          <a:solidFill>
            <a:srgbClr val="5D5C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07" name="Полилиния 10">
            <a:extLst>
              <a:ext uri="{FF2B5EF4-FFF2-40B4-BE49-F238E27FC236}">
                <a16:creationId xmlns:a16="http://schemas.microsoft.com/office/drawing/2014/main" id="{BB9087E7-C1FF-4A3A-8C65-BB216B3778BF}"/>
              </a:ext>
            </a:extLst>
          </p:cNvPr>
          <p:cNvSpPr>
            <a:spLocks/>
          </p:cNvSpPr>
          <p:nvPr/>
        </p:nvSpPr>
        <p:spPr bwMode="auto">
          <a:xfrm>
            <a:off x="6622329" y="1969868"/>
            <a:ext cx="911225" cy="1109663"/>
          </a:xfrm>
          <a:custGeom>
            <a:avLst/>
            <a:gdLst>
              <a:gd name="T0" fmla="*/ 5 w 372"/>
              <a:gd name="T1" fmla="*/ 378 h 454"/>
              <a:gd name="T2" fmla="*/ 8 w 372"/>
              <a:gd name="T3" fmla="*/ 397 h 454"/>
              <a:gd name="T4" fmla="*/ 80 w 372"/>
              <a:gd name="T5" fmla="*/ 450 h 454"/>
              <a:gd name="T6" fmla="*/ 99 w 372"/>
              <a:gd name="T7" fmla="*/ 447 h 454"/>
              <a:gd name="T8" fmla="*/ 368 w 372"/>
              <a:gd name="T9" fmla="*/ 76 h 454"/>
              <a:gd name="T10" fmla="*/ 364 w 372"/>
              <a:gd name="T11" fmla="*/ 57 h 454"/>
              <a:gd name="T12" fmla="*/ 292 w 372"/>
              <a:gd name="T13" fmla="*/ 5 h 454"/>
              <a:gd name="T14" fmla="*/ 273 w 372"/>
              <a:gd name="T15" fmla="*/ 8 h 454"/>
              <a:gd name="T16" fmla="*/ 5 w 372"/>
              <a:gd name="T17" fmla="*/ 378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2" h="454">
                <a:moveTo>
                  <a:pt x="5" y="378"/>
                </a:moveTo>
                <a:cubicBezTo>
                  <a:pt x="0" y="384"/>
                  <a:pt x="2" y="393"/>
                  <a:pt x="8" y="397"/>
                </a:cubicBezTo>
                <a:cubicBezTo>
                  <a:pt x="80" y="450"/>
                  <a:pt x="80" y="450"/>
                  <a:pt x="80" y="450"/>
                </a:cubicBezTo>
                <a:cubicBezTo>
                  <a:pt x="86" y="454"/>
                  <a:pt x="95" y="453"/>
                  <a:pt x="99" y="447"/>
                </a:cubicBezTo>
                <a:cubicBezTo>
                  <a:pt x="368" y="76"/>
                  <a:pt x="368" y="76"/>
                  <a:pt x="368" y="76"/>
                </a:cubicBezTo>
                <a:cubicBezTo>
                  <a:pt x="372" y="70"/>
                  <a:pt x="371" y="62"/>
                  <a:pt x="364" y="57"/>
                </a:cubicBezTo>
                <a:cubicBezTo>
                  <a:pt x="292" y="5"/>
                  <a:pt x="292" y="5"/>
                  <a:pt x="292" y="5"/>
                </a:cubicBezTo>
                <a:cubicBezTo>
                  <a:pt x="286" y="0"/>
                  <a:pt x="277" y="2"/>
                  <a:pt x="273" y="8"/>
                </a:cubicBezTo>
                <a:cubicBezTo>
                  <a:pt x="5" y="378"/>
                  <a:pt x="5" y="378"/>
                  <a:pt x="5" y="378"/>
                </a:cubicBezTo>
              </a:path>
            </a:pathLst>
          </a:custGeom>
          <a:solidFill>
            <a:srgbClr val="5D5C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08" name="Полилиния 11">
            <a:extLst>
              <a:ext uri="{FF2B5EF4-FFF2-40B4-BE49-F238E27FC236}">
                <a16:creationId xmlns:a16="http://schemas.microsoft.com/office/drawing/2014/main" id="{2C9670BF-ED05-4BB1-810C-9F3E4295E3D0}"/>
              </a:ext>
            </a:extLst>
          </p:cNvPr>
          <p:cNvSpPr>
            <a:spLocks/>
          </p:cNvSpPr>
          <p:nvPr/>
        </p:nvSpPr>
        <p:spPr bwMode="auto">
          <a:xfrm>
            <a:off x="4123604" y="1949231"/>
            <a:ext cx="909638" cy="1111250"/>
          </a:xfrm>
          <a:custGeom>
            <a:avLst/>
            <a:gdLst>
              <a:gd name="T0" fmla="*/ 368 w 372"/>
              <a:gd name="T1" fmla="*/ 378 h 454"/>
              <a:gd name="T2" fmla="*/ 365 w 372"/>
              <a:gd name="T3" fmla="*/ 397 h 454"/>
              <a:gd name="T4" fmla="*/ 292 w 372"/>
              <a:gd name="T5" fmla="*/ 449 h 454"/>
              <a:gd name="T6" fmla="*/ 273 w 372"/>
              <a:gd name="T7" fmla="*/ 446 h 454"/>
              <a:gd name="T8" fmla="*/ 5 w 372"/>
              <a:gd name="T9" fmla="*/ 76 h 454"/>
              <a:gd name="T10" fmla="*/ 8 w 372"/>
              <a:gd name="T11" fmla="*/ 57 h 454"/>
              <a:gd name="T12" fmla="*/ 80 w 372"/>
              <a:gd name="T13" fmla="*/ 4 h 454"/>
              <a:gd name="T14" fmla="*/ 100 w 372"/>
              <a:gd name="T15" fmla="*/ 7 h 454"/>
              <a:gd name="T16" fmla="*/ 368 w 372"/>
              <a:gd name="T17" fmla="*/ 378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2" h="454">
                <a:moveTo>
                  <a:pt x="368" y="378"/>
                </a:moveTo>
                <a:cubicBezTo>
                  <a:pt x="372" y="384"/>
                  <a:pt x="371" y="392"/>
                  <a:pt x="365" y="397"/>
                </a:cubicBezTo>
                <a:cubicBezTo>
                  <a:pt x="292" y="449"/>
                  <a:pt x="292" y="449"/>
                  <a:pt x="292" y="449"/>
                </a:cubicBezTo>
                <a:cubicBezTo>
                  <a:pt x="286" y="454"/>
                  <a:pt x="277" y="452"/>
                  <a:pt x="273" y="446"/>
                </a:cubicBezTo>
                <a:cubicBezTo>
                  <a:pt x="5" y="76"/>
                  <a:pt x="5" y="76"/>
                  <a:pt x="5" y="76"/>
                </a:cubicBezTo>
                <a:cubicBezTo>
                  <a:pt x="0" y="70"/>
                  <a:pt x="2" y="61"/>
                  <a:pt x="8" y="57"/>
                </a:cubicBezTo>
                <a:cubicBezTo>
                  <a:pt x="80" y="4"/>
                  <a:pt x="80" y="4"/>
                  <a:pt x="80" y="4"/>
                </a:cubicBezTo>
                <a:cubicBezTo>
                  <a:pt x="86" y="0"/>
                  <a:pt x="95" y="1"/>
                  <a:pt x="100" y="7"/>
                </a:cubicBezTo>
                <a:cubicBezTo>
                  <a:pt x="368" y="378"/>
                  <a:pt x="368" y="378"/>
                  <a:pt x="368" y="378"/>
                </a:cubicBezTo>
              </a:path>
            </a:pathLst>
          </a:custGeom>
          <a:solidFill>
            <a:srgbClr val="5D5C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09" name="Полилиния 12">
            <a:extLst>
              <a:ext uri="{FF2B5EF4-FFF2-40B4-BE49-F238E27FC236}">
                <a16:creationId xmlns:a16="http://schemas.microsoft.com/office/drawing/2014/main" id="{8070A2ED-51FE-4AC6-A892-8BE2A49834BD}"/>
              </a:ext>
            </a:extLst>
          </p:cNvPr>
          <p:cNvSpPr>
            <a:spLocks noEditPoints="1"/>
          </p:cNvSpPr>
          <p:nvPr/>
        </p:nvSpPr>
        <p:spPr bwMode="auto">
          <a:xfrm>
            <a:off x="4334741" y="2255618"/>
            <a:ext cx="271463" cy="195263"/>
          </a:xfrm>
          <a:custGeom>
            <a:avLst/>
            <a:gdLst>
              <a:gd name="T0" fmla="*/ 0 w 171"/>
              <a:gd name="T1" fmla="*/ 97 h 123"/>
              <a:gd name="T2" fmla="*/ 0 w 171"/>
              <a:gd name="T3" fmla="*/ 97 h 123"/>
              <a:gd name="T4" fmla="*/ 18 w 171"/>
              <a:gd name="T5" fmla="*/ 123 h 123"/>
              <a:gd name="T6" fmla="*/ 18 w 171"/>
              <a:gd name="T7" fmla="*/ 123 h 123"/>
              <a:gd name="T8" fmla="*/ 0 w 171"/>
              <a:gd name="T9" fmla="*/ 97 h 123"/>
              <a:gd name="T10" fmla="*/ 152 w 171"/>
              <a:gd name="T11" fmla="*/ 0 h 123"/>
              <a:gd name="T12" fmla="*/ 152 w 171"/>
              <a:gd name="T13" fmla="*/ 0 h 123"/>
              <a:gd name="T14" fmla="*/ 171 w 171"/>
              <a:gd name="T15" fmla="*/ 26 h 123"/>
              <a:gd name="T16" fmla="*/ 171 w 171"/>
              <a:gd name="T17" fmla="*/ 26 h 123"/>
              <a:gd name="T18" fmla="*/ 152 w 171"/>
              <a:gd name="T1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1" h="123">
                <a:moveTo>
                  <a:pt x="0" y="97"/>
                </a:moveTo>
                <a:lnTo>
                  <a:pt x="0" y="97"/>
                </a:lnTo>
                <a:lnTo>
                  <a:pt x="18" y="123"/>
                </a:lnTo>
                <a:lnTo>
                  <a:pt x="18" y="123"/>
                </a:lnTo>
                <a:lnTo>
                  <a:pt x="0" y="97"/>
                </a:lnTo>
                <a:close/>
                <a:moveTo>
                  <a:pt x="152" y="0"/>
                </a:moveTo>
                <a:lnTo>
                  <a:pt x="152" y="0"/>
                </a:lnTo>
                <a:lnTo>
                  <a:pt x="171" y="26"/>
                </a:lnTo>
                <a:lnTo>
                  <a:pt x="171" y="26"/>
                </a:lnTo>
                <a:lnTo>
                  <a:pt x="152" y="0"/>
                </a:lnTo>
                <a:close/>
              </a:path>
            </a:pathLst>
          </a:custGeom>
          <a:solidFill>
            <a:srgbClr val="CECE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10" name="Полилиния 13">
            <a:extLst>
              <a:ext uri="{FF2B5EF4-FFF2-40B4-BE49-F238E27FC236}">
                <a16:creationId xmlns:a16="http://schemas.microsoft.com/office/drawing/2014/main" id="{3123F7B1-597D-40CB-A9D8-A36E02196DC2}"/>
              </a:ext>
            </a:extLst>
          </p:cNvPr>
          <p:cNvSpPr>
            <a:spLocks noEditPoints="1"/>
          </p:cNvSpPr>
          <p:nvPr/>
        </p:nvSpPr>
        <p:spPr bwMode="auto">
          <a:xfrm>
            <a:off x="4334741" y="2255618"/>
            <a:ext cx="271463" cy="195263"/>
          </a:xfrm>
          <a:custGeom>
            <a:avLst/>
            <a:gdLst>
              <a:gd name="T0" fmla="*/ 0 w 171"/>
              <a:gd name="T1" fmla="*/ 97 h 123"/>
              <a:gd name="T2" fmla="*/ 0 w 171"/>
              <a:gd name="T3" fmla="*/ 97 h 123"/>
              <a:gd name="T4" fmla="*/ 18 w 171"/>
              <a:gd name="T5" fmla="*/ 123 h 123"/>
              <a:gd name="T6" fmla="*/ 18 w 171"/>
              <a:gd name="T7" fmla="*/ 123 h 123"/>
              <a:gd name="T8" fmla="*/ 0 w 171"/>
              <a:gd name="T9" fmla="*/ 97 h 123"/>
              <a:gd name="T10" fmla="*/ 152 w 171"/>
              <a:gd name="T11" fmla="*/ 0 h 123"/>
              <a:gd name="T12" fmla="*/ 152 w 171"/>
              <a:gd name="T13" fmla="*/ 0 h 123"/>
              <a:gd name="T14" fmla="*/ 171 w 171"/>
              <a:gd name="T15" fmla="*/ 26 h 123"/>
              <a:gd name="T16" fmla="*/ 171 w 171"/>
              <a:gd name="T17" fmla="*/ 26 h 123"/>
              <a:gd name="T18" fmla="*/ 152 w 171"/>
              <a:gd name="T1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1" h="123">
                <a:moveTo>
                  <a:pt x="0" y="97"/>
                </a:moveTo>
                <a:lnTo>
                  <a:pt x="0" y="97"/>
                </a:lnTo>
                <a:lnTo>
                  <a:pt x="18" y="123"/>
                </a:lnTo>
                <a:lnTo>
                  <a:pt x="18" y="123"/>
                </a:lnTo>
                <a:lnTo>
                  <a:pt x="0" y="97"/>
                </a:lnTo>
                <a:moveTo>
                  <a:pt x="152" y="0"/>
                </a:moveTo>
                <a:lnTo>
                  <a:pt x="152" y="0"/>
                </a:lnTo>
                <a:lnTo>
                  <a:pt x="171" y="26"/>
                </a:lnTo>
                <a:lnTo>
                  <a:pt x="171" y="26"/>
                </a:lnTo>
                <a:lnTo>
                  <a:pt x="15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11" name="Полилиния 14">
            <a:extLst>
              <a:ext uri="{FF2B5EF4-FFF2-40B4-BE49-F238E27FC236}">
                <a16:creationId xmlns:a16="http://schemas.microsoft.com/office/drawing/2014/main" id="{C1EBEB23-BB25-430F-B788-2787B980520A}"/>
              </a:ext>
            </a:extLst>
          </p:cNvPr>
          <p:cNvSpPr>
            <a:spLocks/>
          </p:cNvSpPr>
          <p:nvPr/>
        </p:nvSpPr>
        <p:spPr bwMode="auto">
          <a:xfrm>
            <a:off x="4334741" y="2255618"/>
            <a:ext cx="271463" cy="195263"/>
          </a:xfrm>
          <a:custGeom>
            <a:avLst/>
            <a:gdLst>
              <a:gd name="T0" fmla="*/ 99 w 111"/>
              <a:gd name="T1" fmla="*/ 0 h 80"/>
              <a:gd name="T2" fmla="*/ 0 w 111"/>
              <a:gd name="T3" fmla="*/ 63 h 80"/>
              <a:gd name="T4" fmla="*/ 12 w 111"/>
              <a:gd name="T5" fmla="*/ 80 h 80"/>
              <a:gd name="T6" fmla="*/ 33 w 111"/>
              <a:gd name="T7" fmla="*/ 66 h 80"/>
              <a:gd name="T8" fmla="*/ 47 w 111"/>
              <a:gd name="T9" fmla="*/ 59 h 80"/>
              <a:gd name="T10" fmla="*/ 85 w 111"/>
              <a:gd name="T11" fmla="*/ 36 h 80"/>
              <a:gd name="T12" fmla="*/ 107 w 111"/>
              <a:gd name="T13" fmla="*/ 19 h 80"/>
              <a:gd name="T14" fmla="*/ 111 w 111"/>
              <a:gd name="T15" fmla="*/ 17 h 80"/>
              <a:gd name="T16" fmla="*/ 99 w 111"/>
              <a:gd name="T17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80">
                <a:moveTo>
                  <a:pt x="99" y="0"/>
                </a:moveTo>
                <a:cubicBezTo>
                  <a:pt x="0" y="63"/>
                  <a:pt x="0" y="63"/>
                  <a:pt x="0" y="63"/>
                </a:cubicBezTo>
                <a:cubicBezTo>
                  <a:pt x="12" y="80"/>
                  <a:pt x="12" y="80"/>
                  <a:pt x="12" y="80"/>
                </a:cubicBezTo>
                <a:cubicBezTo>
                  <a:pt x="19" y="75"/>
                  <a:pt x="26" y="70"/>
                  <a:pt x="33" y="66"/>
                </a:cubicBezTo>
                <a:cubicBezTo>
                  <a:pt x="38" y="64"/>
                  <a:pt x="42" y="61"/>
                  <a:pt x="47" y="59"/>
                </a:cubicBezTo>
                <a:cubicBezTo>
                  <a:pt x="58" y="50"/>
                  <a:pt x="71" y="42"/>
                  <a:pt x="85" y="36"/>
                </a:cubicBezTo>
                <a:cubicBezTo>
                  <a:pt x="92" y="30"/>
                  <a:pt x="99" y="25"/>
                  <a:pt x="107" y="19"/>
                </a:cubicBezTo>
                <a:cubicBezTo>
                  <a:pt x="108" y="19"/>
                  <a:pt x="110" y="18"/>
                  <a:pt x="111" y="17"/>
                </a:cubicBezTo>
                <a:cubicBezTo>
                  <a:pt x="99" y="0"/>
                  <a:pt x="99" y="0"/>
                  <a:pt x="99" y="0"/>
                </a:cubicBezTo>
              </a:path>
            </a:pathLst>
          </a:custGeom>
          <a:solidFill>
            <a:srgbClr val="4B4A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12" name="Полилиния 15">
            <a:extLst>
              <a:ext uri="{FF2B5EF4-FFF2-40B4-BE49-F238E27FC236}">
                <a16:creationId xmlns:a16="http://schemas.microsoft.com/office/drawing/2014/main" id="{B58F4B2E-E42D-47BC-BACD-24F047232A69}"/>
              </a:ext>
            </a:extLst>
          </p:cNvPr>
          <p:cNvSpPr>
            <a:spLocks/>
          </p:cNvSpPr>
          <p:nvPr/>
        </p:nvSpPr>
        <p:spPr bwMode="auto">
          <a:xfrm>
            <a:off x="7295429" y="2431831"/>
            <a:ext cx="30163" cy="38100"/>
          </a:xfrm>
          <a:custGeom>
            <a:avLst/>
            <a:gdLst>
              <a:gd name="T0" fmla="*/ 11 w 12"/>
              <a:gd name="T1" fmla="*/ 0 h 16"/>
              <a:gd name="T2" fmla="*/ 0 w 12"/>
              <a:gd name="T3" fmla="*/ 15 h 16"/>
              <a:gd name="T4" fmla="*/ 1 w 12"/>
              <a:gd name="T5" fmla="*/ 16 h 16"/>
              <a:gd name="T6" fmla="*/ 12 w 12"/>
              <a:gd name="T7" fmla="*/ 0 h 16"/>
              <a:gd name="T8" fmla="*/ 11 w 12"/>
              <a:gd name="T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6">
                <a:moveTo>
                  <a:pt x="11" y="0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1" y="15"/>
                  <a:pt x="1" y="16"/>
                </a:cubicBezTo>
                <a:cubicBezTo>
                  <a:pt x="12" y="0"/>
                  <a:pt x="12" y="0"/>
                  <a:pt x="12" y="0"/>
                </a:cubicBezTo>
                <a:cubicBezTo>
                  <a:pt x="11" y="0"/>
                  <a:pt x="11" y="0"/>
                  <a:pt x="11" y="0"/>
                </a:cubicBezTo>
              </a:path>
            </a:pathLst>
          </a:custGeom>
          <a:solidFill>
            <a:srgbClr val="CECE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13" name="Полилиния 16">
            <a:extLst>
              <a:ext uri="{FF2B5EF4-FFF2-40B4-BE49-F238E27FC236}">
                <a16:creationId xmlns:a16="http://schemas.microsoft.com/office/drawing/2014/main" id="{07D52515-CE0B-45BD-A0EE-B7A8B1A69367}"/>
              </a:ext>
            </a:extLst>
          </p:cNvPr>
          <p:cNvSpPr>
            <a:spLocks/>
          </p:cNvSpPr>
          <p:nvPr/>
        </p:nvSpPr>
        <p:spPr bwMode="auto">
          <a:xfrm>
            <a:off x="7055716" y="2277843"/>
            <a:ext cx="266700" cy="190500"/>
          </a:xfrm>
          <a:custGeom>
            <a:avLst/>
            <a:gdLst>
              <a:gd name="T0" fmla="*/ 11 w 109"/>
              <a:gd name="T1" fmla="*/ 0 h 78"/>
              <a:gd name="T2" fmla="*/ 0 w 109"/>
              <a:gd name="T3" fmla="*/ 16 h 78"/>
              <a:gd name="T4" fmla="*/ 4 w 109"/>
              <a:gd name="T5" fmla="*/ 18 h 78"/>
              <a:gd name="T6" fmla="*/ 26 w 109"/>
              <a:gd name="T7" fmla="*/ 35 h 78"/>
              <a:gd name="T8" fmla="*/ 64 w 109"/>
              <a:gd name="T9" fmla="*/ 58 h 78"/>
              <a:gd name="T10" fmla="*/ 78 w 109"/>
              <a:gd name="T11" fmla="*/ 65 h 78"/>
              <a:gd name="T12" fmla="*/ 98 w 109"/>
              <a:gd name="T13" fmla="*/ 78 h 78"/>
              <a:gd name="T14" fmla="*/ 109 w 109"/>
              <a:gd name="T15" fmla="*/ 63 h 78"/>
              <a:gd name="T16" fmla="*/ 11 w 109"/>
              <a:gd name="T1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9" h="78">
                <a:moveTo>
                  <a:pt x="11" y="0"/>
                </a:moveTo>
                <a:cubicBezTo>
                  <a:pt x="0" y="16"/>
                  <a:pt x="0" y="16"/>
                  <a:pt x="0" y="16"/>
                </a:cubicBezTo>
                <a:cubicBezTo>
                  <a:pt x="1" y="17"/>
                  <a:pt x="3" y="18"/>
                  <a:pt x="4" y="18"/>
                </a:cubicBezTo>
                <a:cubicBezTo>
                  <a:pt x="11" y="24"/>
                  <a:pt x="19" y="29"/>
                  <a:pt x="26" y="35"/>
                </a:cubicBezTo>
                <a:cubicBezTo>
                  <a:pt x="40" y="41"/>
                  <a:pt x="52" y="49"/>
                  <a:pt x="64" y="58"/>
                </a:cubicBezTo>
                <a:cubicBezTo>
                  <a:pt x="68" y="61"/>
                  <a:pt x="73" y="63"/>
                  <a:pt x="78" y="65"/>
                </a:cubicBezTo>
                <a:cubicBezTo>
                  <a:pt x="85" y="69"/>
                  <a:pt x="92" y="73"/>
                  <a:pt x="98" y="78"/>
                </a:cubicBezTo>
                <a:cubicBezTo>
                  <a:pt x="109" y="63"/>
                  <a:pt x="109" y="63"/>
                  <a:pt x="109" y="63"/>
                </a:cubicBezTo>
                <a:cubicBezTo>
                  <a:pt x="11" y="0"/>
                  <a:pt x="11" y="0"/>
                  <a:pt x="11" y="0"/>
                </a:cubicBezTo>
              </a:path>
            </a:pathLst>
          </a:custGeom>
          <a:solidFill>
            <a:srgbClr val="4B4A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14" name="Полилиния 17">
            <a:extLst>
              <a:ext uri="{FF2B5EF4-FFF2-40B4-BE49-F238E27FC236}">
                <a16:creationId xmlns:a16="http://schemas.microsoft.com/office/drawing/2014/main" id="{E2AE1AB8-F964-4616-BE90-7407B92E6FE9}"/>
              </a:ext>
            </a:extLst>
          </p:cNvPr>
          <p:cNvSpPr>
            <a:spLocks/>
          </p:cNvSpPr>
          <p:nvPr/>
        </p:nvSpPr>
        <p:spPr bwMode="auto">
          <a:xfrm>
            <a:off x="3553691" y="1438056"/>
            <a:ext cx="1560513" cy="1320800"/>
          </a:xfrm>
          <a:custGeom>
            <a:avLst/>
            <a:gdLst>
              <a:gd name="T0" fmla="*/ 638 w 638"/>
              <a:gd name="T1" fmla="*/ 194 h 540"/>
              <a:gd name="T2" fmla="*/ 638 w 638"/>
              <a:gd name="T3" fmla="*/ 194 h 540"/>
              <a:gd name="T4" fmla="*/ 194 w 638"/>
              <a:gd name="T5" fmla="*/ 96 h 540"/>
              <a:gd name="T6" fmla="*/ 96 w 638"/>
              <a:gd name="T7" fmla="*/ 540 h 540"/>
              <a:gd name="T8" fmla="*/ 96 w 638"/>
              <a:gd name="T9" fmla="*/ 540 h 540"/>
              <a:gd name="T10" fmla="*/ 638 w 638"/>
              <a:gd name="T11" fmla="*/ 194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8" h="540">
                <a:moveTo>
                  <a:pt x="638" y="194"/>
                </a:moveTo>
                <a:cubicBezTo>
                  <a:pt x="638" y="194"/>
                  <a:pt x="638" y="194"/>
                  <a:pt x="638" y="194"/>
                </a:cubicBezTo>
                <a:cubicBezTo>
                  <a:pt x="543" y="44"/>
                  <a:pt x="344" y="0"/>
                  <a:pt x="194" y="96"/>
                </a:cubicBezTo>
                <a:cubicBezTo>
                  <a:pt x="44" y="191"/>
                  <a:pt x="0" y="390"/>
                  <a:pt x="96" y="540"/>
                </a:cubicBezTo>
                <a:cubicBezTo>
                  <a:pt x="96" y="540"/>
                  <a:pt x="96" y="540"/>
                  <a:pt x="96" y="540"/>
                </a:cubicBezTo>
                <a:cubicBezTo>
                  <a:pt x="638" y="194"/>
                  <a:pt x="638" y="194"/>
                  <a:pt x="638" y="194"/>
                </a:cubicBezTo>
              </a:path>
            </a:pathLst>
          </a:custGeom>
          <a:solidFill>
            <a:srgbClr val="EA55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15" name="Полилиния 18">
            <a:extLst>
              <a:ext uri="{FF2B5EF4-FFF2-40B4-BE49-F238E27FC236}">
                <a16:creationId xmlns:a16="http://schemas.microsoft.com/office/drawing/2014/main" id="{0AFF3067-4933-4D65-9677-CE7A483AA1C4}"/>
              </a:ext>
            </a:extLst>
          </p:cNvPr>
          <p:cNvSpPr>
            <a:spLocks noEditPoints="1"/>
          </p:cNvSpPr>
          <p:nvPr/>
        </p:nvSpPr>
        <p:spPr bwMode="auto">
          <a:xfrm>
            <a:off x="3769591" y="2641381"/>
            <a:ext cx="203200" cy="117475"/>
          </a:xfrm>
          <a:custGeom>
            <a:avLst/>
            <a:gdLst>
              <a:gd name="T0" fmla="*/ 0 w 83"/>
              <a:gd name="T1" fmla="*/ 36 h 48"/>
              <a:gd name="T2" fmla="*/ 8 w 83"/>
              <a:gd name="T3" fmla="*/ 48 h 48"/>
              <a:gd name="T4" fmla="*/ 0 w 83"/>
              <a:gd name="T5" fmla="*/ 36 h 48"/>
              <a:gd name="T6" fmla="*/ 83 w 83"/>
              <a:gd name="T7" fmla="*/ 0 h 48"/>
              <a:gd name="T8" fmla="*/ 8 w 83"/>
              <a:gd name="T9" fmla="*/ 48 h 48"/>
              <a:gd name="T10" fmla="*/ 83 w 83"/>
              <a:gd name="T11" fmla="*/ 0 h 48"/>
              <a:gd name="T12" fmla="*/ 83 w 83"/>
              <a:gd name="T13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48">
                <a:moveTo>
                  <a:pt x="0" y="36"/>
                </a:moveTo>
                <a:cubicBezTo>
                  <a:pt x="3" y="40"/>
                  <a:pt x="5" y="44"/>
                  <a:pt x="8" y="48"/>
                </a:cubicBezTo>
                <a:cubicBezTo>
                  <a:pt x="5" y="44"/>
                  <a:pt x="3" y="40"/>
                  <a:pt x="0" y="36"/>
                </a:cubicBezTo>
                <a:moveTo>
                  <a:pt x="83" y="0"/>
                </a:moveTo>
                <a:cubicBezTo>
                  <a:pt x="8" y="48"/>
                  <a:pt x="8" y="48"/>
                  <a:pt x="8" y="48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0"/>
                  <a:pt x="83" y="0"/>
                  <a:pt x="83" y="0"/>
                </a:cubicBezTo>
              </a:path>
            </a:pathLst>
          </a:custGeom>
          <a:solidFill>
            <a:srgbClr val="FAFC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16" name="Полилиния 19">
            <a:extLst>
              <a:ext uri="{FF2B5EF4-FFF2-40B4-BE49-F238E27FC236}">
                <a16:creationId xmlns:a16="http://schemas.microsoft.com/office/drawing/2014/main" id="{A4A03409-3171-4F0E-9A37-A681DAEEA302}"/>
              </a:ext>
            </a:extLst>
          </p:cNvPr>
          <p:cNvSpPr>
            <a:spLocks/>
          </p:cNvSpPr>
          <p:nvPr/>
        </p:nvSpPr>
        <p:spPr bwMode="auto">
          <a:xfrm>
            <a:off x="3702916" y="1677768"/>
            <a:ext cx="365125" cy="1081088"/>
          </a:xfrm>
          <a:custGeom>
            <a:avLst/>
            <a:gdLst>
              <a:gd name="T0" fmla="*/ 149 w 149"/>
              <a:gd name="T1" fmla="*/ 0 h 442"/>
              <a:gd name="T2" fmla="*/ 60 w 149"/>
              <a:gd name="T3" fmla="*/ 95 h 442"/>
              <a:gd name="T4" fmla="*/ 5 w 149"/>
              <a:gd name="T5" fmla="*/ 278 h 442"/>
              <a:gd name="T6" fmla="*/ 13 w 149"/>
              <a:gd name="T7" fmla="*/ 391 h 442"/>
              <a:gd name="T8" fmla="*/ 27 w 149"/>
              <a:gd name="T9" fmla="*/ 430 h 442"/>
              <a:gd name="T10" fmla="*/ 35 w 149"/>
              <a:gd name="T11" fmla="*/ 442 h 442"/>
              <a:gd name="T12" fmla="*/ 35 w 149"/>
              <a:gd name="T13" fmla="*/ 442 h 442"/>
              <a:gd name="T14" fmla="*/ 35 w 149"/>
              <a:gd name="T15" fmla="*/ 442 h 442"/>
              <a:gd name="T16" fmla="*/ 110 w 149"/>
              <a:gd name="T17" fmla="*/ 394 h 442"/>
              <a:gd name="T18" fmla="*/ 105 w 149"/>
              <a:gd name="T19" fmla="*/ 139 h 442"/>
              <a:gd name="T20" fmla="*/ 148 w 149"/>
              <a:gd name="T21" fmla="*/ 2 h 442"/>
              <a:gd name="T22" fmla="*/ 149 w 149"/>
              <a:gd name="T23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9" h="442">
                <a:moveTo>
                  <a:pt x="149" y="0"/>
                </a:moveTo>
                <a:cubicBezTo>
                  <a:pt x="117" y="27"/>
                  <a:pt x="80" y="57"/>
                  <a:pt x="60" y="95"/>
                </a:cubicBezTo>
                <a:cubicBezTo>
                  <a:pt x="31" y="152"/>
                  <a:pt x="12" y="215"/>
                  <a:pt x="5" y="278"/>
                </a:cubicBezTo>
                <a:cubicBezTo>
                  <a:pt x="0" y="328"/>
                  <a:pt x="7" y="359"/>
                  <a:pt x="13" y="391"/>
                </a:cubicBezTo>
                <a:cubicBezTo>
                  <a:pt x="16" y="407"/>
                  <a:pt x="21" y="418"/>
                  <a:pt x="27" y="430"/>
                </a:cubicBezTo>
                <a:cubicBezTo>
                  <a:pt x="30" y="434"/>
                  <a:pt x="32" y="438"/>
                  <a:pt x="35" y="442"/>
                </a:cubicBezTo>
                <a:cubicBezTo>
                  <a:pt x="35" y="442"/>
                  <a:pt x="35" y="442"/>
                  <a:pt x="35" y="442"/>
                </a:cubicBezTo>
                <a:cubicBezTo>
                  <a:pt x="35" y="442"/>
                  <a:pt x="35" y="442"/>
                  <a:pt x="35" y="442"/>
                </a:cubicBezTo>
                <a:cubicBezTo>
                  <a:pt x="110" y="394"/>
                  <a:pt x="110" y="394"/>
                  <a:pt x="110" y="394"/>
                </a:cubicBezTo>
                <a:cubicBezTo>
                  <a:pt x="92" y="312"/>
                  <a:pt x="87" y="222"/>
                  <a:pt x="105" y="139"/>
                </a:cubicBezTo>
                <a:cubicBezTo>
                  <a:pt x="115" y="91"/>
                  <a:pt x="130" y="47"/>
                  <a:pt x="148" y="2"/>
                </a:cubicBezTo>
                <a:cubicBezTo>
                  <a:pt x="148" y="2"/>
                  <a:pt x="149" y="1"/>
                  <a:pt x="149" y="0"/>
                </a:cubicBezTo>
              </a:path>
            </a:pathLst>
          </a:custGeom>
          <a:solidFill>
            <a:srgbClr val="F391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17" name="Полилиния 20">
            <a:extLst>
              <a:ext uri="{FF2B5EF4-FFF2-40B4-BE49-F238E27FC236}">
                <a16:creationId xmlns:a16="http://schemas.microsoft.com/office/drawing/2014/main" id="{C4CEF1A2-50B1-4E0C-AB42-96BBA0159324}"/>
              </a:ext>
            </a:extLst>
          </p:cNvPr>
          <p:cNvSpPr>
            <a:spLocks/>
          </p:cNvSpPr>
          <p:nvPr/>
        </p:nvSpPr>
        <p:spPr bwMode="auto">
          <a:xfrm>
            <a:off x="4164879" y="5716368"/>
            <a:ext cx="765175" cy="941388"/>
          </a:xfrm>
          <a:custGeom>
            <a:avLst/>
            <a:gdLst>
              <a:gd name="T0" fmla="*/ 140 w 313"/>
              <a:gd name="T1" fmla="*/ 366 h 385"/>
              <a:gd name="T2" fmla="*/ 112 w 313"/>
              <a:gd name="T3" fmla="*/ 381 h 385"/>
              <a:gd name="T4" fmla="*/ 13 w 313"/>
              <a:gd name="T5" fmla="*/ 378 h 385"/>
              <a:gd name="T6" fmla="*/ 6 w 313"/>
              <a:gd name="T7" fmla="*/ 350 h 385"/>
              <a:gd name="T8" fmla="*/ 174 w 313"/>
              <a:gd name="T9" fmla="*/ 13 h 385"/>
              <a:gd name="T10" fmla="*/ 201 w 313"/>
              <a:gd name="T11" fmla="*/ 6 h 385"/>
              <a:gd name="T12" fmla="*/ 301 w 313"/>
              <a:gd name="T13" fmla="*/ 66 h 385"/>
              <a:gd name="T14" fmla="*/ 308 w 313"/>
              <a:gd name="T15" fmla="*/ 93 h 385"/>
              <a:gd name="T16" fmla="*/ 140 w 313"/>
              <a:gd name="T17" fmla="*/ 366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3" h="385">
                <a:moveTo>
                  <a:pt x="140" y="366"/>
                </a:moveTo>
                <a:cubicBezTo>
                  <a:pt x="134" y="376"/>
                  <a:pt x="129" y="381"/>
                  <a:pt x="112" y="381"/>
                </a:cubicBezTo>
                <a:cubicBezTo>
                  <a:pt x="112" y="381"/>
                  <a:pt x="36" y="385"/>
                  <a:pt x="13" y="378"/>
                </a:cubicBezTo>
                <a:cubicBezTo>
                  <a:pt x="2" y="375"/>
                  <a:pt x="0" y="360"/>
                  <a:pt x="6" y="350"/>
                </a:cubicBezTo>
                <a:cubicBezTo>
                  <a:pt x="174" y="13"/>
                  <a:pt x="174" y="13"/>
                  <a:pt x="174" y="13"/>
                </a:cubicBezTo>
                <a:cubicBezTo>
                  <a:pt x="179" y="4"/>
                  <a:pt x="192" y="0"/>
                  <a:pt x="201" y="6"/>
                </a:cubicBezTo>
                <a:cubicBezTo>
                  <a:pt x="301" y="66"/>
                  <a:pt x="301" y="66"/>
                  <a:pt x="301" y="66"/>
                </a:cubicBezTo>
                <a:cubicBezTo>
                  <a:pt x="310" y="71"/>
                  <a:pt x="313" y="84"/>
                  <a:pt x="308" y="93"/>
                </a:cubicBezTo>
                <a:cubicBezTo>
                  <a:pt x="140" y="366"/>
                  <a:pt x="140" y="366"/>
                  <a:pt x="140" y="366"/>
                </a:cubicBezTo>
              </a:path>
            </a:pathLst>
          </a:custGeom>
          <a:solidFill>
            <a:srgbClr val="5D5C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18" name="Полилиния 21">
            <a:extLst>
              <a:ext uri="{FF2B5EF4-FFF2-40B4-BE49-F238E27FC236}">
                <a16:creationId xmlns:a16="http://schemas.microsoft.com/office/drawing/2014/main" id="{1D3B4259-6270-425E-895D-BD5F8D10B503}"/>
              </a:ext>
            </a:extLst>
          </p:cNvPr>
          <p:cNvSpPr>
            <a:spLocks noEditPoints="1"/>
          </p:cNvSpPr>
          <p:nvPr/>
        </p:nvSpPr>
        <p:spPr bwMode="auto">
          <a:xfrm>
            <a:off x="4434754" y="5989418"/>
            <a:ext cx="331788" cy="238125"/>
          </a:xfrm>
          <a:custGeom>
            <a:avLst/>
            <a:gdLst>
              <a:gd name="T0" fmla="*/ 209 w 209"/>
              <a:gd name="T1" fmla="*/ 125 h 150"/>
              <a:gd name="T2" fmla="*/ 195 w 209"/>
              <a:gd name="T3" fmla="*/ 150 h 150"/>
              <a:gd name="T4" fmla="*/ 195 w 209"/>
              <a:gd name="T5" fmla="*/ 150 h 150"/>
              <a:gd name="T6" fmla="*/ 209 w 209"/>
              <a:gd name="T7" fmla="*/ 125 h 150"/>
              <a:gd name="T8" fmla="*/ 209 w 209"/>
              <a:gd name="T9" fmla="*/ 125 h 150"/>
              <a:gd name="T10" fmla="*/ 23 w 209"/>
              <a:gd name="T11" fmla="*/ 0 h 150"/>
              <a:gd name="T12" fmla="*/ 0 w 209"/>
              <a:gd name="T13" fmla="*/ 45 h 150"/>
              <a:gd name="T14" fmla="*/ 0 w 209"/>
              <a:gd name="T15" fmla="*/ 45 h 150"/>
              <a:gd name="T16" fmla="*/ 23 w 209"/>
              <a:gd name="T17" fmla="*/ 0 h 150"/>
              <a:gd name="T18" fmla="*/ 23 w 209"/>
              <a:gd name="T19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9" h="150">
                <a:moveTo>
                  <a:pt x="209" y="125"/>
                </a:moveTo>
                <a:lnTo>
                  <a:pt x="195" y="150"/>
                </a:lnTo>
                <a:lnTo>
                  <a:pt x="195" y="150"/>
                </a:lnTo>
                <a:lnTo>
                  <a:pt x="209" y="125"/>
                </a:lnTo>
                <a:lnTo>
                  <a:pt x="209" y="125"/>
                </a:lnTo>
                <a:close/>
                <a:moveTo>
                  <a:pt x="23" y="0"/>
                </a:moveTo>
                <a:lnTo>
                  <a:pt x="0" y="45"/>
                </a:lnTo>
                <a:lnTo>
                  <a:pt x="0" y="45"/>
                </a:lnTo>
                <a:lnTo>
                  <a:pt x="23" y="0"/>
                </a:lnTo>
                <a:lnTo>
                  <a:pt x="23" y="0"/>
                </a:lnTo>
                <a:close/>
              </a:path>
            </a:pathLst>
          </a:custGeom>
          <a:solidFill>
            <a:srgbClr val="AEAD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19" name="Полилиния 22">
            <a:extLst>
              <a:ext uri="{FF2B5EF4-FFF2-40B4-BE49-F238E27FC236}">
                <a16:creationId xmlns:a16="http://schemas.microsoft.com/office/drawing/2014/main" id="{6C7BDFBD-CC67-4E77-98F6-92BB604B0E19}"/>
              </a:ext>
            </a:extLst>
          </p:cNvPr>
          <p:cNvSpPr>
            <a:spLocks noEditPoints="1"/>
          </p:cNvSpPr>
          <p:nvPr/>
        </p:nvSpPr>
        <p:spPr bwMode="auto">
          <a:xfrm>
            <a:off x="4434754" y="5989418"/>
            <a:ext cx="331788" cy="238125"/>
          </a:xfrm>
          <a:custGeom>
            <a:avLst/>
            <a:gdLst>
              <a:gd name="T0" fmla="*/ 209 w 209"/>
              <a:gd name="T1" fmla="*/ 125 h 150"/>
              <a:gd name="T2" fmla="*/ 195 w 209"/>
              <a:gd name="T3" fmla="*/ 150 h 150"/>
              <a:gd name="T4" fmla="*/ 195 w 209"/>
              <a:gd name="T5" fmla="*/ 150 h 150"/>
              <a:gd name="T6" fmla="*/ 209 w 209"/>
              <a:gd name="T7" fmla="*/ 125 h 150"/>
              <a:gd name="T8" fmla="*/ 209 w 209"/>
              <a:gd name="T9" fmla="*/ 125 h 150"/>
              <a:gd name="T10" fmla="*/ 23 w 209"/>
              <a:gd name="T11" fmla="*/ 0 h 150"/>
              <a:gd name="T12" fmla="*/ 0 w 209"/>
              <a:gd name="T13" fmla="*/ 45 h 150"/>
              <a:gd name="T14" fmla="*/ 0 w 209"/>
              <a:gd name="T15" fmla="*/ 45 h 150"/>
              <a:gd name="T16" fmla="*/ 23 w 209"/>
              <a:gd name="T17" fmla="*/ 0 h 150"/>
              <a:gd name="T18" fmla="*/ 23 w 209"/>
              <a:gd name="T19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9" h="150">
                <a:moveTo>
                  <a:pt x="209" y="125"/>
                </a:moveTo>
                <a:lnTo>
                  <a:pt x="195" y="150"/>
                </a:lnTo>
                <a:lnTo>
                  <a:pt x="195" y="150"/>
                </a:lnTo>
                <a:lnTo>
                  <a:pt x="209" y="125"/>
                </a:lnTo>
                <a:lnTo>
                  <a:pt x="209" y="125"/>
                </a:lnTo>
                <a:moveTo>
                  <a:pt x="23" y="0"/>
                </a:moveTo>
                <a:lnTo>
                  <a:pt x="0" y="45"/>
                </a:lnTo>
                <a:lnTo>
                  <a:pt x="0" y="45"/>
                </a:lnTo>
                <a:lnTo>
                  <a:pt x="23" y="0"/>
                </a:lnTo>
                <a:lnTo>
                  <a:pt x="2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20" name="Полилиния 23">
            <a:extLst>
              <a:ext uri="{FF2B5EF4-FFF2-40B4-BE49-F238E27FC236}">
                <a16:creationId xmlns:a16="http://schemas.microsoft.com/office/drawing/2014/main" id="{B5538ED4-D98A-4C8D-94B4-B5DD205746CE}"/>
              </a:ext>
            </a:extLst>
          </p:cNvPr>
          <p:cNvSpPr>
            <a:spLocks/>
          </p:cNvSpPr>
          <p:nvPr/>
        </p:nvSpPr>
        <p:spPr bwMode="auto">
          <a:xfrm>
            <a:off x="4434754" y="5989418"/>
            <a:ext cx="331788" cy="238125"/>
          </a:xfrm>
          <a:custGeom>
            <a:avLst/>
            <a:gdLst>
              <a:gd name="T0" fmla="*/ 15 w 136"/>
              <a:gd name="T1" fmla="*/ 0 h 97"/>
              <a:gd name="T2" fmla="*/ 0 w 136"/>
              <a:gd name="T3" fmla="*/ 29 h 97"/>
              <a:gd name="T4" fmla="*/ 59 w 136"/>
              <a:gd name="T5" fmla="*/ 64 h 97"/>
              <a:gd name="T6" fmla="*/ 127 w 136"/>
              <a:gd name="T7" fmla="*/ 97 h 97"/>
              <a:gd name="T8" fmla="*/ 136 w 136"/>
              <a:gd name="T9" fmla="*/ 81 h 97"/>
              <a:gd name="T10" fmla="*/ 15 w 136"/>
              <a:gd name="T11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6" h="97">
                <a:moveTo>
                  <a:pt x="15" y="0"/>
                </a:moveTo>
                <a:cubicBezTo>
                  <a:pt x="0" y="29"/>
                  <a:pt x="0" y="29"/>
                  <a:pt x="0" y="29"/>
                </a:cubicBezTo>
                <a:cubicBezTo>
                  <a:pt x="20" y="40"/>
                  <a:pt x="40" y="52"/>
                  <a:pt x="59" y="64"/>
                </a:cubicBezTo>
                <a:cubicBezTo>
                  <a:pt x="82" y="74"/>
                  <a:pt x="105" y="85"/>
                  <a:pt x="127" y="97"/>
                </a:cubicBezTo>
                <a:cubicBezTo>
                  <a:pt x="136" y="81"/>
                  <a:pt x="136" y="81"/>
                  <a:pt x="136" y="81"/>
                </a:cubicBezTo>
                <a:cubicBezTo>
                  <a:pt x="94" y="57"/>
                  <a:pt x="53" y="30"/>
                  <a:pt x="15" y="0"/>
                </a:cubicBezTo>
              </a:path>
            </a:pathLst>
          </a:custGeom>
          <a:solidFill>
            <a:srgbClr val="3F3E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21" name="Полилиния 24">
            <a:extLst>
              <a:ext uri="{FF2B5EF4-FFF2-40B4-BE49-F238E27FC236}">
                <a16:creationId xmlns:a16="http://schemas.microsoft.com/office/drawing/2014/main" id="{2E6E254D-F697-4F86-9B7C-6E62AC7A71AA}"/>
              </a:ext>
            </a:extLst>
          </p:cNvPr>
          <p:cNvSpPr>
            <a:spLocks/>
          </p:cNvSpPr>
          <p:nvPr/>
        </p:nvSpPr>
        <p:spPr bwMode="auto">
          <a:xfrm>
            <a:off x="6730279" y="5716368"/>
            <a:ext cx="765175" cy="941388"/>
          </a:xfrm>
          <a:custGeom>
            <a:avLst/>
            <a:gdLst>
              <a:gd name="T0" fmla="*/ 173 w 313"/>
              <a:gd name="T1" fmla="*/ 366 h 385"/>
              <a:gd name="T2" fmla="*/ 201 w 313"/>
              <a:gd name="T3" fmla="*/ 381 h 385"/>
              <a:gd name="T4" fmla="*/ 300 w 313"/>
              <a:gd name="T5" fmla="*/ 378 h 385"/>
              <a:gd name="T6" fmla="*/ 307 w 313"/>
              <a:gd name="T7" fmla="*/ 350 h 385"/>
              <a:gd name="T8" fmla="*/ 139 w 313"/>
              <a:gd name="T9" fmla="*/ 13 h 385"/>
              <a:gd name="T10" fmla="*/ 112 w 313"/>
              <a:gd name="T11" fmla="*/ 6 h 385"/>
              <a:gd name="T12" fmla="*/ 12 w 313"/>
              <a:gd name="T13" fmla="*/ 66 h 385"/>
              <a:gd name="T14" fmla="*/ 5 w 313"/>
              <a:gd name="T15" fmla="*/ 93 h 385"/>
              <a:gd name="T16" fmla="*/ 173 w 313"/>
              <a:gd name="T17" fmla="*/ 366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3" h="385">
                <a:moveTo>
                  <a:pt x="173" y="366"/>
                </a:moveTo>
                <a:cubicBezTo>
                  <a:pt x="179" y="376"/>
                  <a:pt x="184" y="381"/>
                  <a:pt x="201" y="381"/>
                </a:cubicBezTo>
                <a:cubicBezTo>
                  <a:pt x="201" y="381"/>
                  <a:pt x="277" y="385"/>
                  <a:pt x="300" y="378"/>
                </a:cubicBezTo>
                <a:cubicBezTo>
                  <a:pt x="311" y="375"/>
                  <a:pt x="313" y="360"/>
                  <a:pt x="307" y="350"/>
                </a:cubicBezTo>
                <a:cubicBezTo>
                  <a:pt x="139" y="13"/>
                  <a:pt x="139" y="13"/>
                  <a:pt x="139" y="13"/>
                </a:cubicBezTo>
                <a:cubicBezTo>
                  <a:pt x="134" y="4"/>
                  <a:pt x="121" y="0"/>
                  <a:pt x="112" y="6"/>
                </a:cubicBezTo>
                <a:cubicBezTo>
                  <a:pt x="12" y="66"/>
                  <a:pt x="12" y="66"/>
                  <a:pt x="12" y="66"/>
                </a:cubicBezTo>
                <a:cubicBezTo>
                  <a:pt x="3" y="71"/>
                  <a:pt x="0" y="84"/>
                  <a:pt x="5" y="93"/>
                </a:cubicBezTo>
                <a:cubicBezTo>
                  <a:pt x="173" y="366"/>
                  <a:pt x="173" y="366"/>
                  <a:pt x="173" y="366"/>
                </a:cubicBezTo>
              </a:path>
            </a:pathLst>
          </a:custGeom>
          <a:solidFill>
            <a:srgbClr val="5D5C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22" name="Полилиния 25">
            <a:extLst>
              <a:ext uri="{FF2B5EF4-FFF2-40B4-BE49-F238E27FC236}">
                <a16:creationId xmlns:a16="http://schemas.microsoft.com/office/drawing/2014/main" id="{A50DA13C-1ECA-4CB4-8A4A-5C90F82DD2EA}"/>
              </a:ext>
            </a:extLst>
          </p:cNvPr>
          <p:cNvSpPr>
            <a:spLocks/>
          </p:cNvSpPr>
          <p:nvPr/>
        </p:nvSpPr>
        <p:spPr bwMode="auto">
          <a:xfrm>
            <a:off x="7190654" y="5987831"/>
            <a:ext cx="36513" cy="73025"/>
          </a:xfrm>
          <a:custGeom>
            <a:avLst/>
            <a:gdLst>
              <a:gd name="T0" fmla="*/ 0 w 23"/>
              <a:gd name="T1" fmla="*/ 0 h 46"/>
              <a:gd name="T2" fmla="*/ 0 w 23"/>
              <a:gd name="T3" fmla="*/ 0 h 46"/>
              <a:gd name="T4" fmla="*/ 23 w 23"/>
              <a:gd name="T5" fmla="*/ 46 h 46"/>
              <a:gd name="T6" fmla="*/ 23 w 23"/>
              <a:gd name="T7" fmla="*/ 46 h 46"/>
              <a:gd name="T8" fmla="*/ 0 w 23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46">
                <a:moveTo>
                  <a:pt x="0" y="0"/>
                </a:moveTo>
                <a:lnTo>
                  <a:pt x="0" y="0"/>
                </a:lnTo>
                <a:lnTo>
                  <a:pt x="23" y="46"/>
                </a:lnTo>
                <a:lnTo>
                  <a:pt x="23" y="46"/>
                </a:lnTo>
                <a:lnTo>
                  <a:pt x="0" y="0"/>
                </a:lnTo>
                <a:close/>
              </a:path>
            </a:pathLst>
          </a:custGeom>
          <a:solidFill>
            <a:srgbClr val="AEAD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23" name="Полилиния 26">
            <a:extLst>
              <a:ext uri="{FF2B5EF4-FFF2-40B4-BE49-F238E27FC236}">
                <a16:creationId xmlns:a16="http://schemas.microsoft.com/office/drawing/2014/main" id="{B7EB69AE-7FE7-4AC5-A450-4646299E4F06}"/>
              </a:ext>
            </a:extLst>
          </p:cNvPr>
          <p:cNvSpPr>
            <a:spLocks/>
          </p:cNvSpPr>
          <p:nvPr/>
        </p:nvSpPr>
        <p:spPr bwMode="auto">
          <a:xfrm>
            <a:off x="7190654" y="5987831"/>
            <a:ext cx="36513" cy="73025"/>
          </a:xfrm>
          <a:custGeom>
            <a:avLst/>
            <a:gdLst>
              <a:gd name="T0" fmla="*/ 0 w 23"/>
              <a:gd name="T1" fmla="*/ 0 h 46"/>
              <a:gd name="T2" fmla="*/ 0 w 23"/>
              <a:gd name="T3" fmla="*/ 0 h 46"/>
              <a:gd name="T4" fmla="*/ 23 w 23"/>
              <a:gd name="T5" fmla="*/ 46 h 46"/>
              <a:gd name="T6" fmla="*/ 23 w 23"/>
              <a:gd name="T7" fmla="*/ 46 h 46"/>
              <a:gd name="T8" fmla="*/ 0 w 23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46">
                <a:moveTo>
                  <a:pt x="0" y="0"/>
                </a:moveTo>
                <a:lnTo>
                  <a:pt x="0" y="0"/>
                </a:lnTo>
                <a:lnTo>
                  <a:pt x="23" y="46"/>
                </a:lnTo>
                <a:lnTo>
                  <a:pt x="23" y="46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24" name="Полилиния 27">
            <a:extLst>
              <a:ext uri="{FF2B5EF4-FFF2-40B4-BE49-F238E27FC236}">
                <a16:creationId xmlns:a16="http://schemas.microsoft.com/office/drawing/2014/main" id="{18E007A9-3301-4369-ACC2-B47ACFB47BC6}"/>
              </a:ext>
            </a:extLst>
          </p:cNvPr>
          <p:cNvSpPr>
            <a:spLocks/>
          </p:cNvSpPr>
          <p:nvPr/>
        </p:nvSpPr>
        <p:spPr bwMode="auto">
          <a:xfrm>
            <a:off x="6892204" y="5987831"/>
            <a:ext cx="334963" cy="239713"/>
          </a:xfrm>
          <a:custGeom>
            <a:avLst/>
            <a:gdLst>
              <a:gd name="T0" fmla="*/ 122 w 137"/>
              <a:gd name="T1" fmla="*/ 0 h 98"/>
              <a:gd name="T2" fmla="*/ 0 w 137"/>
              <a:gd name="T3" fmla="*/ 81 h 98"/>
              <a:gd name="T4" fmla="*/ 10 w 137"/>
              <a:gd name="T5" fmla="*/ 98 h 98"/>
              <a:gd name="T6" fmla="*/ 78 w 137"/>
              <a:gd name="T7" fmla="*/ 65 h 98"/>
              <a:gd name="T8" fmla="*/ 137 w 137"/>
              <a:gd name="T9" fmla="*/ 30 h 98"/>
              <a:gd name="T10" fmla="*/ 122 w 137"/>
              <a:gd name="T11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7" h="98">
                <a:moveTo>
                  <a:pt x="122" y="0"/>
                </a:moveTo>
                <a:cubicBezTo>
                  <a:pt x="83" y="30"/>
                  <a:pt x="43" y="58"/>
                  <a:pt x="0" y="81"/>
                </a:cubicBezTo>
                <a:cubicBezTo>
                  <a:pt x="10" y="98"/>
                  <a:pt x="10" y="98"/>
                  <a:pt x="10" y="98"/>
                </a:cubicBezTo>
                <a:cubicBezTo>
                  <a:pt x="32" y="86"/>
                  <a:pt x="55" y="75"/>
                  <a:pt x="78" y="65"/>
                </a:cubicBezTo>
                <a:cubicBezTo>
                  <a:pt x="97" y="53"/>
                  <a:pt x="117" y="41"/>
                  <a:pt x="137" y="30"/>
                </a:cubicBezTo>
                <a:cubicBezTo>
                  <a:pt x="122" y="0"/>
                  <a:pt x="122" y="0"/>
                  <a:pt x="122" y="0"/>
                </a:cubicBezTo>
              </a:path>
            </a:pathLst>
          </a:custGeom>
          <a:solidFill>
            <a:srgbClr val="3F3E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grpSp>
        <p:nvGrpSpPr>
          <p:cNvPr id="125" name="Группа 124">
            <a:extLst>
              <a:ext uri="{FF2B5EF4-FFF2-40B4-BE49-F238E27FC236}">
                <a16:creationId xmlns:a16="http://schemas.microsoft.com/office/drawing/2014/main" id="{82DAA156-D623-4D2F-90D2-1BDE0C654956}"/>
              </a:ext>
            </a:extLst>
          </p:cNvPr>
          <p:cNvGrpSpPr/>
          <p:nvPr/>
        </p:nvGrpSpPr>
        <p:grpSpPr>
          <a:xfrm rot="1786145">
            <a:off x="3931436" y="2329547"/>
            <a:ext cx="3829050" cy="3830638"/>
            <a:chOff x="817563" y="2264166"/>
            <a:chExt cx="3829050" cy="3830638"/>
          </a:xfrm>
          <a:solidFill>
            <a:srgbClr val="FFC000"/>
          </a:solidFill>
        </p:grpSpPr>
        <p:sp>
          <p:nvSpPr>
            <p:cNvPr id="126" name="Овал 28">
              <a:extLst>
                <a:ext uri="{FF2B5EF4-FFF2-40B4-BE49-F238E27FC236}">
                  <a16:creationId xmlns:a16="http://schemas.microsoft.com/office/drawing/2014/main" id="{AA372903-962C-413F-A0D7-8EB4E1F6F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563" y="2264166"/>
              <a:ext cx="3829050" cy="383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27" name="часовая стрелка">
              <a:extLst>
                <a:ext uri="{FF2B5EF4-FFF2-40B4-BE49-F238E27FC236}">
                  <a16:creationId xmlns:a16="http://schemas.microsoft.com/office/drawing/2014/main" id="{21287A97-4E35-43D6-A725-DACAB0872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000" y="3253178"/>
              <a:ext cx="601663" cy="950913"/>
            </a:xfrm>
            <a:custGeom>
              <a:avLst/>
              <a:gdLst>
                <a:gd name="T0" fmla="*/ 0 w 379"/>
                <a:gd name="T1" fmla="*/ 23 h 599"/>
                <a:gd name="T2" fmla="*/ 39 w 379"/>
                <a:gd name="T3" fmla="*/ 0 h 599"/>
                <a:gd name="T4" fmla="*/ 379 w 379"/>
                <a:gd name="T5" fmla="*/ 576 h 599"/>
                <a:gd name="T6" fmla="*/ 341 w 379"/>
                <a:gd name="T7" fmla="*/ 599 h 599"/>
                <a:gd name="T8" fmla="*/ 0 w 379"/>
                <a:gd name="T9" fmla="*/ 23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9" h="599">
                  <a:moveTo>
                    <a:pt x="0" y="23"/>
                  </a:moveTo>
                  <a:lnTo>
                    <a:pt x="39" y="0"/>
                  </a:lnTo>
                  <a:lnTo>
                    <a:pt x="379" y="576"/>
                  </a:lnTo>
                  <a:lnTo>
                    <a:pt x="341" y="599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128" name="Полилиния 29">
            <a:extLst>
              <a:ext uri="{FF2B5EF4-FFF2-40B4-BE49-F238E27FC236}">
                <a16:creationId xmlns:a16="http://schemas.microsoft.com/office/drawing/2014/main" id="{32F73B6B-8729-47F9-A42E-6B017EEE294B}"/>
              </a:ext>
            </a:extLst>
          </p:cNvPr>
          <p:cNvSpPr>
            <a:spLocks noEditPoints="1"/>
          </p:cNvSpPr>
          <p:nvPr/>
        </p:nvSpPr>
        <p:spPr bwMode="auto">
          <a:xfrm>
            <a:off x="3634654" y="2074643"/>
            <a:ext cx="4387850" cy="4384675"/>
          </a:xfrm>
          <a:custGeom>
            <a:avLst/>
            <a:gdLst>
              <a:gd name="T0" fmla="*/ 897 w 1794"/>
              <a:gd name="T1" fmla="*/ 1793 h 1793"/>
              <a:gd name="T2" fmla="*/ 263 w 1794"/>
              <a:gd name="T3" fmla="*/ 1531 h 1793"/>
              <a:gd name="T4" fmla="*/ 0 w 1794"/>
              <a:gd name="T5" fmla="*/ 897 h 1793"/>
              <a:gd name="T6" fmla="*/ 263 w 1794"/>
              <a:gd name="T7" fmla="*/ 262 h 1793"/>
              <a:gd name="T8" fmla="*/ 897 w 1794"/>
              <a:gd name="T9" fmla="*/ 0 h 1793"/>
              <a:gd name="T10" fmla="*/ 1531 w 1794"/>
              <a:gd name="T11" fmla="*/ 262 h 1793"/>
              <a:gd name="T12" fmla="*/ 1794 w 1794"/>
              <a:gd name="T13" fmla="*/ 897 h 1793"/>
              <a:gd name="T14" fmla="*/ 1531 w 1794"/>
              <a:gd name="T15" fmla="*/ 1531 h 1793"/>
              <a:gd name="T16" fmla="*/ 897 w 1794"/>
              <a:gd name="T17" fmla="*/ 1793 h 1793"/>
              <a:gd name="T18" fmla="*/ 897 w 1794"/>
              <a:gd name="T19" fmla="*/ 79 h 1793"/>
              <a:gd name="T20" fmla="*/ 79 w 1794"/>
              <a:gd name="T21" fmla="*/ 897 h 1793"/>
              <a:gd name="T22" fmla="*/ 897 w 1794"/>
              <a:gd name="T23" fmla="*/ 1714 h 1793"/>
              <a:gd name="T24" fmla="*/ 1715 w 1794"/>
              <a:gd name="T25" fmla="*/ 897 h 1793"/>
              <a:gd name="T26" fmla="*/ 897 w 1794"/>
              <a:gd name="T27" fmla="*/ 79 h 1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94" h="1793">
                <a:moveTo>
                  <a:pt x="897" y="1793"/>
                </a:moveTo>
                <a:cubicBezTo>
                  <a:pt x="658" y="1793"/>
                  <a:pt x="432" y="1700"/>
                  <a:pt x="263" y="1531"/>
                </a:cubicBezTo>
                <a:cubicBezTo>
                  <a:pt x="94" y="1361"/>
                  <a:pt x="0" y="1136"/>
                  <a:pt x="0" y="897"/>
                </a:cubicBezTo>
                <a:cubicBezTo>
                  <a:pt x="0" y="657"/>
                  <a:pt x="94" y="432"/>
                  <a:pt x="263" y="262"/>
                </a:cubicBezTo>
                <a:cubicBezTo>
                  <a:pt x="432" y="93"/>
                  <a:pt x="658" y="0"/>
                  <a:pt x="897" y="0"/>
                </a:cubicBezTo>
                <a:cubicBezTo>
                  <a:pt x="1137" y="0"/>
                  <a:pt x="1362" y="93"/>
                  <a:pt x="1531" y="262"/>
                </a:cubicBezTo>
                <a:cubicBezTo>
                  <a:pt x="1701" y="432"/>
                  <a:pt x="1794" y="657"/>
                  <a:pt x="1794" y="897"/>
                </a:cubicBezTo>
                <a:cubicBezTo>
                  <a:pt x="1794" y="1136"/>
                  <a:pt x="1701" y="1361"/>
                  <a:pt x="1531" y="1531"/>
                </a:cubicBezTo>
                <a:cubicBezTo>
                  <a:pt x="1362" y="1700"/>
                  <a:pt x="1137" y="1793"/>
                  <a:pt x="897" y="1793"/>
                </a:cubicBezTo>
                <a:moveTo>
                  <a:pt x="897" y="79"/>
                </a:moveTo>
                <a:cubicBezTo>
                  <a:pt x="446" y="79"/>
                  <a:pt x="79" y="446"/>
                  <a:pt x="79" y="897"/>
                </a:cubicBezTo>
                <a:cubicBezTo>
                  <a:pt x="79" y="1348"/>
                  <a:pt x="446" y="1714"/>
                  <a:pt x="897" y="1714"/>
                </a:cubicBezTo>
                <a:cubicBezTo>
                  <a:pt x="1348" y="1714"/>
                  <a:pt x="1715" y="1348"/>
                  <a:pt x="1715" y="897"/>
                </a:cubicBezTo>
                <a:cubicBezTo>
                  <a:pt x="1715" y="446"/>
                  <a:pt x="1348" y="79"/>
                  <a:pt x="897" y="79"/>
                </a:cubicBezTo>
              </a:path>
            </a:pathLst>
          </a:custGeom>
          <a:solidFill>
            <a:srgbClr val="EA55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29" name="Полилиния 30">
            <a:extLst>
              <a:ext uri="{FF2B5EF4-FFF2-40B4-BE49-F238E27FC236}">
                <a16:creationId xmlns:a16="http://schemas.microsoft.com/office/drawing/2014/main" id="{38672156-1A90-404E-8DF3-BB71FBB2A215}"/>
              </a:ext>
            </a:extLst>
          </p:cNvPr>
          <p:cNvSpPr>
            <a:spLocks noEditPoints="1"/>
          </p:cNvSpPr>
          <p:nvPr/>
        </p:nvSpPr>
        <p:spPr bwMode="auto">
          <a:xfrm>
            <a:off x="3807691" y="2246093"/>
            <a:ext cx="4043363" cy="4041775"/>
          </a:xfrm>
          <a:custGeom>
            <a:avLst/>
            <a:gdLst>
              <a:gd name="T0" fmla="*/ 826 w 1653"/>
              <a:gd name="T1" fmla="*/ 1653 h 1653"/>
              <a:gd name="T2" fmla="*/ 0 w 1653"/>
              <a:gd name="T3" fmla="*/ 827 h 1653"/>
              <a:gd name="T4" fmla="*/ 826 w 1653"/>
              <a:gd name="T5" fmla="*/ 0 h 1653"/>
              <a:gd name="T6" fmla="*/ 1653 w 1653"/>
              <a:gd name="T7" fmla="*/ 827 h 1653"/>
              <a:gd name="T8" fmla="*/ 826 w 1653"/>
              <a:gd name="T9" fmla="*/ 1653 h 1653"/>
              <a:gd name="T10" fmla="*/ 826 w 1653"/>
              <a:gd name="T11" fmla="*/ 49 h 1653"/>
              <a:gd name="T12" fmla="*/ 48 w 1653"/>
              <a:gd name="T13" fmla="*/ 827 h 1653"/>
              <a:gd name="T14" fmla="*/ 826 w 1653"/>
              <a:gd name="T15" fmla="*/ 1605 h 1653"/>
              <a:gd name="T16" fmla="*/ 1604 w 1653"/>
              <a:gd name="T17" fmla="*/ 827 h 1653"/>
              <a:gd name="T18" fmla="*/ 826 w 1653"/>
              <a:gd name="T19" fmla="*/ 49 h 1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53" h="1653">
                <a:moveTo>
                  <a:pt x="826" y="1653"/>
                </a:moveTo>
                <a:cubicBezTo>
                  <a:pt x="371" y="1653"/>
                  <a:pt x="0" y="1282"/>
                  <a:pt x="0" y="827"/>
                </a:cubicBezTo>
                <a:cubicBezTo>
                  <a:pt x="0" y="371"/>
                  <a:pt x="371" y="0"/>
                  <a:pt x="826" y="0"/>
                </a:cubicBezTo>
                <a:cubicBezTo>
                  <a:pt x="1282" y="0"/>
                  <a:pt x="1653" y="371"/>
                  <a:pt x="1653" y="827"/>
                </a:cubicBezTo>
                <a:cubicBezTo>
                  <a:pt x="1653" y="1282"/>
                  <a:pt x="1282" y="1653"/>
                  <a:pt x="826" y="1653"/>
                </a:cubicBezTo>
                <a:moveTo>
                  <a:pt x="826" y="49"/>
                </a:moveTo>
                <a:cubicBezTo>
                  <a:pt x="397" y="49"/>
                  <a:pt x="48" y="398"/>
                  <a:pt x="48" y="827"/>
                </a:cubicBezTo>
                <a:cubicBezTo>
                  <a:pt x="48" y="1256"/>
                  <a:pt x="397" y="1605"/>
                  <a:pt x="826" y="1605"/>
                </a:cubicBezTo>
                <a:cubicBezTo>
                  <a:pt x="1255" y="1605"/>
                  <a:pt x="1604" y="1256"/>
                  <a:pt x="1604" y="827"/>
                </a:cubicBezTo>
                <a:cubicBezTo>
                  <a:pt x="1604" y="398"/>
                  <a:pt x="1255" y="49"/>
                  <a:pt x="826" y="49"/>
                </a:cubicBezTo>
              </a:path>
            </a:pathLst>
          </a:custGeom>
          <a:solidFill>
            <a:srgbClr val="DFDE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30" name="Полилиния 31">
            <a:extLst>
              <a:ext uri="{FF2B5EF4-FFF2-40B4-BE49-F238E27FC236}">
                <a16:creationId xmlns:a16="http://schemas.microsoft.com/office/drawing/2014/main" id="{4A255499-7A8F-4275-A053-DD1919AC2CA3}"/>
              </a:ext>
            </a:extLst>
          </p:cNvPr>
          <p:cNvSpPr>
            <a:spLocks noEditPoints="1"/>
          </p:cNvSpPr>
          <p:nvPr/>
        </p:nvSpPr>
        <p:spPr bwMode="auto">
          <a:xfrm>
            <a:off x="3717204" y="2155606"/>
            <a:ext cx="4221163" cy="4222750"/>
          </a:xfrm>
          <a:custGeom>
            <a:avLst/>
            <a:gdLst>
              <a:gd name="T0" fmla="*/ 863 w 1726"/>
              <a:gd name="T1" fmla="*/ 1690 h 1727"/>
              <a:gd name="T2" fmla="*/ 37 w 1726"/>
              <a:gd name="T3" fmla="*/ 864 h 1727"/>
              <a:gd name="T4" fmla="*/ 863 w 1726"/>
              <a:gd name="T5" fmla="*/ 37 h 1727"/>
              <a:gd name="T6" fmla="*/ 1690 w 1726"/>
              <a:gd name="T7" fmla="*/ 864 h 1727"/>
              <a:gd name="T8" fmla="*/ 1690 w 1726"/>
              <a:gd name="T9" fmla="*/ 864 h 1727"/>
              <a:gd name="T10" fmla="*/ 1690 w 1726"/>
              <a:gd name="T11" fmla="*/ 864 h 1727"/>
              <a:gd name="T12" fmla="*/ 863 w 1726"/>
              <a:gd name="T13" fmla="*/ 1690 h 1727"/>
              <a:gd name="T14" fmla="*/ 863 w 1726"/>
              <a:gd name="T15" fmla="*/ 1690 h 1727"/>
              <a:gd name="T16" fmla="*/ 863 w 1726"/>
              <a:gd name="T17" fmla="*/ 0 h 1727"/>
              <a:gd name="T18" fmla="*/ 0 w 1726"/>
              <a:gd name="T19" fmla="*/ 864 h 1727"/>
              <a:gd name="T20" fmla="*/ 863 w 1726"/>
              <a:gd name="T21" fmla="*/ 1727 h 1727"/>
              <a:gd name="T22" fmla="*/ 1726 w 1726"/>
              <a:gd name="T23" fmla="*/ 864 h 1727"/>
              <a:gd name="T24" fmla="*/ 863 w 1726"/>
              <a:gd name="T25" fmla="*/ 0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26" h="1727">
                <a:moveTo>
                  <a:pt x="863" y="1690"/>
                </a:moveTo>
                <a:cubicBezTo>
                  <a:pt x="408" y="1690"/>
                  <a:pt x="37" y="1319"/>
                  <a:pt x="37" y="864"/>
                </a:cubicBezTo>
                <a:cubicBezTo>
                  <a:pt x="37" y="408"/>
                  <a:pt x="408" y="37"/>
                  <a:pt x="863" y="37"/>
                </a:cubicBezTo>
                <a:cubicBezTo>
                  <a:pt x="1319" y="37"/>
                  <a:pt x="1690" y="408"/>
                  <a:pt x="1690" y="864"/>
                </a:cubicBezTo>
                <a:cubicBezTo>
                  <a:pt x="1690" y="864"/>
                  <a:pt x="1690" y="864"/>
                  <a:pt x="1690" y="864"/>
                </a:cubicBezTo>
                <a:cubicBezTo>
                  <a:pt x="1690" y="864"/>
                  <a:pt x="1690" y="864"/>
                  <a:pt x="1690" y="864"/>
                </a:cubicBezTo>
                <a:cubicBezTo>
                  <a:pt x="1690" y="1319"/>
                  <a:pt x="1319" y="1690"/>
                  <a:pt x="863" y="1690"/>
                </a:cubicBezTo>
                <a:cubicBezTo>
                  <a:pt x="863" y="1690"/>
                  <a:pt x="863" y="1690"/>
                  <a:pt x="863" y="1690"/>
                </a:cubicBezTo>
                <a:moveTo>
                  <a:pt x="863" y="0"/>
                </a:moveTo>
                <a:cubicBezTo>
                  <a:pt x="387" y="0"/>
                  <a:pt x="0" y="388"/>
                  <a:pt x="0" y="864"/>
                </a:cubicBezTo>
                <a:cubicBezTo>
                  <a:pt x="0" y="1340"/>
                  <a:pt x="387" y="1727"/>
                  <a:pt x="863" y="1727"/>
                </a:cubicBezTo>
                <a:cubicBezTo>
                  <a:pt x="1339" y="1727"/>
                  <a:pt x="1726" y="1340"/>
                  <a:pt x="1726" y="864"/>
                </a:cubicBezTo>
                <a:cubicBezTo>
                  <a:pt x="1726" y="388"/>
                  <a:pt x="1339" y="0"/>
                  <a:pt x="863" y="0"/>
                </a:cubicBezTo>
              </a:path>
            </a:pathLst>
          </a:custGeom>
          <a:solidFill>
            <a:srgbClr val="CD4A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grpSp>
        <p:nvGrpSpPr>
          <p:cNvPr id="131" name="Группа 130">
            <a:extLst>
              <a:ext uri="{FF2B5EF4-FFF2-40B4-BE49-F238E27FC236}">
                <a16:creationId xmlns:a16="http://schemas.microsoft.com/office/drawing/2014/main" id="{12961097-838E-48A2-898B-A1069C4F29C9}"/>
              </a:ext>
            </a:extLst>
          </p:cNvPr>
          <p:cNvGrpSpPr/>
          <p:nvPr/>
        </p:nvGrpSpPr>
        <p:grpSpPr>
          <a:xfrm>
            <a:off x="5552354" y="2500093"/>
            <a:ext cx="566738" cy="566738"/>
            <a:chOff x="2455863" y="2411803"/>
            <a:chExt cx="566738" cy="566738"/>
          </a:xfrm>
          <a:solidFill>
            <a:schemeClr val="accent6">
              <a:lumMod val="50000"/>
            </a:schemeClr>
          </a:solidFill>
        </p:grpSpPr>
        <p:sp>
          <p:nvSpPr>
            <p:cNvPr id="132" name="Овал 32">
              <a:extLst>
                <a:ext uri="{FF2B5EF4-FFF2-40B4-BE49-F238E27FC236}">
                  <a16:creationId xmlns:a16="http://schemas.microsoft.com/office/drawing/2014/main" id="{45A3C21E-CC5C-4C12-844F-E62DE06D81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5863" y="2411803"/>
              <a:ext cx="566738" cy="566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33" name="Овал 33">
              <a:extLst>
                <a:ext uri="{FF2B5EF4-FFF2-40B4-BE49-F238E27FC236}">
                  <a16:creationId xmlns:a16="http://schemas.microsoft.com/office/drawing/2014/main" id="{3C7C50F8-FD42-45A2-9964-8B881A8F4E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1425" y="2465778"/>
              <a:ext cx="455613" cy="457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34" name="Полилиния 34">
              <a:extLst>
                <a:ext uri="{FF2B5EF4-FFF2-40B4-BE49-F238E27FC236}">
                  <a16:creationId xmlns:a16="http://schemas.microsoft.com/office/drawing/2014/main" id="{D92594BF-EB6C-4620-9293-9D6D2EA889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11425" y="2621353"/>
              <a:ext cx="9525" cy="111125"/>
            </a:xfrm>
            <a:custGeom>
              <a:avLst/>
              <a:gdLst>
                <a:gd name="T0" fmla="*/ 0 w 4"/>
                <a:gd name="T1" fmla="*/ 43 h 45"/>
                <a:gd name="T2" fmla="*/ 0 w 4"/>
                <a:gd name="T3" fmla="*/ 42 h 45"/>
                <a:gd name="T4" fmla="*/ 0 w 4"/>
                <a:gd name="T5" fmla="*/ 41 h 45"/>
                <a:gd name="T6" fmla="*/ 0 w 4"/>
                <a:gd name="T7" fmla="*/ 40 h 45"/>
                <a:gd name="T8" fmla="*/ 0 w 4"/>
                <a:gd name="T9" fmla="*/ 40 h 45"/>
                <a:gd name="T10" fmla="*/ 0 w 4"/>
                <a:gd name="T11" fmla="*/ 39 h 45"/>
                <a:gd name="T12" fmla="*/ 0 w 4"/>
                <a:gd name="T13" fmla="*/ 38 h 45"/>
                <a:gd name="T14" fmla="*/ 0 w 4"/>
                <a:gd name="T15" fmla="*/ 38 h 45"/>
                <a:gd name="T16" fmla="*/ 0 w 4"/>
                <a:gd name="T17" fmla="*/ 37 h 45"/>
                <a:gd name="T18" fmla="*/ 0 w 4"/>
                <a:gd name="T19" fmla="*/ 36 h 45"/>
                <a:gd name="T20" fmla="*/ 0 w 4"/>
                <a:gd name="T21" fmla="*/ 36 h 45"/>
                <a:gd name="T22" fmla="*/ 0 w 4"/>
                <a:gd name="T23" fmla="*/ 35 h 45"/>
                <a:gd name="T24" fmla="*/ 0 w 4"/>
                <a:gd name="T25" fmla="*/ 34 h 45"/>
                <a:gd name="T26" fmla="*/ 0 w 4"/>
                <a:gd name="T27" fmla="*/ 34 h 45"/>
                <a:gd name="T28" fmla="*/ 0 w 4"/>
                <a:gd name="T29" fmla="*/ 33 h 45"/>
                <a:gd name="T30" fmla="*/ 0 w 4"/>
                <a:gd name="T31" fmla="*/ 32 h 45"/>
                <a:gd name="T32" fmla="*/ 0 w 4"/>
                <a:gd name="T33" fmla="*/ 31 h 45"/>
                <a:gd name="T34" fmla="*/ 0 w 4"/>
                <a:gd name="T35" fmla="*/ 31 h 45"/>
                <a:gd name="T36" fmla="*/ 0 w 4"/>
                <a:gd name="T37" fmla="*/ 30 h 45"/>
                <a:gd name="T38" fmla="*/ 0 w 4"/>
                <a:gd name="T39" fmla="*/ 29 h 45"/>
                <a:gd name="T40" fmla="*/ 0 w 4"/>
                <a:gd name="T41" fmla="*/ 29 h 45"/>
                <a:gd name="T42" fmla="*/ 0 w 4"/>
                <a:gd name="T43" fmla="*/ 28 h 45"/>
                <a:gd name="T44" fmla="*/ 0 w 4"/>
                <a:gd name="T45" fmla="*/ 27 h 45"/>
                <a:gd name="T46" fmla="*/ 0 w 4"/>
                <a:gd name="T47" fmla="*/ 26 h 45"/>
                <a:gd name="T48" fmla="*/ 0 w 4"/>
                <a:gd name="T49" fmla="*/ 26 h 45"/>
                <a:gd name="T50" fmla="*/ 0 w 4"/>
                <a:gd name="T51" fmla="*/ 25 h 45"/>
                <a:gd name="T52" fmla="*/ 0 w 4"/>
                <a:gd name="T53" fmla="*/ 24 h 45"/>
                <a:gd name="T54" fmla="*/ 0 w 4"/>
                <a:gd name="T55" fmla="*/ 23 h 45"/>
                <a:gd name="T56" fmla="*/ 0 w 4"/>
                <a:gd name="T57" fmla="*/ 22 h 45"/>
                <a:gd name="T58" fmla="*/ 0 w 4"/>
                <a:gd name="T59" fmla="*/ 22 h 45"/>
                <a:gd name="T60" fmla="*/ 0 w 4"/>
                <a:gd name="T61" fmla="*/ 21 h 45"/>
                <a:gd name="T62" fmla="*/ 0 w 4"/>
                <a:gd name="T63" fmla="*/ 20 h 45"/>
                <a:gd name="T64" fmla="*/ 0 w 4"/>
                <a:gd name="T65" fmla="*/ 19 h 45"/>
                <a:gd name="T66" fmla="*/ 0 w 4"/>
                <a:gd name="T67" fmla="*/ 18 h 45"/>
                <a:gd name="T68" fmla="*/ 0 w 4"/>
                <a:gd name="T69" fmla="*/ 18 h 45"/>
                <a:gd name="T70" fmla="*/ 0 w 4"/>
                <a:gd name="T71" fmla="*/ 17 h 45"/>
                <a:gd name="T72" fmla="*/ 1 w 4"/>
                <a:gd name="T73" fmla="*/ 16 h 45"/>
                <a:gd name="T74" fmla="*/ 1 w 4"/>
                <a:gd name="T75" fmla="*/ 15 h 45"/>
                <a:gd name="T76" fmla="*/ 1 w 4"/>
                <a:gd name="T77" fmla="*/ 15 h 45"/>
                <a:gd name="T78" fmla="*/ 1 w 4"/>
                <a:gd name="T79" fmla="*/ 13 h 45"/>
                <a:gd name="T80" fmla="*/ 1 w 4"/>
                <a:gd name="T81" fmla="*/ 12 h 45"/>
                <a:gd name="T82" fmla="*/ 1 w 4"/>
                <a:gd name="T83" fmla="*/ 12 h 45"/>
                <a:gd name="T84" fmla="*/ 1 w 4"/>
                <a:gd name="T85" fmla="*/ 11 h 45"/>
                <a:gd name="T86" fmla="*/ 2 w 4"/>
                <a:gd name="T87" fmla="*/ 10 h 45"/>
                <a:gd name="T88" fmla="*/ 2 w 4"/>
                <a:gd name="T89" fmla="*/ 10 h 45"/>
                <a:gd name="T90" fmla="*/ 2 w 4"/>
                <a:gd name="T91" fmla="*/ 9 h 45"/>
                <a:gd name="T92" fmla="*/ 2 w 4"/>
                <a:gd name="T93" fmla="*/ 8 h 45"/>
                <a:gd name="T94" fmla="*/ 2 w 4"/>
                <a:gd name="T95" fmla="*/ 8 h 45"/>
                <a:gd name="T96" fmla="*/ 2 w 4"/>
                <a:gd name="T97" fmla="*/ 7 h 45"/>
                <a:gd name="T98" fmla="*/ 3 w 4"/>
                <a:gd name="T99" fmla="*/ 6 h 45"/>
                <a:gd name="T100" fmla="*/ 3 w 4"/>
                <a:gd name="T101" fmla="*/ 6 h 45"/>
                <a:gd name="T102" fmla="*/ 3 w 4"/>
                <a:gd name="T103" fmla="*/ 5 h 45"/>
                <a:gd name="T104" fmla="*/ 3 w 4"/>
                <a:gd name="T105" fmla="*/ 4 h 45"/>
                <a:gd name="T106" fmla="*/ 3 w 4"/>
                <a:gd name="T107" fmla="*/ 4 h 45"/>
                <a:gd name="T108" fmla="*/ 3 w 4"/>
                <a:gd name="T109" fmla="*/ 3 h 45"/>
                <a:gd name="T110" fmla="*/ 4 w 4"/>
                <a:gd name="T111" fmla="*/ 2 h 45"/>
                <a:gd name="T112" fmla="*/ 4 w 4"/>
                <a:gd name="T113" fmla="*/ 1 h 45"/>
                <a:gd name="T114" fmla="*/ 4 w 4"/>
                <a:gd name="T1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" h="45">
                  <a:moveTo>
                    <a:pt x="1" y="45"/>
                  </a:moveTo>
                  <a:cubicBezTo>
                    <a:pt x="1" y="45"/>
                    <a:pt x="1" y="45"/>
                    <a:pt x="1" y="45"/>
                  </a:cubicBezTo>
                  <a:cubicBezTo>
                    <a:pt x="1" y="45"/>
                    <a:pt x="1" y="45"/>
                    <a:pt x="1" y="45"/>
                  </a:cubicBezTo>
                  <a:moveTo>
                    <a:pt x="0" y="43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moveTo>
                    <a:pt x="0" y="43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moveTo>
                    <a:pt x="0" y="4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moveTo>
                    <a:pt x="0" y="4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moveTo>
                    <a:pt x="0" y="4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moveTo>
                    <a:pt x="0" y="41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moveTo>
                    <a:pt x="0" y="41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8"/>
                  </a:moveTo>
                  <a:cubicBezTo>
                    <a:pt x="0" y="38"/>
                    <a:pt x="0" y="39"/>
                    <a:pt x="0" y="39"/>
                  </a:cubicBezTo>
                  <a:cubicBezTo>
                    <a:pt x="0" y="39"/>
                    <a:pt x="0" y="39"/>
                    <a:pt x="0" y="38"/>
                  </a:cubicBezTo>
                  <a:moveTo>
                    <a:pt x="0" y="38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moveTo>
                    <a:pt x="0" y="38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moveTo>
                    <a:pt x="0" y="37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7"/>
                  </a:cubicBezTo>
                  <a:moveTo>
                    <a:pt x="0" y="37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moveTo>
                    <a:pt x="0" y="37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moveTo>
                    <a:pt x="0" y="37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moveTo>
                    <a:pt x="0" y="36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moveTo>
                    <a:pt x="0" y="36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moveTo>
                    <a:pt x="0" y="36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moveTo>
                    <a:pt x="0" y="35"/>
                  </a:moveTo>
                  <a:cubicBezTo>
                    <a:pt x="0" y="35"/>
                    <a:pt x="0" y="36"/>
                    <a:pt x="0" y="36"/>
                  </a:cubicBezTo>
                  <a:cubicBezTo>
                    <a:pt x="0" y="36"/>
                    <a:pt x="0" y="35"/>
                    <a:pt x="0" y="35"/>
                  </a:cubicBezTo>
                  <a:moveTo>
                    <a:pt x="0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moveTo>
                    <a:pt x="0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moveTo>
                    <a:pt x="0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moveTo>
                    <a:pt x="0" y="33"/>
                  </a:moveTo>
                  <a:cubicBezTo>
                    <a:pt x="0" y="33"/>
                    <a:pt x="0" y="33"/>
                    <a:pt x="0" y="34"/>
                  </a:cubicBezTo>
                  <a:cubicBezTo>
                    <a:pt x="0" y="33"/>
                    <a:pt x="0" y="33"/>
                    <a:pt x="0" y="33"/>
                  </a:cubicBezTo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moveTo>
                    <a:pt x="0" y="32"/>
                  </a:moveTo>
                  <a:cubicBezTo>
                    <a:pt x="0" y="32"/>
                    <a:pt x="0" y="33"/>
                    <a:pt x="0" y="33"/>
                  </a:cubicBezTo>
                  <a:cubicBezTo>
                    <a:pt x="0" y="33"/>
                    <a:pt x="0" y="32"/>
                    <a:pt x="0" y="32"/>
                  </a:cubicBezTo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moveTo>
                    <a:pt x="0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moveTo>
                    <a:pt x="0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moveTo>
                    <a:pt x="0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moveTo>
                    <a:pt x="0" y="30"/>
                  </a:moveTo>
                  <a:cubicBezTo>
                    <a:pt x="0" y="30"/>
                    <a:pt x="0" y="30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moveTo>
                    <a:pt x="0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moveTo>
                    <a:pt x="0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0"/>
                    <a:pt x="0" y="29"/>
                    <a:pt x="0" y="29"/>
                  </a:cubicBezTo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0" y="28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8"/>
                  </a:cubicBezTo>
                  <a:moveTo>
                    <a:pt x="0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moveTo>
                    <a:pt x="0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moveTo>
                    <a:pt x="0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moveTo>
                    <a:pt x="0" y="27"/>
                  </a:moveTo>
                  <a:cubicBezTo>
                    <a:pt x="0" y="27"/>
                    <a:pt x="0" y="27"/>
                    <a:pt x="0" y="28"/>
                  </a:cubicBezTo>
                  <a:cubicBezTo>
                    <a:pt x="0" y="27"/>
                    <a:pt x="0" y="27"/>
                    <a:pt x="0" y="27"/>
                  </a:cubicBezTo>
                  <a:moveTo>
                    <a:pt x="0" y="27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moveTo>
                    <a:pt x="0" y="26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6"/>
                  </a:cubicBezTo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0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moveTo>
                    <a:pt x="0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moveTo>
                    <a:pt x="0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moveTo>
                    <a:pt x="0" y="24"/>
                  </a:moveTo>
                  <a:cubicBezTo>
                    <a:pt x="0" y="24"/>
                    <a:pt x="0" y="24"/>
                    <a:pt x="0" y="25"/>
                  </a:cubicBezTo>
                  <a:cubicBezTo>
                    <a:pt x="0" y="24"/>
                    <a:pt x="0" y="24"/>
                    <a:pt x="0" y="24"/>
                  </a:cubicBezTo>
                  <a:moveTo>
                    <a:pt x="0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moveTo>
                    <a:pt x="0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moveTo>
                    <a:pt x="0" y="23"/>
                  </a:moveTo>
                  <a:cubicBezTo>
                    <a:pt x="0" y="23"/>
                    <a:pt x="0" y="23"/>
                    <a:pt x="0" y="24"/>
                  </a:cubicBezTo>
                  <a:cubicBezTo>
                    <a:pt x="0" y="23"/>
                    <a:pt x="0" y="23"/>
                    <a:pt x="0" y="23"/>
                  </a:cubicBezTo>
                  <a:moveTo>
                    <a:pt x="0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moveTo>
                    <a:pt x="0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1"/>
                  </a:moveTo>
                  <a:cubicBezTo>
                    <a:pt x="0" y="21"/>
                    <a:pt x="0" y="22"/>
                    <a:pt x="0" y="22"/>
                  </a:cubicBezTo>
                  <a:cubicBezTo>
                    <a:pt x="0" y="22"/>
                    <a:pt x="0" y="21"/>
                    <a:pt x="0" y="21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19"/>
                  </a:moveTo>
                  <a:cubicBezTo>
                    <a:pt x="0" y="19"/>
                    <a:pt x="0" y="20"/>
                    <a:pt x="0" y="20"/>
                  </a:cubicBezTo>
                  <a:cubicBezTo>
                    <a:pt x="0" y="20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8"/>
                  </a:moveTo>
                  <a:cubicBezTo>
                    <a:pt x="0" y="18"/>
                    <a:pt x="0" y="19"/>
                    <a:pt x="0" y="19"/>
                  </a:cubicBezTo>
                  <a:cubicBezTo>
                    <a:pt x="0" y="19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8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1" y="16"/>
                  </a:moveTo>
                  <a:cubicBezTo>
                    <a:pt x="1" y="16"/>
                    <a:pt x="0" y="16"/>
                    <a:pt x="0" y="17"/>
                  </a:cubicBezTo>
                  <a:cubicBezTo>
                    <a:pt x="0" y="16"/>
                    <a:pt x="1" y="16"/>
                    <a:pt x="1" y="16"/>
                  </a:cubicBezTo>
                  <a:moveTo>
                    <a:pt x="1" y="16"/>
                  </a:move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moveTo>
                    <a:pt x="1" y="15"/>
                  </a:move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5"/>
                  </a:cubicBezTo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moveTo>
                    <a:pt x="1" y="14"/>
                  </a:moveTo>
                  <a:cubicBezTo>
                    <a:pt x="1" y="14"/>
                    <a:pt x="1" y="15"/>
                    <a:pt x="1" y="15"/>
                  </a:cubicBezTo>
                  <a:cubicBezTo>
                    <a:pt x="1" y="15"/>
                    <a:pt x="1" y="14"/>
                    <a:pt x="1" y="14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3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3"/>
                  </a:cubicBezTo>
                  <a:moveTo>
                    <a:pt x="1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moveTo>
                    <a:pt x="1" y="12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2"/>
                  </a:cubicBezTo>
                  <a:moveTo>
                    <a:pt x="1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moveTo>
                    <a:pt x="1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moveTo>
                    <a:pt x="1" y="11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2" y="11"/>
                  </a:move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moveTo>
                    <a:pt x="2" y="10"/>
                  </a:moveTo>
                  <a:cubicBezTo>
                    <a:pt x="2" y="10"/>
                    <a:pt x="2" y="11"/>
                    <a:pt x="2" y="11"/>
                  </a:cubicBezTo>
                  <a:cubicBezTo>
                    <a:pt x="2" y="11"/>
                    <a:pt x="2" y="10"/>
                    <a:pt x="2" y="10"/>
                  </a:cubicBezTo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2" y="9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9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8"/>
                  </a:move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3" y="6"/>
                  </a:moveTo>
                  <a:cubicBezTo>
                    <a:pt x="3" y="6"/>
                    <a:pt x="2" y="7"/>
                    <a:pt x="2" y="7"/>
                  </a:cubicBezTo>
                  <a:cubicBezTo>
                    <a:pt x="2" y="7"/>
                    <a:pt x="3" y="6"/>
                    <a:pt x="3" y="6"/>
                  </a:cubicBezTo>
                  <a:moveTo>
                    <a:pt x="3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3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3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3" y="4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35" name="Полилиния 35">
              <a:extLst>
                <a:ext uri="{FF2B5EF4-FFF2-40B4-BE49-F238E27FC236}">
                  <a16:creationId xmlns:a16="http://schemas.microsoft.com/office/drawing/2014/main" id="{13D4E882-056D-4D65-80BB-2C849F14D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1425" y="2494353"/>
              <a:ext cx="190500" cy="425450"/>
            </a:xfrm>
            <a:custGeom>
              <a:avLst/>
              <a:gdLst>
                <a:gd name="T0" fmla="*/ 4 w 78"/>
                <a:gd name="T1" fmla="*/ 53 h 174"/>
                <a:gd name="T2" fmla="*/ 4 w 78"/>
                <a:gd name="T3" fmla="*/ 54 h 174"/>
                <a:gd name="T4" fmla="*/ 3 w 78"/>
                <a:gd name="T5" fmla="*/ 55 h 174"/>
                <a:gd name="T6" fmla="*/ 3 w 78"/>
                <a:gd name="T7" fmla="*/ 56 h 174"/>
                <a:gd name="T8" fmla="*/ 3 w 78"/>
                <a:gd name="T9" fmla="*/ 56 h 174"/>
                <a:gd name="T10" fmla="*/ 3 w 78"/>
                <a:gd name="T11" fmla="*/ 57 h 174"/>
                <a:gd name="T12" fmla="*/ 3 w 78"/>
                <a:gd name="T13" fmla="*/ 58 h 174"/>
                <a:gd name="T14" fmla="*/ 3 w 78"/>
                <a:gd name="T15" fmla="*/ 58 h 174"/>
                <a:gd name="T16" fmla="*/ 2 w 78"/>
                <a:gd name="T17" fmla="*/ 59 h 174"/>
                <a:gd name="T18" fmla="*/ 2 w 78"/>
                <a:gd name="T19" fmla="*/ 60 h 174"/>
                <a:gd name="T20" fmla="*/ 2 w 78"/>
                <a:gd name="T21" fmla="*/ 61 h 174"/>
                <a:gd name="T22" fmla="*/ 2 w 78"/>
                <a:gd name="T23" fmla="*/ 61 h 174"/>
                <a:gd name="T24" fmla="*/ 2 w 78"/>
                <a:gd name="T25" fmla="*/ 62 h 174"/>
                <a:gd name="T26" fmla="*/ 2 w 78"/>
                <a:gd name="T27" fmla="*/ 63 h 174"/>
                <a:gd name="T28" fmla="*/ 1 w 78"/>
                <a:gd name="T29" fmla="*/ 63 h 174"/>
                <a:gd name="T30" fmla="*/ 1 w 78"/>
                <a:gd name="T31" fmla="*/ 64 h 174"/>
                <a:gd name="T32" fmla="*/ 1 w 78"/>
                <a:gd name="T33" fmla="*/ 65 h 174"/>
                <a:gd name="T34" fmla="*/ 1 w 78"/>
                <a:gd name="T35" fmla="*/ 66 h 174"/>
                <a:gd name="T36" fmla="*/ 1 w 78"/>
                <a:gd name="T37" fmla="*/ 67 h 174"/>
                <a:gd name="T38" fmla="*/ 1 w 78"/>
                <a:gd name="T39" fmla="*/ 68 h 174"/>
                <a:gd name="T40" fmla="*/ 0 w 78"/>
                <a:gd name="T41" fmla="*/ 69 h 174"/>
                <a:gd name="T42" fmla="*/ 0 w 78"/>
                <a:gd name="T43" fmla="*/ 70 h 174"/>
                <a:gd name="T44" fmla="*/ 0 w 78"/>
                <a:gd name="T45" fmla="*/ 71 h 174"/>
                <a:gd name="T46" fmla="*/ 0 w 78"/>
                <a:gd name="T47" fmla="*/ 71 h 174"/>
                <a:gd name="T48" fmla="*/ 0 w 78"/>
                <a:gd name="T49" fmla="*/ 73 h 174"/>
                <a:gd name="T50" fmla="*/ 0 w 78"/>
                <a:gd name="T51" fmla="*/ 73 h 174"/>
                <a:gd name="T52" fmla="*/ 0 w 78"/>
                <a:gd name="T53" fmla="*/ 74 h 174"/>
                <a:gd name="T54" fmla="*/ 0 w 78"/>
                <a:gd name="T55" fmla="*/ 75 h 174"/>
                <a:gd name="T56" fmla="*/ 0 w 78"/>
                <a:gd name="T57" fmla="*/ 76 h 174"/>
                <a:gd name="T58" fmla="*/ 0 w 78"/>
                <a:gd name="T59" fmla="*/ 77 h 174"/>
                <a:gd name="T60" fmla="*/ 0 w 78"/>
                <a:gd name="T61" fmla="*/ 77 h 174"/>
                <a:gd name="T62" fmla="*/ 0 w 78"/>
                <a:gd name="T63" fmla="*/ 78 h 174"/>
                <a:gd name="T64" fmla="*/ 0 w 78"/>
                <a:gd name="T65" fmla="*/ 79 h 174"/>
                <a:gd name="T66" fmla="*/ 0 w 78"/>
                <a:gd name="T67" fmla="*/ 80 h 174"/>
                <a:gd name="T68" fmla="*/ 0 w 78"/>
                <a:gd name="T69" fmla="*/ 81 h 174"/>
                <a:gd name="T70" fmla="*/ 0 w 78"/>
                <a:gd name="T71" fmla="*/ 81 h 174"/>
                <a:gd name="T72" fmla="*/ 0 w 78"/>
                <a:gd name="T73" fmla="*/ 82 h 174"/>
                <a:gd name="T74" fmla="*/ 0 w 78"/>
                <a:gd name="T75" fmla="*/ 83 h 174"/>
                <a:gd name="T76" fmla="*/ 0 w 78"/>
                <a:gd name="T77" fmla="*/ 84 h 174"/>
                <a:gd name="T78" fmla="*/ 0 w 78"/>
                <a:gd name="T79" fmla="*/ 84 h 174"/>
                <a:gd name="T80" fmla="*/ 0 w 78"/>
                <a:gd name="T81" fmla="*/ 85 h 174"/>
                <a:gd name="T82" fmla="*/ 0 w 78"/>
                <a:gd name="T83" fmla="*/ 86 h 174"/>
                <a:gd name="T84" fmla="*/ 0 w 78"/>
                <a:gd name="T85" fmla="*/ 87 h 174"/>
                <a:gd name="T86" fmla="*/ 0 w 78"/>
                <a:gd name="T87" fmla="*/ 87 h 174"/>
                <a:gd name="T88" fmla="*/ 0 w 78"/>
                <a:gd name="T89" fmla="*/ 88 h 174"/>
                <a:gd name="T90" fmla="*/ 0 w 78"/>
                <a:gd name="T91" fmla="*/ 89 h 174"/>
                <a:gd name="T92" fmla="*/ 0 w 78"/>
                <a:gd name="T93" fmla="*/ 90 h 174"/>
                <a:gd name="T94" fmla="*/ 0 w 78"/>
                <a:gd name="T95" fmla="*/ 90 h 174"/>
                <a:gd name="T96" fmla="*/ 0 w 78"/>
                <a:gd name="T97" fmla="*/ 91 h 174"/>
                <a:gd name="T98" fmla="*/ 0 w 78"/>
                <a:gd name="T99" fmla="*/ 92 h 174"/>
                <a:gd name="T100" fmla="*/ 0 w 78"/>
                <a:gd name="T101" fmla="*/ 92 h 174"/>
                <a:gd name="T102" fmla="*/ 0 w 78"/>
                <a:gd name="T103" fmla="*/ 94 h 174"/>
                <a:gd name="T104" fmla="*/ 0 w 78"/>
                <a:gd name="T105" fmla="*/ 94 h 174"/>
                <a:gd name="T106" fmla="*/ 1 w 78"/>
                <a:gd name="T107" fmla="*/ 97 h 174"/>
                <a:gd name="T108" fmla="*/ 15 w 78"/>
                <a:gd name="T109" fmla="*/ 7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8" h="174">
                  <a:moveTo>
                    <a:pt x="48" y="0"/>
                  </a:moveTo>
                  <a:cubicBezTo>
                    <a:pt x="28" y="11"/>
                    <a:pt x="12" y="30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2"/>
                    <a:pt x="4" y="52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5"/>
                    <a:pt x="4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2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9"/>
                    <a:pt x="2" y="59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3"/>
                    <a:pt x="2" y="63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8"/>
                    <a:pt x="0" y="68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0" y="69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0" y="75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6"/>
                    <a:pt x="1" y="96"/>
                    <a:pt x="1" y="97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7" y="136"/>
                    <a:pt x="38" y="168"/>
                    <a:pt x="78" y="174"/>
                  </a:cubicBezTo>
                  <a:cubicBezTo>
                    <a:pt x="66" y="169"/>
                    <a:pt x="55" y="162"/>
                    <a:pt x="46" y="152"/>
                  </a:cubicBezTo>
                  <a:cubicBezTo>
                    <a:pt x="33" y="139"/>
                    <a:pt x="24" y="124"/>
                    <a:pt x="19" y="106"/>
                  </a:cubicBezTo>
                  <a:cubicBezTo>
                    <a:pt x="18" y="97"/>
                    <a:pt x="16" y="87"/>
                    <a:pt x="15" y="78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58"/>
                    <a:pt x="20" y="40"/>
                    <a:pt x="30" y="23"/>
                  </a:cubicBezTo>
                  <a:cubicBezTo>
                    <a:pt x="35" y="16"/>
                    <a:pt x="41" y="9"/>
                    <a:pt x="46" y="2"/>
                  </a:cubicBezTo>
                  <a:cubicBezTo>
                    <a:pt x="47" y="1"/>
                    <a:pt x="48" y="1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36" name="Прямоугольник 36">
              <a:extLst>
                <a:ext uri="{FF2B5EF4-FFF2-40B4-BE49-F238E27FC236}">
                  <a16:creationId xmlns:a16="http://schemas.microsoft.com/office/drawing/2014/main" id="{A6793D5A-9A3D-4972-A6A2-007E00F16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5088" y="2592778"/>
              <a:ext cx="268288" cy="153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37" name="Прямоугольник 37">
              <a:extLst>
                <a:ext uri="{FF2B5EF4-FFF2-40B4-BE49-F238E27FC236}">
                  <a16:creationId xmlns:a16="http://schemas.microsoft.com/office/drawing/2014/main" id="{8973F9C3-248D-4AAF-8C2A-9FA48002C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4903" y="2518780"/>
              <a:ext cx="449132" cy="3231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2100" b="1" dirty="0">
                  <a:solidFill>
                    <a:schemeClr val="bg1"/>
                  </a:solidFill>
                  <a:latin typeface="Calibri" panose="020F0502020204030204" pitchFamily="34" charset="0"/>
                </a:rPr>
                <a:t>5</a:t>
              </a:r>
              <a:endParaRPr kumimoji="0" lang="ru-RU" alt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</p:grpSp>
      <p:sp>
        <p:nvSpPr>
          <p:cNvPr id="138" name="Полилиния 40">
            <a:extLst>
              <a:ext uri="{FF2B5EF4-FFF2-40B4-BE49-F238E27FC236}">
                <a16:creationId xmlns:a16="http://schemas.microsoft.com/office/drawing/2014/main" id="{88FA1057-A341-4CCE-AF02-14A858A58928}"/>
              </a:ext>
            </a:extLst>
          </p:cNvPr>
          <p:cNvSpPr>
            <a:spLocks noEditPoints="1"/>
          </p:cNvSpPr>
          <p:nvPr/>
        </p:nvSpPr>
        <p:spPr bwMode="auto">
          <a:xfrm>
            <a:off x="6341341" y="2939831"/>
            <a:ext cx="20638" cy="122238"/>
          </a:xfrm>
          <a:custGeom>
            <a:avLst/>
            <a:gdLst>
              <a:gd name="T0" fmla="*/ 8 w 8"/>
              <a:gd name="T1" fmla="*/ 50 h 50"/>
              <a:gd name="T2" fmla="*/ 8 w 8"/>
              <a:gd name="T3" fmla="*/ 50 h 50"/>
              <a:gd name="T4" fmla="*/ 8 w 8"/>
              <a:gd name="T5" fmla="*/ 50 h 50"/>
              <a:gd name="T6" fmla="*/ 8 w 8"/>
              <a:gd name="T7" fmla="*/ 50 h 50"/>
              <a:gd name="T8" fmla="*/ 0 w 8"/>
              <a:gd name="T9" fmla="*/ 11 h 50"/>
              <a:gd name="T10" fmla="*/ 0 w 8"/>
              <a:gd name="T11" fmla="*/ 11 h 50"/>
              <a:gd name="T12" fmla="*/ 0 w 8"/>
              <a:gd name="T13" fmla="*/ 11 h 50"/>
              <a:gd name="T14" fmla="*/ 0 w 8"/>
              <a:gd name="T15" fmla="*/ 11 h 50"/>
              <a:gd name="T16" fmla="*/ 0 w 8"/>
              <a:gd name="T17" fmla="*/ 11 h 50"/>
              <a:gd name="T18" fmla="*/ 0 w 8"/>
              <a:gd name="T19" fmla="*/ 11 h 50"/>
              <a:gd name="T20" fmla="*/ 0 w 8"/>
              <a:gd name="T21" fmla="*/ 10 h 50"/>
              <a:gd name="T22" fmla="*/ 0 w 8"/>
              <a:gd name="T23" fmla="*/ 10 h 50"/>
              <a:gd name="T24" fmla="*/ 0 w 8"/>
              <a:gd name="T25" fmla="*/ 10 h 50"/>
              <a:gd name="T26" fmla="*/ 0 w 8"/>
              <a:gd name="T27" fmla="*/ 10 h 50"/>
              <a:gd name="T28" fmla="*/ 0 w 8"/>
              <a:gd name="T29" fmla="*/ 9 h 50"/>
              <a:gd name="T30" fmla="*/ 0 w 8"/>
              <a:gd name="T31" fmla="*/ 9 h 50"/>
              <a:gd name="T32" fmla="*/ 0 w 8"/>
              <a:gd name="T33" fmla="*/ 9 h 50"/>
              <a:gd name="T34" fmla="*/ 0 w 8"/>
              <a:gd name="T35" fmla="*/ 9 h 50"/>
              <a:gd name="T36" fmla="*/ 0 w 8"/>
              <a:gd name="T37" fmla="*/ 9 h 50"/>
              <a:gd name="T38" fmla="*/ 0 w 8"/>
              <a:gd name="T39" fmla="*/ 9 h 50"/>
              <a:gd name="T40" fmla="*/ 0 w 8"/>
              <a:gd name="T41" fmla="*/ 8 h 50"/>
              <a:gd name="T42" fmla="*/ 0 w 8"/>
              <a:gd name="T43" fmla="*/ 8 h 50"/>
              <a:gd name="T44" fmla="*/ 0 w 8"/>
              <a:gd name="T45" fmla="*/ 8 h 50"/>
              <a:gd name="T46" fmla="*/ 0 w 8"/>
              <a:gd name="T47" fmla="*/ 7 h 50"/>
              <a:gd name="T48" fmla="*/ 0 w 8"/>
              <a:gd name="T49" fmla="*/ 7 h 50"/>
              <a:gd name="T50" fmla="*/ 0 w 8"/>
              <a:gd name="T51" fmla="*/ 7 h 50"/>
              <a:gd name="T52" fmla="*/ 0 w 8"/>
              <a:gd name="T53" fmla="*/ 7 h 50"/>
              <a:gd name="T54" fmla="*/ 0 w 8"/>
              <a:gd name="T55" fmla="*/ 7 h 50"/>
              <a:gd name="T56" fmla="*/ 0 w 8"/>
              <a:gd name="T57" fmla="*/ 7 h 50"/>
              <a:gd name="T58" fmla="*/ 0 w 8"/>
              <a:gd name="T59" fmla="*/ 6 h 50"/>
              <a:gd name="T60" fmla="*/ 0 w 8"/>
              <a:gd name="T61" fmla="*/ 6 h 50"/>
              <a:gd name="T62" fmla="*/ 0 w 8"/>
              <a:gd name="T63" fmla="*/ 6 h 50"/>
              <a:gd name="T64" fmla="*/ 0 w 8"/>
              <a:gd name="T65" fmla="*/ 6 h 50"/>
              <a:gd name="T66" fmla="*/ 0 w 8"/>
              <a:gd name="T67" fmla="*/ 6 h 50"/>
              <a:gd name="T68" fmla="*/ 0 w 8"/>
              <a:gd name="T69" fmla="*/ 6 h 50"/>
              <a:gd name="T70" fmla="*/ 0 w 8"/>
              <a:gd name="T71" fmla="*/ 5 h 50"/>
              <a:gd name="T72" fmla="*/ 0 w 8"/>
              <a:gd name="T73" fmla="*/ 5 h 50"/>
              <a:gd name="T74" fmla="*/ 0 w 8"/>
              <a:gd name="T75" fmla="*/ 5 h 50"/>
              <a:gd name="T76" fmla="*/ 0 w 8"/>
              <a:gd name="T77" fmla="*/ 5 h 50"/>
              <a:gd name="T78" fmla="*/ 0 w 8"/>
              <a:gd name="T79" fmla="*/ 5 h 50"/>
              <a:gd name="T80" fmla="*/ 0 w 8"/>
              <a:gd name="T81" fmla="*/ 4 h 50"/>
              <a:gd name="T82" fmla="*/ 0 w 8"/>
              <a:gd name="T83" fmla="*/ 4 h 50"/>
              <a:gd name="T84" fmla="*/ 0 w 8"/>
              <a:gd name="T85" fmla="*/ 4 h 50"/>
              <a:gd name="T86" fmla="*/ 0 w 8"/>
              <a:gd name="T87" fmla="*/ 4 h 50"/>
              <a:gd name="T88" fmla="*/ 0 w 8"/>
              <a:gd name="T89" fmla="*/ 3 h 50"/>
              <a:gd name="T90" fmla="*/ 0 w 8"/>
              <a:gd name="T91" fmla="*/ 3 h 50"/>
              <a:gd name="T92" fmla="*/ 0 w 8"/>
              <a:gd name="T93" fmla="*/ 3 h 50"/>
              <a:gd name="T94" fmla="*/ 0 w 8"/>
              <a:gd name="T95" fmla="*/ 3 h 50"/>
              <a:gd name="T96" fmla="*/ 0 w 8"/>
              <a:gd name="T97" fmla="*/ 3 h 50"/>
              <a:gd name="T98" fmla="*/ 0 w 8"/>
              <a:gd name="T99" fmla="*/ 3 h 50"/>
              <a:gd name="T100" fmla="*/ 0 w 8"/>
              <a:gd name="T101" fmla="*/ 2 h 50"/>
              <a:gd name="T102" fmla="*/ 0 w 8"/>
              <a:gd name="T103" fmla="*/ 2 h 50"/>
              <a:gd name="T104" fmla="*/ 0 w 8"/>
              <a:gd name="T105" fmla="*/ 2 h 50"/>
              <a:gd name="T106" fmla="*/ 0 w 8"/>
              <a:gd name="T107" fmla="*/ 2 h 50"/>
              <a:gd name="T108" fmla="*/ 0 w 8"/>
              <a:gd name="T109" fmla="*/ 2 h 50"/>
              <a:gd name="T110" fmla="*/ 0 w 8"/>
              <a:gd name="T111" fmla="*/ 1 h 50"/>
              <a:gd name="T112" fmla="*/ 0 w 8"/>
              <a:gd name="T113" fmla="*/ 0 h 50"/>
              <a:gd name="T114" fmla="*/ 0 w 8"/>
              <a:gd name="T115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" h="50">
                <a:moveTo>
                  <a:pt x="8" y="50"/>
                </a:moveTo>
                <a:cubicBezTo>
                  <a:pt x="8" y="50"/>
                  <a:pt x="8" y="50"/>
                  <a:pt x="8" y="50"/>
                </a:cubicBezTo>
                <a:cubicBezTo>
                  <a:pt x="8" y="50"/>
                  <a:pt x="8" y="50"/>
                  <a:pt x="8" y="50"/>
                </a:cubicBezTo>
                <a:moveTo>
                  <a:pt x="8" y="50"/>
                </a:moveTo>
                <a:cubicBezTo>
                  <a:pt x="8" y="50"/>
                  <a:pt x="8" y="50"/>
                  <a:pt x="8" y="50"/>
                </a:cubicBezTo>
                <a:cubicBezTo>
                  <a:pt x="8" y="50"/>
                  <a:pt x="8" y="50"/>
                  <a:pt x="8" y="50"/>
                </a:cubicBezTo>
                <a:moveTo>
                  <a:pt x="8" y="49"/>
                </a:moveTo>
                <a:cubicBezTo>
                  <a:pt x="8" y="50"/>
                  <a:pt x="8" y="50"/>
                  <a:pt x="8" y="50"/>
                </a:cubicBezTo>
                <a:cubicBezTo>
                  <a:pt x="8" y="50"/>
                  <a:pt x="8" y="50"/>
                  <a:pt x="8" y="49"/>
                </a:cubicBezTo>
                <a:moveTo>
                  <a:pt x="0" y="11"/>
                </a:moveTo>
                <a:cubicBezTo>
                  <a:pt x="0" y="25"/>
                  <a:pt x="2" y="38"/>
                  <a:pt x="8" y="49"/>
                </a:cubicBezTo>
                <a:cubicBezTo>
                  <a:pt x="2" y="38"/>
                  <a:pt x="0" y="25"/>
                  <a:pt x="0" y="11"/>
                </a:cubicBezTo>
                <a:moveTo>
                  <a:pt x="0" y="11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moveTo>
                  <a:pt x="0" y="11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moveTo>
                  <a:pt x="0" y="10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0"/>
                </a:cubicBezTo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8"/>
                </a:moveTo>
                <a:cubicBezTo>
                  <a:pt x="0" y="8"/>
                  <a:pt x="0" y="8"/>
                  <a:pt x="0" y="9"/>
                </a:cubicBezTo>
                <a:cubicBezTo>
                  <a:pt x="0" y="8"/>
                  <a:pt x="0" y="8"/>
                  <a:pt x="0" y="8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7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7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5"/>
                </a:moveTo>
                <a:cubicBezTo>
                  <a:pt x="0" y="5"/>
                  <a:pt x="0" y="6"/>
                  <a:pt x="0" y="6"/>
                </a:cubicBezTo>
                <a:cubicBezTo>
                  <a:pt x="0" y="6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3"/>
                </a:moveTo>
                <a:cubicBezTo>
                  <a:pt x="0" y="3"/>
                  <a:pt x="0" y="3"/>
                  <a:pt x="0" y="4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2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E56A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39" name="Полилиния 46">
            <a:extLst>
              <a:ext uri="{FF2B5EF4-FFF2-40B4-BE49-F238E27FC236}">
                <a16:creationId xmlns:a16="http://schemas.microsoft.com/office/drawing/2014/main" id="{204736A0-33CF-4592-8467-B4AE2CEB8A97}"/>
              </a:ext>
            </a:extLst>
          </p:cNvPr>
          <p:cNvSpPr>
            <a:spLocks noEditPoints="1"/>
          </p:cNvSpPr>
          <p:nvPr/>
        </p:nvSpPr>
        <p:spPr bwMode="auto">
          <a:xfrm>
            <a:off x="6882679" y="3360518"/>
            <a:ext cx="46038" cy="188913"/>
          </a:xfrm>
          <a:custGeom>
            <a:avLst/>
            <a:gdLst>
              <a:gd name="T0" fmla="*/ 3 w 19"/>
              <a:gd name="T1" fmla="*/ 76 h 77"/>
              <a:gd name="T2" fmla="*/ 3 w 19"/>
              <a:gd name="T3" fmla="*/ 76 h 77"/>
              <a:gd name="T4" fmla="*/ 3 w 19"/>
              <a:gd name="T5" fmla="*/ 76 h 77"/>
              <a:gd name="T6" fmla="*/ 3 w 19"/>
              <a:gd name="T7" fmla="*/ 75 h 77"/>
              <a:gd name="T8" fmla="*/ 3 w 19"/>
              <a:gd name="T9" fmla="*/ 75 h 77"/>
              <a:gd name="T10" fmla="*/ 3 w 19"/>
              <a:gd name="T11" fmla="*/ 75 h 77"/>
              <a:gd name="T12" fmla="*/ 3 w 19"/>
              <a:gd name="T13" fmla="*/ 74 h 77"/>
              <a:gd name="T14" fmla="*/ 3 w 19"/>
              <a:gd name="T15" fmla="*/ 74 h 77"/>
              <a:gd name="T16" fmla="*/ 3 w 19"/>
              <a:gd name="T17" fmla="*/ 74 h 77"/>
              <a:gd name="T18" fmla="*/ 2 w 19"/>
              <a:gd name="T19" fmla="*/ 73 h 77"/>
              <a:gd name="T20" fmla="*/ 2 w 19"/>
              <a:gd name="T21" fmla="*/ 73 h 77"/>
              <a:gd name="T22" fmla="*/ 2 w 19"/>
              <a:gd name="T23" fmla="*/ 72 h 77"/>
              <a:gd name="T24" fmla="*/ 2 w 19"/>
              <a:gd name="T25" fmla="*/ 72 h 77"/>
              <a:gd name="T26" fmla="*/ 2 w 19"/>
              <a:gd name="T27" fmla="*/ 71 h 77"/>
              <a:gd name="T28" fmla="*/ 2 w 19"/>
              <a:gd name="T29" fmla="*/ 71 h 77"/>
              <a:gd name="T30" fmla="*/ 2 w 19"/>
              <a:gd name="T31" fmla="*/ 71 h 77"/>
              <a:gd name="T32" fmla="*/ 2 w 19"/>
              <a:gd name="T33" fmla="*/ 70 h 77"/>
              <a:gd name="T34" fmla="*/ 2 w 19"/>
              <a:gd name="T35" fmla="*/ 70 h 77"/>
              <a:gd name="T36" fmla="*/ 2 w 19"/>
              <a:gd name="T37" fmla="*/ 69 h 77"/>
              <a:gd name="T38" fmla="*/ 2 w 19"/>
              <a:gd name="T39" fmla="*/ 69 h 77"/>
              <a:gd name="T40" fmla="*/ 2 w 19"/>
              <a:gd name="T41" fmla="*/ 69 h 77"/>
              <a:gd name="T42" fmla="*/ 2 w 19"/>
              <a:gd name="T43" fmla="*/ 68 h 77"/>
              <a:gd name="T44" fmla="*/ 2 w 19"/>
              <a:gd name="T45" fmla="*/ 68 h 77"/>
              <a:gd name="T46" fmla="*/ 2 w 19"/>
              <a:gd name="T47" fmla="*/ 68 h 77"/>
              <a:gd name="T48" fmla="*/ 1 w 19"/>
              <a:gd name="T49" fmla="*/ 67 h 77"/>
              <a:gd name="T50" fmla="*/ 1 w 19"/>
              <a:gd name="T51" fmla="*/ 67 h 77"/>
              <a:gd name="T52" fmla="*/ 1 w 19"/>
              <a:gd name="T53" fmla="*/ 67 h 77"/>
              <a:gd name="T54" fmla="*/ 1 w 19"/>
              <a:gd name="T55" fmla="*/ 66 h 77"/>
              <a:gd name="T56" fmla="*/ 1 w 19"/>
              <a:gd name="T57" fmla="*/ 66 h 77"/>
              <a:gd name="T58" fmla="*/ 1 w 19"/>
              <a:gd name="T59" fmla="*/ 65 h 77"/>
              <a:gd name="T60" fmla="*/ 1 w 19"/>
              <a:gd name="T61" fmla="*/ 65 h 77"/>
              <a:gd name="T62" fmla="*/ 1 w 19"/>
              <a:gd name="T63" fmla="*/ 65 h 77"/>
              <a:gd name="T64" fmla="*/ 1 w 19"/>
              <a:gd name="T65" fmla="*/ 64 h 77"/>
              <a:gd name="T66" fmla="*/ 1 w 19"/>
              <a:gd name="T67" fmla="*/ 64 h 77"/>
              <a:gd name="T68" fmla="*/ 1 w 19"/>
              <a:gd name="T69" fmla="*/ 64 h 77"/>
              <a:gd name="T70" fmla="*/ 1 w 19"/>
              <a:gd name="T71" fmla="*/ 63 h 77"/>
              <a:gd name="T72" fmla="*/ 1 w 19"/>
              <a:gd name="T73" fmla="*/ 63 h 77"/>
              <a:gd name="T74" fmla="*/ 1 w 19"/>
              <a:gd name="T75" fmla="*/ 62 h 77"/>
              <a:gd name="T76" fmla="*/ 1 w 19"/>
              <a:gd name="T77" fmla="*/ 62 h 77"/>
              <a:gd name="T78" fmla="*/ 1 w 19"/>
              <a:gd name="T79" fmla="*/ 61 h 77"/>
              <a:gd name="T80" fmla="*/ 1 w 19"/>
              <a:gd name="T81" fmla="*/ 61 h 77"/>
              <a:gd name="T82" fmla="*/ 1 w 19"/>
              <a:gd name="T83" fmla="*/ 61 h 77"/>
              <a:gd name="T84" fmla="*/ 1 w 19"/>
              <a:gd name="T85" fmla="*/ 60 h 77"/>
              <a:gd name="T86" fmla="*/ 1 w 19"/>
              <a:gd name="T87" fmla="*/ 60 h 77"/>
              <a:gd name="T88" fmla="*/ 1 w 19"/>
              <a:gd name="T89" fmla="*/ 60 h 77"/>
              <a:gd name="T90" fmla="*/ 18 w 19"/>
              <a:gd name="T91" fmla="*/ 0 h 77"/>
              <a:gd name="T92" fmla="*/ 18 w 19"/>
              <a:gd name="T93" fmla="*/ 0 h 77"/>
              <a:gd name="T94" fmla="*/ 19 w 19"/>
              <a:gd name="T95" fmla="*/ 0 h 77"/>
              <a:gd name="T96" fmla="*/ 19 w 19"/>
              <a:gd name="T97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9" h="77">
                <a:moveTo>
                  <a:pt x="3" y="77"/>
                </a:moveTo>
                <a:cubicBezTo>
                  <a:pt x="3" y="77"/>
                  <a:pt x="3" y="77"/>
                  <a:pt x="3" y="77"/>
                </a:cubicBezTo>
                <a:cubicBezTo>
                  <a:pt x="3" y="77"/>
                  <a:pt x="3" y="77"/>
                  <a:pt x="3" y="77"/>
                </a:cubicBezTo>
                <a:moveTo>
                  <a:pt x="3" y="76"/>
                </a:moveTo>
                <a:cubicBezTo>
                  <a:pt x="3" y="76"/>
                  <a:pt x="3" y="76"/>
                  <a:pt x="3" y="76"/>
                </a:cubicBezTo>
                <a:cubicBezTo>
                  <a:pt x="3" y="76"/>
                  <a:pt x="3" y="76"/>
                  <a:pt x="3" y="76"/>
                </a:cubicBezTo>
                <a:moveTo>
                  <a:pt x="3" y="76"/>
                </a:moveTo>
                <a:cubicBezTo>
                  <a:pt x="3" y="76"/>
                  <a:pt x="3" y="76"/>
                  <a:pt x="3" y="76"/>
                </a:cubicBezTo>
                <a:cubicBezTo>
                  <a:pt x="3" y="76"/>
                  <a:pt x="3" y="76"/>
                  <a:pt x="3" y="76"/>
                </a:cubicBezTo>
                <a:moveTo>
                  <a:pt x="3" y="76"/>
                </a:moveTo>
                <a:cubicBezTo>
                  <a:pt x="3" y="76"/>
                  <a:pt x="3" y="76"/>
                  <a:pt x="3" y="76"/>
                </a:cubicBezTo>
                <a:cubicBezTo>
                  <a:pt x="3" y="76"/>
                  <a:pt x="3" y="76"/>
                  <a:pt x="3" y="76"/>
                </a:cubicBezTo>
                <a:moveTo>
                  <a:pt x="3" y="76"/>
                </a:moveTo>
                <a:cubicBezTo>
                  <a:pt x="3" y="76"/>
                  <a:pt x="3" y="76"/>
                  <a:pt x="3" y="76"/>
                </a:cubicBezTo>
                <a:cubicBezTo>
                  <a:pt x="3" y="76"/>
                  <a:pt x="3" y="76"/>
                  <a:pt x="3" y="76"/>
                </a:cubicBezTo>
                <a:moveTo>
                  <a:pt x="3" y="75"/>
                </a:moveTo>
                <a:cubicBezTo>
                  <a:pt x="3" y="75"/>
                  <a:pt x="3" y="75"/>
                  <a:pt x="3" y="75"/>
                </a:cubicBezTo>
                <a:cubicBezTo>
                  <a:pt x="3" y="75"/>
                  <a:pt x="3" y="75"/>
                  <a:pt x="3" y="75"/>
                </a:cubicBezTo>
                <a:moveTo>
                  <a:pt x="3" y="75"/>
                </a:moveTo>
                <a:cubicBezTo>
                  <a:pt x="3" y="75"/>
                  <a:pt x="3" y="75"/>
                  <a:pt x="3" y="75"/>
                </a:cubicBezTo>
                <a:cubicBezTo>
                  <a:pt x="3" y="75"/>
                  <a:pt x="3" y="75"/>
                  <a:pt x="3" y="75"/>
                </a:cubicBezTo>
                <a:moveTo>
                  <a:pt x="3" y="75"/>
                </a:moveTo>
                <a:cubicBezTo>
                  <a:pt x="3" y="75"/>
                  <a:pt x="3" y="75"/>
                  <a:pt x="3" y="75"/>
                </a:cubicBezTo>
                <a:cubicBezTo>
                  <a:pt x="3" y="75"/>
                  <a:pt x="3" y="75"/>
                  <a:pt x="3" y="75"/>
                </a:cubicBezTo>
                <a:moveTo>
                  <a:pt x="3" y="74"/>
                </a:moveTo>
                <a:cubicBezTo>
                  <a:pt x="3" y="74"/>
                  <a:pt x="3" y="75"/>
                  <a:pt x="3" y="75"/>
                </a:cubicBezTo>
                <a:cubicBezTo>
                  <a:pt x="3" y="75"/>
                  <a:pt x="3" y="74"/>
                  <a:pt x="3" y="74"/>
                </a:cubicBezTo>
                <a:moveTo>
                  <a:pt x="3" y="74"/>
                </a:moveTo>
                <a:cubicBezTo>
                  <a:pt x="3" y="74"/>
                  <a:pt x="3" y="74"/>
                  <a:pt x="3" y="74"/>
                </a:cubicBezTo>
                <a:cubicBezTo>
                  <a:pt x="3" y="74"/>
                  <a:pt x="3" y="74"/>
                  <a:pt x="3" y="74"/>
                </a:cubicBezTo>
                <a:moveTo>
                  <a:pt x="3" y="74"/>
                </a:moveTo>
                <a:cubicBezTo>
                  <a:pt x="3" y="74"/>
                  <a:pt x="3" y="74"/>
                  <a:pt x="3" y="74"/>
                </a:cubicBezTo>
                <a:cubicBezTo>
                  <a:pt x="3" y="74"/>
                  <a:pt x="3" y="74"/>
                  <a:pt x="3" y="74"/>
                </a:cubicBezTo>
                <a:moveTo>
                  <a:pt x="3" y="74"/>
                </a:moveTo>
                <a:cubicBezTo>
                  <a:pt x="3" y="74"/>
                  <a:pt x="3" y="74"/>
                  <a:pt x="3" y="74"/>
                </a:cubicBezTo>
                <a:cubicBezTo>
                  <a:pt x="3" y="74"/>
                  <a:pt x="3" y="74"/>
                  <a:pt x="3" y="74"/>
                </a:cubicBezTo>
                <a:moveTo>
                  <a:pt x="2" y="73"/>
                </a:moveTo>
                <a:cubicBezTo>
                  <a:pt x="2" y="73"/>
                  <a:pt x="2" y="73"/>
                  <a:pt x="2" y="73"/>
                </a:cubicBezTo>
                <a:cubicBezTo>
                  <a:pt x="2" y="73"/>
                  <a:pt x="2" y="73"/>
                  <a:pt x="2" y="73"/>
                </a:cubicBezTo>
                <a:moveTo>
                  <a:pt x="2" y="73"/>
                </a:moveTo>
                <a:cubicBezTo>
                  <a:pt x="2" y="73"/>
                  <a:pt x="2" y="73"/>
                  <a:pt x="2" y="73"/>
                </a:cubicBezTo>
                <a:cubicBezTo>
                  <a:pt x="2" y="73"/>
                  <a:pt x="2" y="73"/>
                  <a:pt x="2" y="73"/>
                </a:cubicBezTo>
                <a:moveTo>
                  <a:pt x="2" y="72"/>
                </a:moveTo>
                <a:cubicBezTo>
                  <a:pt x="2" y="72"/>
                  <a:pt x="2" y="72"/>
                  <a:pt x="2" y="73"/>
                </a:cubicBezTo>
                <a:cubicBezTo>
                  <a:pt x="2" y="72"/>
                  <a:pt x="2" y="72"/>
                  <a:pt x="2" y="72"/>
                </a:cubicBezTo>
                <a:moveTo>
                  <a:pt x="2" y="72"/>
                </a:move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moveTo>
                  <a:pt x="2" y="72"/>
                </a:move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moveTo>
                  <a:pt x="2" y="72"/>
                </a:moveTo>
                <a:cubicBezTo>
                  <a:pt x="2" y="72"/>
                  <a:pt x="2" y="72"/>
                  <a:pt x="2" y="72"/>
                </a:cubicBezTo>
                <a:cubicBezTo>
                  <a:pt x="2" y="72"/>
                  <a:pt x="2" y="72"/>
                  <a:pt x="2" y="72"/>
                </a:cubicBezTo>
                <a:moveTo>
                  <a:pt x="2" y="71"/>
                </a:moveTo>
                <a:cubicBezTo>
                  <a:pt x="2" y="71"/>
                  <a:pt x="2" y="71"/>
                  <a:pt x="2" y="71"/>
                </a:cubicBezTo>
                <a:cubicBezTo>
                  <a:pt x="2" y="71"/>
                  <a:pt x="2" y="71"/>
                  <a:pt x="2" y="71"/>
                </a:cubicBezTo>
                <a:moveTo>
                  <a:pt x="2" y="71"/>
                </a:moveTo>
                <a:cubicBezTo>
                  <a:pt x="2" y="71"/>
                  <a:pt x="2" y="71"/>
                  <a:pt x="2" y="71"/>
                </a:cubicBezTo>
                <a:cubicBezTo>
                  <a:pt x="2" y="71"/>
                  <a:pt x="2" y="71"/>
                  <a:pt x="2" y="71"/>
                </a:cubicBezTo>
                <a:moveTo>
                  <a:pt x="2" y="71"/>
                </a:moveTo>
                <a:cubicBezTo>
                  <a:pt x="2" y="71"/>
                  <a:pt x="2" y="71"/>
                  <a:pt x="2" y="71"/>
                </a:cubicBezTo>
                <a:cubicBezTo>
                  <a:pt x="2" y="71"/>
                  <a:pt x="2" y="71"/>
                  <a:pt x="2" y="71"/>
                </a:cubicBezTo>
                <a:moveTo>
                  <a:pt x="2" y="71"/>
                </a:moveTo>
                <a:cubicBezTo>
                  <a:pt x="2" y="71"/>
                  <a:pt x="2" y="71"/>
                  <a:pt x="2" y="71"/>
                </a:cubicBezTo>
                <a:cubicBezTo>
                  <a:pt x="2" y="71"/>
                  <a:pt x="2" y="71"/>
                  <a:pt x="2" y="71"/>
                </a:cubicBezTo>
                <a:moveTo>
                  <a:pt x="2" y="70"/>
                </a:moveTo>
                <a:cubicBezTo>
                  <a:pt x="2" y="70"/>
                  <a:pt x="2" y="70"/>
                  <a:pt x="2" y="70"/>
                </a:cubicBezTo>
                <a:cubicBezTo>
                  <a:pt x="2" y="70"/>
                  <a:pt x="2" y="70"/>
                  <a:pt x="2" y="70"/>
                </a:cubicBezTo>
                <a:moveTo>
                  <a:pt x="2" y="70"/>
                </a:moveTo>
                <a:cubicBezTo>
                  <a:pt x="2" y="70"/>
                  <a:pt x="2" y="70"/>
                  <a:pt x="2" y="70"/>
                </a:cubicBezTo>
                <a:cubicBezTo>
                  <a:pt x="2" y="70"/>
                  <a:pt x="2" y="70"/>
                  <a:pt x="2" y="70"/>
                </a:cubicBezTo>
                <a:moveTo>
                  <a:pt x="2" y="70"/>
                </a:moveTo>
                <a:cubicBezTo>
                  <a:pt x="2" y="70"/>
                  <a:pt x="2" y="70"/>
                  <a:pt x="2" y="70"/>
                </a:cubicBezTo>
                <a:cubicBezTo>
                  <a:pt x="2" y="70"/>
                  <a:pt x="2" y="70"/>
                  <a:pt x="2" y="70"/>
                </a:cubicBezTo>
                <a:moveTo>
                  <a:pt x="2" y="69"/>
                </a:moveTo>
                <a:cubicBezTo>
                  <a:pt x="2" y="69"/>
                  <a:pt x="2" y="70"/>
                  <a:pt x="2" y="70"/>
                </a:cubicBezTo>
                <a:cubicBezTo>
                  <a:pt x="2" y="70"/>
                  <a:pt x="2" y="69"/>
                  <a:pt x="2" y="69"/>
                </a:cubicBezTo>
                <a:moveTo>
                  <a:pt x="2" y="69"/>
                </a:moveTo>
                <a:cubicBezTo>
                  <a:pt x="2" y="69"/>
                  <a:pt x="2" y="69"/>
                  <a:pt x="2" y="69"/>
                </a:cubicBezTo>
                <a:cubicBezTo>
                  <a:pt x="2" y="69"/>
                  <a:pt x="2" y="69"/>
                  <a:pt x="2" y="69"/>
                </a:cubicBezTo>
                <a:moveTo>
                  <a:pt x="2" y="69"/>
                </a:moveTo>
                <a:cubicBezTo>
                  <a:pt x="2" y="69"/>
                  <a:pt x="2" y="69"/>
                  <a:pt x="2" y="69"/>
                </a:cubicBezTo>
                <a:cubicBezTo>
                  <a:pt x="2" y="69"/>
                  <a:pt x="2" y="69"/>
                  <a:pt x="2" y="69"/>
                </a:cubicBezTo>
                <a:moveTo>
                  <a:pt x="2" y="68"/>
                </a:moveTo>
                <a:cubicBezTo>
                  <a:pt x="2" y="69"/>
                  <a:pt x="2" y="69"/>
                  <a:pt x="2" y="69"/>
                </a:cubicBezTo>
                <a:cubicBezTo>
                  <a:pt x="2" y="69"/>
                  <a:pt x="2" y="69"/>
                  <a:pt x="2" y="68"/>
                </a:cubicBezTo>
                <a:moveTo>
                  <a:pt x="2" y="68"/>
                </a:moveTo>
                <a:cubicBezTo>
                  <a:pt x="2" y="68"/>
                  <a:pt x="2" y="68"/>
                  <a:pt x="2" y="68"/>
                </a:cubicBezTo>
                <a:cubicBezTo>
                  <a:pt x="2" y="68"/>
                  <a:pt x="2" y="68"/>
                  <a:pt x="2" y="68"/>
                </a:cubicBezTo>
                <a:moveTo>
                  <a:pt x="2" y="68"/>
                </a:moveTo>
                <a:cubicBezTo>
                  <a:pt x="2" y="68"/>
                  <a:pt x="2" y="68"/>
                  <a:pt x="2" y="68"/>
                </a:cubicBezTo>
                <a:cubicBezTo>
                  <a:pt x="2" y="68"/>
                  <a:pt x="2" y="68"/>
                  <a:pt x="2" y="68"/>
                </a:cubicBezTo>
                <a:moveTo>
                  <a:pt x="2" y="68"/>
                </a:moveTo>
                <a:cubicBezTo>
                  <a:pt x="2" y="68"/>
                  <a:pt x="2" y="68"/>
                  <a:pt x="2" y="68"/>
                </a:cubicBezTo>
                <a:cubicBezTo>
                  <a:pt x="2" y="68"/>
                  <a:pt x="2" y="68"/>
                  <a:pt x="2" y="68"/>
                </a:cubicBezTo>
                <a:moveTo>
                  <a:pt x="1" y="67"/>
                </a:moveTo>
                <a:cubicBezTo>
                  <a:pt x="1" y="67"/>
                  <a:pt x="1" y="67"/>
                  <a:pt x="1" y="68"/>
                </a:cubicBezTo>
                <a:cubicBezTo>
                  <a:pt x="1" y="67"/>
                  <a:pt x="1" y="67"/>
                  <a:pt x="1" y="67"/>
                </a:cubicBezTo>
                <a:moveTo>
                  <a:pt x="1" y="67"/>
                </a:moveTo>
                <a:cubicBezTo>
                  <a:pt x="1" y="67"/>
                  <a:pt x="1" y="67"/>
                  <a:pt x="1" y="67"/>
                </a:cubicBezTo>
                <a:cubicBezTo>
                  <a:pt x="1" y="67"/>
                  <a:pt x="1" y="67"/>
                  <a:pt x="1" y="67"/>
                </a:cubicBezTo>
                <a:moveTo>
                  <a:pt x="1" y="67"/>
                </a:moveTo>
                <a:cubicBezTo>
                  <a:pt x="1" y="67"/>
                  <a:pt x="1" y="67"/>
                  <a:pt x="1" y="67"/>
                </a:cubicBezTo>
                <a:cubicBezTo>
                  <a:pt x="1" y="67"/>
                  <a:pt x="1" y="67"/>
                  <a:pt x="1" y="67"/>
                </a:cubicBezTo>
                <a:moveTo>
                  <a:pt x="1" y="67"/>
                </a:moveTo>
                <a:cubicBezTo>
                  <a:pt x="1" y="67"/>
                  <a:pt x="1" y="67"/>
                  <a:pt x="1" y="67"/>
                </a:cubicBezTo>
                <a:cubicBezTo>
                  <a:pt x="1" y="67"/>
                  <a:pt x="1" y="67"/>
                  <a:pt x="1" y="67"/>
                </a:cubicBezTo>
                <a:moveTo>
                  <a:pt x="1" y="66"/>
                </a:move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moveTo>
                  <a:pt x="1" y="66"/>
                </a:move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moveTo>
                  <a:pt x="1" y="66"/>
                </a:move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moveTo>
                  <a:pt x="1" y="65"/>
                </a:moveTo>
                <a:cubicBezTo>
                  <a:pt x="1" y="65"/>
                  <a:pt x="1" y="66"/>
                  <a:pt x="1" y="66"/>
                </a:cubicBezTo>
                <a:cubicBezTo>
                  <a:pt x="1" y="66"/>
                  <a:pt x="1" y="65"/>
                  <a:pt x="1" y="65"/>
                </a:cubicBezTo>
                <a:moveTo>
                  <a:pt x="1" y="65"/>
                </a:moveTo>
                <a:cubicBezTo>
                  <a:pt x="1" y="65"/>
                  <a:pt x="1" y="65"/>
                  <a:pt x="1" y="65"/>
                </a:cubicBezTo>
                <a:cubicBezTo>
                  <a:pt x="1" y="65"/>
                  <a:pt x="1" y="65"/>
                  <a:pt x="1" y="65"/>
                </a:cubicBezTo>
                <a:moveTo>
                  <a:pt x="1" y="65"/>
                </a:moveTo>
                <a:cubicBezTo>
                  <a:pt x="1" y="65"/>
                  <a:pt x="1" y="65"/>
                  <a:pt x="1" y="65"/>
                </a:cubicBezTo>
                <a:cubicBezTo>
                  <a:pt x="1" y="65"/>
                  <a:pt x="1" y="65"/>
                  <a:pt x="1" y="65"/>
                </a:cubicBezTo>
                <a:moveTo>
                  <a:pt x="1" y="64"/>
                </a:moveTo>
                <a:cubicBezTo>
                  <a:pt x="1" y="65"/>
                  <a:pt x="1" y="65"/>
                  <a:pt x="1" y="65"/>
                </a:cubicBezTo>
                <a:cubicBezTo>
                  <a:pt x="1" y="65"/>
                  <a:pt x="1" y="65"/>
                  <a:pt x="1" y="64"/>
                </a:cubicBezTo>
                <a:moveTo>
                  <a:pt x="1" y="64"/>
                </a:moveTo>
                <a:cubicBezTo>
                  <a:pt x="1" y="64"/>
                  <a:pt x="1" y="64"/>
                  <a:pt x="1" y="64"/>
                </a:cubicBezTo>
                <a:cubicBezTo>
                  <a:pt x="1" y="64"/>
                  <a:pt x="1" y="64"/>
                  <a:pt x="1" y="64"/>
                </a:cubicBezTo>
                <a:moveTo>
                  <a:pt x="1" y="64"/>
                </a:moveTo>
                <a:cubicBezTo>
                  <a:pt x="1" y="64"/>
                  <a:pt x="1" y="64"/>
                  <a:pt x="1" y="64"/>
                </a:cubicBezTo>
                <a:cubicBezTo>
                  <a:pt x="1" y="64"/>
                  <a:pt x="1" y="64"/>
                  <a:pt x="1" y="64"/>
                </a:cubicBezTo>
                <a:moveTo>
                  <a:pt x="1" y="64"/>
                </a:moveTo>
                <a:cubicBezTo>
                  <a:pt x="1" y="64"/>
                  <a:pt x="1" y="64"/>
                  <a:pt x="1" y="64"/>
                </a:cubicBezTo>
                <a:cubicBezTo>
                  <a:pt x="1" y="64"/>
                  <a:pt x="1" y="64"/>
                  <a:pt x="1" y="64"/>
                </a:cubicBezTo>
                <a:moveTo>
                  <a:pt x="1" y="63"/>
                </a:moveTo>
                <a:cubicBezTo>
                  <a:pt x="1" y="63"/>
                  <a:pt x="1" y="63"/>
                  <a:pt x="1" y="64"/>
                </a:cubicBezTo>
                <a:cubicBezTo>
                  <a:pt x="1" y="63"/>
                  <a:pt x="1" y="63"/>
                  <a:pt x="1" y="63"/>
                </a:cubicBezTo>
                <a:moveTo>
                  <a:pt x="1" y="63"/>
                </a:moveTo>
                <a:cubicBezTo>
                  <a:pt x="1" y="63"/>
                  <a:pt x="1" y="63"/>
                  <a:pt x="1" y="63"/>
                </a:cubicBezTo>
                <a:cubicBezTo>
                  <a:pt x="1" y="63"/>
                  <a:pt x="1" y="63"/>
                  <a:pt x="1" y="63"/>
                </a:cubicBezTo>
                <a:moveTo>
                  <a:pt x="1" y="63"/>
                </a:moveTo>
                <a:cubicBezTo>
                  <a:pt x="1" y="63"/>
                  <a:pt x="1" y="63"/>
                  <a:pt x="1" y="63"/>
                </a:cubicBezTo>
                <a:cubicBezTo>
                  <a:pt x="1" y="63"/>
                  <a:pt x="1" y="63"/>
                  <a:pt x="1" y="63"/>
                </a:cubicBezTo>
                <a:moveTo>
                  <a:pt x="1" y="63"/>
                </a:moveTo>
                <a:cubicBezTo>
                  <a:pt x="1" y="63"/>
                  <a:pt x="1" y="63"/>
                  <a:pt x="1" y="63"/>
                </a:cubicBezTo>
                <a:cubicBezTo>
                  <a:pt x="1" y="63"/>
                  <a:pt x="1" y="63"/>
                  <a:pt x="1" y="63"/>
                </a:cubicBezTo>
                <a:moveTo>
                  <a:pt x="1" y="62"/>
                </a:moveTo>
                <a:cubicBezTo>
                  <a:pt x="1" y="62"/>
                  <a:pt x="1" y="62"/>
                  <a:pt x="1" y="62"/>
                </a:cubicBezTo>
                <a:cubicBezTo>
                  <a:pt x="1" y="62"/>
                  <a:pt x="1" y="62"/>
                  <a:pt x="1" y="62"/>
                </a:cubicBezTo>
                <a:moveTo>
                  <a:pt x="1" y="62"/>
                </a:moveTo>
                <a:cubicBezTo>
                  <a:pt x="1" y="62"/>
                  <a:pt x="1" y="62"/>
                  <a:pt x="1" y="62"/>
                </a:cubicBezTo>
                <a:cubicBezTo>
                  <a:pt x="1" y="62"/>
                  <a:pt x="1" y="62"/>
                  <a:pt x="1" y="62"/>
                </a:cubicBezTo>
                <a:moveTo>
                  <a:pt x="1" y="62"/>
                </a:moveTo>
                <a:cubicBezTo>
                  <a:pt x="1" y="62"/>
                  <a:pt x="1" y="62"/>
                  <a:pt x="1" y="62"/>
                </a:cubicBezTo>
                <a:cubicBezTo>
                  <a:pt x="1" y="62"/>
                  <a:pt x="1" y="62"/>
                  <a:pt x="1" y="62"/>
                </a:cubicBezTo>
                <a:moveTo>
                  <a:pt x="1" y="61"/>
                </a:moveTo>
                <a:cubicBezTo>
                  <a:pt x="1" y="61"/>
                  <a:pt x="1" y="62"/>
                  <a:pt x="1" y="62"/>
                </a:cubicBezTo>
                <a:cubicBezTo>
                  <a:pt x="1" y="62"/>
                  <a:pt x="1" y="61"/>
                  <a:pt x="1" y="61"/>
                </a:cubicBezTo>
                <a:moveTo>
                  <a:pt x="1" y="61"/>
                </a:moveTo>
                <a:cubicBezTo>
                  <a:pt x="1" y="61"/>
                  <a:pt x="1" y="61"/>
                  <a:pt x="1" y="61"/>
                </a:cubicBezTo>
                <a:cubicBezTo>
                  <a:pt x="1" y="61"/>
                  <a:pt x="1" y="61"/>
                  <a:pt x="1" y="61"/>
                </a:cubicBezTo>
                <a:moveTo>
                  <a:pt x="1" y="61"/>
                </a:moveTo>
                <a:cubicBezTo>
                  <a:pt x="1" y="61"/>
                  <a:pt x="1" y="61"/>
                  <a:pt x="1" y="61"/>
                </a:cubicBezTo>
                <a:cubicBezTo>
                  <a:pt x="1" y="61"/>
                  <a:pt x="1" y="61"/>
                  <a:pt x="1" y="61"/>
                </a:cubicBezTo>
                <a:moveTo>
                  <a:pt x="1" y="60"/>
                </a:moveTo>
                <a:cubicBezTo>
                  <a:pt x="1" y="61"/>
                  <a:pt x="1" y="61"/>
                  <a:pt x="1" y="61"/>
                </a:cubicBezTo>
                <a:cubicBezTo>
                  <a:pt x="1" y="61"/>
                  <a:pt x="1" y="61"/>
                  <a:pt x="1" y="60"/>
                </a:cubicBezTo>
                <a:moveTo>
                  <a:pt x="1" y="60"/>
                </a:moveTo>
                <a:cubicBezTo>
                  <a:pt x="1" y="60"/>
                  <a:pt x="1" y="60"/>
                  <a:pt x="1" y="60"/>
                </a:cubicBezTo>
                <a:cubicBezTo>
                  <a:pt x="1" y="60"/>
                  <a:pt x="1" y="60"/>
                  <a:pt x="1" y="60"/>
                </a:cubicBezTo>
                <a:moveTo>
                  <a:pt x="1" y="60"/>
                </a:moveTo>
                <a:cubicBezTo>
                  <a:pt x="1" y="60"/>
                  <a:pt x="1" y="60"/>
                  <a:pt x="1" y="60"/>
                </a:cubicBezTo>
                <a:cubicBezTo>
                  <a:pt x="1" y="60"/>
                  <a:pt x="1" y="60"/>
                  <a:pt x="1" y="60"/>
                </a:cubicBezTo>
                <a:moveTo>
                  <a:pt x="1" y="60"/>
                </a:moveTo>
                <a:cubicBezTo>
                  <a:pt x="1" y="60"/>
                  <a:pt x="1" y="60"/>
                  <a:pt x="1" y="60"/>
                </a:cubicBezTo>
                <a:cubicBezTo>
                  <a:pt x="1" y="60"/>
                  <a:pt x="1" y="60"/>
                  <a:pt x="1" y="60"/>
                </a:cubicBezTo>
                <a:moveTo>
                  <a:pt x="18" y="1"/>
                </a:moveTo>
                <a:cubicBezTo>
                  <a:pt x="6" y="17"/>
                  <a:pt x="0" y="38"/>
                  <a:pt x="1" y="60"/>
                </a:cubicBezTo>
                <a:cubicBezTo>
                  <a:pt x="0" y="38"/>
                  <a:pt x="6" y="17"/>
                  <a:pt x="18" y="1"/>
                </a:cubicBezTo>
                <a:moveTo>
                  <a:pt x="18" y="0"/>
                </a:moveTo>
                <a:cubicBezTo>
                  <a:pt x="18" y="0"/>
                  <a:pt x="18" y="0"/>
                  <a:pt x="18" y="1"/>
                </a:cubicBezTo>
                <a:cubicBezTo>
                  <a:pt x="18" y="0"/>
                  <a:pt x="18" y="0"/>
                  <a:pt x="18" y="0"/>
                </a:cubicBezTo>
                <a:moveTo>
                  <a:pt x="19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moveTo>
                  <a:pt x="19" y="0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</a:path>
            </a:pathLst>
          </a:custGeom>
          <a:solidFill>
            <a:srgbClr val="E56A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grpSp>
        <p:nvGrpSpPr>
          <p:cNvPr id="140" name="Группа 139">
            <a:extLst>
              <a:ext uri="{FF2B5EF4-FFF2-40B4-BE49-F238E27FC236}">
                <a16:creationId xmlns:a16="http://schemas.microsoft.com/office/drawing/2014/main" id="{2E5B96EC-58CD-4BB9-9F84-FDED31495D12}"/>
              </a:ext>
            </a:extLst>
          </p:cNvPr>
          <p:cNvGrpSpPr/>
          <p:nvPr/>
        </p:nvGrpSpPr>
        <p:grpSpPr>
          <a:xfrm>
            <a:off x="7047966" y="3525664"/>
            <a:ext cx="585788" cy="700042"/>
            <a:chOff x="3951475" y="3437374"/>
            <a:chExt cx="585788" cy="700042"/>
          </a:xfrm>
          <a:solidFill>
            <a:schemeClr val="accent6">
              <a:lumMod val="50000"/>
            </a:schemeClr>
          </a:solidFill>
        </p:grpSpPr>
        <p:sp>
          <p:nvSpPr>
            <p:cNvPr id="141" name="Полилиния 44">
              <a:extLst>
                <a:ext uri="{FF2B5EF4-FFF2-40B4-BE49-F238E27FC236}">
                  <a16:creationId xmlns:a16="http://schemas.microsoft.com/office/drawing/2014/main" id="{4795F115-72D1-44AB-BE28-C8B7C3973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1475" y="3437374"/>
              <a:ext cx="585788" cy="587375"/>
            </a:xfrm>
            <a:custGeom>
              <a:avLst/>
              <a:gdLst>
                <a:gd name="T0" fmla="*/ 127 w 240"/>
                <a:gd name="T1" fmla="*/ 236 h 240"/>
                <a:gd name="T2" fmla="*/ 236 w 240"/>
                <a:gd name="T3" fmla="*/ 113 h 240"/>
                <a:gd name="T4" fmla="*/ 113 w 240"/>
                <a:gd name="T5" fmla="*/ 4 h 240"/>
                <a:gd name="T6" fmla="*/ 4 w 240"/>
                <a:gd name="T7" fmla="*/ 127 h 240"/>
                <a:gd name="T8" fmla="*/ 127 w 240"/>
                <a:gd name="T9" fmla="*/ 2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127" y="236"/>
                  </a:moveTo>
                  <a:cubicBezTo>
                    <a:pt x="191" y="232"/>
                    <a:pt x="240" y="177"/>
                    <a:pt x="236" y="113"/>
                  </a:cubicBezTo>
                  <a:cubicBezTo>
                    <a:pt x="232" y="49"/>
                    <a:pt x="177" y="0"/>
                    <a:pt x="113" y="4"/>
                  </a:cubicBezTo>
                  <a:cubicBezTo>
                    <a:pt x="49" y="8"/>
                    <a:pt x="0" y="63"/>
                    <a:pt x="4" y="127"/>
                  </a:cubicBezTo>
                  <a:cubicBezTo>
                    <a:pt x="8" y="191"/>
                    <a:pt x="63" y="240"/>
                    <a:pt x="127" y="2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42" name="Полилиния 45">
              <a:extLst>
                <a:ext uri="{FF2B5EF4-FFF2-40B4-BE49-F238E27FC236}">
                  <a16:creationId xmlns:a16="http://schemas.microsoft.com/office/drawing/2014/main" id="{0847F276-43CD-44F1-BA5F-E50A5F943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212" y="3492937"/>
              <a:ext cx="471488" cy="473075"/>
            </a:xfrm>
            <a:custGeom>
              <a:avLst/>
              <a:gdLst>
                <a:gd name="T0" fmla="*/ 102 w 193"/>
                <a:gd name="T1" fmla="*/ 190 h 193"/>
                <a:gd name="T2" fmla="*/ 189 w 193"/>
                <a:gd name="T3" fmla="*/ 91 h 193"/>
                <a:gd name="T4" fmla="*/ 90 w 193"/>
                <a:gd name="T5" fmla="*/ 4 h 193"/>
                <a:gd name="T6" fmla="*/ 3 w 193"/>
                <a:gd name="T7" fmla="*/ 103 h 193"/>
                <a:gd name="T8" fmla="*/ 102 w 193"/>
                <a:gd name="T9" fmla="*/ 19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193">
                  <a:moveTo>
                    <a:pt x="102" y="190"/>
                  </a:moveTo>
                  <a:cubicBezTo>
                    <a:pt x="153" y="187"/>
                    <a:pt x="193" y="143"/>
                    <a:pt x="189" y="91"/>
                  </a:cubicBezTo>
                  <a:cubicBezTo>
                    <a:pt x="186" y="40"/>
                    <a:pt x="142" y="0"/>
                    <a:pt x="90" y="4"/>
                  </a:cubicBezTo>
                  <a:cubicBezTo>
                    <a:pt x="39" y="7"/>
                    <a:pt x="0" y="51"/>
                    <a:pt x="3" y="103"/>
                  </a:cubicBezTo>
                  <a:cubicBezTo>
                    <a:pt x="6" y="154"/>
                    <a:pt x="50" y="193"/>
                    <a:pt x="102" y="19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43" name="Полилиния 47">
              <a:extLst>
                <a:ext uri="{FF2B5EF4-FFF2-40B4-BE49-F238E27FC236}">
                  <a16:creationId xmlns:a16="http://schemas.microsoft.com/office/drawing/2014/main" id="{E9983BF3-E44F-43F0-92F1-8ACF83D37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4975" y="3537387"/>
              <a:ext cx="207963" cy="420688"/>
            </a:xfrm>
            <a:custGeom>
              <a:avLst/>
              <a:gdLst>
                <a:gd name="T0" fmla="*/ 19 w 85"/>
                <a:gd name="T1" fmla="*/ 24 h 172"/>
                <a:gd name="T2" fmla="*/ 19 w 85"/>
                <a:gd name="T3" fmla="*/ 24 h 172"/>
                <a:gd name="T4" fmla="*/ 18 w 85"/>
                <a:gd name="T5" fmla="*/ 24 h 172"/>
                <a:gd name="T6" fmla="*/ 18 w 85"/>
                <a:gd name="T7" fmla="*/ 25 h 172"/>
                <a:gd name="T8" fmla="*/ 1 w 85"/>
                <a:gd name="T9" fmla="*/ 84 h 172"/>
                <a:gd name="T10" fmla="*/ 1 w 85"/>
                <a:gd name="T11" fmla="*/ 84 h 172"/>
                <a:gd name="T12" fmla="*/ 1 w 85"/>
                <a:gd name="T13" fmla="*/ 85 h 172"/>
                <a:gd name="T14" fmla="*/ 1 w 85"/>
                <a:gd name="T15" fmla="*/ 85 h 172"/>
                <a:gd name="T16" fmla="*/ 1 w 85"/>
                <a:gd name="T17" fmla="*/ 85 h 172"/>
                <a:gd name="T18" fmla="*/ 1 w 85"/>
                <a:gd name="T19" fmla="*/ 86 h 172"/>
                <a:gd name="T20" fmla="*/ 1 w 85"/>
                <a:gd name="T21" fmla="*/ 86 h 172"/>
                <a:gd name="T22" fmla="*/ 1 w 85"/>
                <a:gd name="T23" fmla="*/ 87 h 172"/>
                <a:gd name="T24" fmla="*/ 1 w 85"/>
                <a:gd name="T25" fmla="*/ 87 h 172"/>
                <a:gd name="T26" fmla="*/ 1 w 85"/>
                <a:gd name="T27" fmla="*/ 88 h 172"/>
                <a:gd name="T28" fmla="*/ 1 w 85"/>
                <a:gd name="T29" fmla="*/ 88 h 172"/>
                <a:gd name="T30" fmla="*/ 1 w 85"/>
                <a:gd name="T31" fmla="*/ 88 h 172"/>
                <a:gd name="T32" fmla="*/ 1 w 85"/>
                <a:gd name="T33" fmla="*/ 89 h 172"/>
                <a:gd name="T34" fmla="*/ 1 w 85"/>
                <a:gd name="T35" fmla="*/ 89 h 172"/>
                <a:gd name="T36" fmla="*/ 1 w 85"/>
                <a:gd name="T37" fmla="*/ 90 h 172"/>
                <a:gd name="T38" fmla="*/ 1 w 85"/>
                <a:gd name="T39" fmla="*/ 90 h 172"/>
                <a:gd name="T40" fmla="*/ 1 w 85"/>
                <a:gd name="T41" fmla="*/ 91 h 172"/>
                <a:gd name="T42" fmla="*/ 1 w 85"/>
                <a:gd name="T43" fmla="*/ 91 h 172"/>
                <a:gd name="T44" fmla="*/ 1 w 85"/>
                <a:gd name="T45" fmla="*/ 91 h 172"/>
                <a:gd name="T46" fmla="*/ 2 w 85"/>
                <a:gd name="T47" fmla="*/ 92 h 172"/>
                <a:gd name="T48" fmla="*/ 2 w 85"/>
                <a:gd name="T49" fmla="*/ 92 h 172"/>
                <a:gd name="T50" fmla="*/ 2 w 85"/>
                <a:gd name="T51" fmla="*/ 93 h 172"/>
                <a:gd name="T52" fmla="*/ 2 w 85"/>
                <a:gd name="T53" fmla="*/ 93 h 172"/>
                <a:gd name="T54" fmla="*/ 2 w 85"/>
                <a:gd name="T55" fmla="*/ 94 h 172"/>
                <a:gd name="T56" fmla="*/ 2 w 85"/>
                <a:gd name="T57" fmla="*/ 94 h 172"/>
                <a:gd name="T58" fmla="*/ 2 w 85"/>
                <a:gd name="T59" fmla="*/ 94 h 172"/>
                <a:gd name="T60" fmla="*/ 2 w 85"/>
                <a:gd name="T61" fmla="*/ 95 h 172"/>
                <a:gd name="T62" fmla="*/ 2 w 85"/>
                <a:gd name="T63" fmla="*/ 95 h 172"/>
                <a:gd name="T64" fmla="*/ 2 w 85"/>
                <a:gd name="T65" fmla="*/ 96 h 172"/>
                <a:gd name="T66" fmla="*/ 2 w 85"/>
                <a:gd name="T67" fmla="*/ 96 h 172"/>
                <a:gd name="T68" fmla="*/ 2 w 85"/>
                <a:gd name="T69" fmla="*/ 96 h 172"/>
                <a:gd name="T70" fmla="*/ 2 w 85"/>
                <a:gd name="T71" fmla="*/ 97 h 172"/>
                <a:gd name="T72" fmla="*/ 3 w 85"/>
                <a:gd name="T73" fmla="*/ 98 h 172"/>
                <a:gd name="T74" fmla="*/ 3 w 85"/>
                <a:gd name="T75" fmla="*/ 98 h 172"/>
                <a:gd name="T76" fmla="*/ 3 w 85"/>
                <a:gd name="T77" fmla="*/ 98 h 172"/>
                <a:gd name="T78" fmla="*/ 3 w 85"/>
                <a:gd name="T79" fmla="*/ 99 h 172"/>
                <a:gd name="T80" fmla="*/ 3 w 85"/>
                <a:gd name="T81" fmla="*/ 99 h 172"/>
                <a:gd name="T82" fmla="*/ 3 w 85"/>
                <a:gd name="T83" fmla="*/ 100 h 172"/>
                <a:gd name="T84" fmla="*/ 3 w 85"/>
                <a:gd name="T85" fmla="*/ 100 h 172"/>
                <a:gd name="T86" fmla="*/ 3 w 85"/>
                <a:gd name="T87" fmla="*/ 100 h 172"/>
                <a:gd name="T88" fmla="*/ 85 w 85"/>
                <a:gd name="T89" fmla="*/ 172 h 172"/>
                <a:gd name="T90" fmla="*/ 16 w 85"/>
                <a:gd name="T91" fmla="*/ 80 h 172"/>
                <a:gd name="T92" fmla="*/ 42 w 85"/>
                <a:gd name="T93" fmla="*/ 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5" h="172">
                  <a:moveTo>
                    <a:pt x="45" y="0"/>
                  </a:moveTo>
                  <a:cubicBezTo>
                    <a:pt x="35" y="6"/>
                    <a:pt x="26" y="1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4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6" y="41"/>
                    <a:pt x="0" y="62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1" y="86"/>
                    <a:pt x="1" y="86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1" y="87"/>
                    <a:pt x="1" y="87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9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1" y="90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1"/>
                    <a:pt x="1" y="91"/>
                    <a:pt x="1" y="92"/>
                  </a:cubicBezTo>
                  <a:cubicBezTo>
                    <a:pt x="1" y="92"/>
                    <a:pt x="2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2" y="94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" y="96"/>
                    <a:pt x="2" y="96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2" y="97"/>
                    <a:pt x="2" y="97"/>
                    <a:pt x="3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3" y="98"/>
                    <a:pt x="3" y="99"/>
                    <a:pt x="3" y="9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3" y="99"/>
                    <a:pt x="3" y="99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100"/>
                    <a:pt x="3" y="100"/>
                    <a:pt x="3" y="101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12" y="139"/>
                    <a:pt x="45" y="168"/>
                    <a:pt x="85" y="172"/>
                  </a:cubicBezTo>
                  <a:cubicBezTo>
                    <a:pt x="73" y="168"/>
                    <a:pt x="61" y="161"/>
                    <a:pt x="52" y="152"/>
                  </a:cubicBezTo>
                  <a:cubicBezTo>
                    <a:pt x="38" y="140"/>
                    <a:pt x="28" y="125"/>
                    <a:pt x="22" y="107"/>
                  </a:cubicBezTo>
                  <a:cubicBezTo>
                    <a:pt x="20" y="98"/>
                    <a:pt x="18" y="89"/>
                    <a:pt x="16" y="80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15" y="60"/>
                    <a:pt x="19" y="42"/>
                    <a:pt x="27" y="24"/>
                  </a:cubicBezTo>
                  <a:cubicBezTo>
                    <a:pt x="32" y="17"/>
                    <a:pt x="37" y="10"/>
                    <a:pt x="42" y="2"/>
                  </a:cubicBezTo>
                  <a:cubicBezTo>
                    <a:pt x="43" y="1"/>
                    <a:pt x="44" y="1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44" name="Прямоугольник 48">
              <a:extLst>
                <a:ext uri="{FF2B5EF4-FFF2-40B4-BE49-F238E27FC236}">
                  <a16:creationId xmlns:a16="http://schemas.microsoft.com/office/drawing/2014/main" id="{7065421A-3865-494F-9217-C8A7CDF6F3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0550" y="3623112"/>
              <a:ext cx="142875" cy="161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45" name="Прямоугольник 49">
              <a:extLst>
                <a:ext uri="{FF2B5EF4-FFF2-40B4-BE49-F238E27FC236}">
                  <a16:creationId xmlns:a16="http://schemas.microsoft.com/office/drawing/2014/main" id="{CDB9119A-B7B3-400F-8E5E-8C4E4CD81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5089" y="3560226"/>
              <a:ext cx="326390" cy="3231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2100" b="1" i="0" u="none" strike="noStrike" cap="none" normalizeH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1</a:t>
              </a:r>
              <a:endParaRPr kumimoji="0" lang="ru-RU" alt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46" name="Полилиния 52">
              <a:extLst>
                <a:ext uri="{FF2B5EF4-FFF2-40B4-BE49-F238E27FC236}">
                  <a16:creationId xmlns:a16="http://schemas.microsoft.com/office/drawing/2014/main" id="{94DD200C-A4C3-4CB1-9143-F69AE3754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94150" y="3978666"/>
              <a:ext cx="60325" cy="158750"/>
            </a:xfrm>
            <a:custGeom>
              <a:avLst/>
              <a:gdLst>
                <a:gd name="T0" fmla="*/ 0 w 25"/>
                <a:gd name="T1" fmla="*/ 65 h 65"/>
                <a:gd name="T2" fmla="*/ 0 w 25"/>
                <a:gd name="T3" fmla="*/ 65 h 65"/>
                <a:gd name="T4" fmla="*/ 0 w 25"/>
                <a:gd name="T5" fmla="*/ 65 h 65"/>
                <a:gd name="T6" fmla="*/ 0 w 25"/>
                <a:gd name="T7" fmla="*/ 65 h 65"/>
                <a:gd name="T8" fmla="*/ 0 w 25"/>
                <a:gd name="T9" fmla="*/ 65 h 65"/>
                <a:gd name="T10" fmla="*/ 0 w 25"/>
                <a:gd name="T11" fmla="*/ 65 h 65"/>
                <a:gd name="T12" fmla="*/ 0 w 25"/>
                <a:gd name="T13" fmla="*/ 64 h 65"/>
                <a:gd name="T14" fmla="*/ 0 w 25"/>
                <a:gd name="T15" fmla="*/ 64 h 65"/>
                <a:gd name="T16" fmla="*/ 0 w 25"/>
                <a:gd name="T17" fmla="*/ 64 h 65"/>
                <a:gd name="T18" fmla="*/ 0 w 25"/>
                <a:gd name="T19" fmla="*/ 64 h 65"/>
                <a:gd name="T20" fmla="*/ 0 w 25"/>
                <a:gd name="T21" fmla="*/ 64 h 65"/>
                <a:gd name="T22" fmla="*/ 0 w 25"/>
                <a:gd name="T23" fmla="*/ 64 h 65"/>
                <a:gd name="T24" fmla="*/ 0 w 25"/>
                <a:gd name="T25" fmla="*/ 64 h 65"/>
                <a:gd name="T26" fmla="*/ 0 w 25"/>
                <a:gd name="T27" fmla="*/ 64 h 65"/>
                <a:gd name="T28" fmla="*/ 0 w 25"/>
                <a:gd name="T29" fmla="*/ 64 h 65"/>
                <a:gd name="T30" fmla="*/ 0 w 25"/>
                <a:gd name="T31" fmla="*/ 63 h 65"/>
                <a:gd name="T32" fmla="*/ 0 w 25"/>
                <a:gd name="T33" fmla="*/ 64 h 65"/>
                <a:gd name="T34" fmla="*/ 0 w 25"/>
                <a:gd name="T35" fmla="*/ 64 h 65"/>
                <a:gd name="T36" fmla="*/ 0 w 25"/>
                <a:gd name="T37" fmla="*/ 63 h 65"/>
                <a:gd name="T38" fmla="*/ 25 w 25"/>
                <a:gd name="T39" fmla="*/ 0 h 65"/>
                <a:gd name="T40" fmla="*/ 0 w 25"/>
                <a:gd name="T41" fmla="*/ 63 h 65"/>
                <a:gd name="T42" fmla="*/ 25 w 25"/>
                <a:gd name="T43" fmla="*/ 0 h 65"/>
                <a:gd name="T44" fmla="*/ 25 w 25"/>
                <a:gd name="T45" fmla="*/ 0 h 65"/>
                <a:gd name="T46" fmla="*/ 25 w 25"/>
                <a:gd name="T47" fmla="*/ 0 h 65"/>
                <a:gd name="T48" fmla="*/ 25 w 25"/>
                <a:gd name="T4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" h="65">
                  <a:moveTo>
                    <a:pt x="0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moveTo>
                    <a:pt x="0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3"/>
                  </a:moveTo>
                  <a:cubicBezTo>
                    <a:pt x="0" y="63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3"/>
                    <a:pt x="0" y="63"/>
                  </a:cubicBezTo>
                  <a:moveTo>
                    <a:pt x="25" y="0"/>
                  </a:moveTo>
                  <a:cubicBezTo>
                    <a:pt x="10" y="17"/>
                    <a:pt x="0" y="39"/>
                    <a:pt x="0" y="63"/>
                  </a:cubicBezTo>
                  <a:cubicBezTo>
                    <a:pt x="0" y="39"/>
                    <a:pt x="10" y="17"/>
                    <a:pt x="25" y="0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</p:grpSp>
      <p:sp>
        <p:nvSpPr>
          <p:cNvPr id="147" name="Полилиния 58">
            <a:extLst>
              <a:ext uri="{FF2B5EF4-FFF2-40B4-BE49-F238E27FC236}">
                <a16:creationId xmlns:a16="http://schemas.microsoft.com/office/drawing/2014/main" id="{FF1CA603-1E82-441E-8BAE-0BF579A294D0}"/>
              </a:ext>
            </a:extLst>
          </p:cNvPr>
          <p:cNvSpPr>
            <a:spLocks noEditPoints="1"/>
          </p:cNvSpPr>
          <p:nvPr/>
        </p:nvSpPr>
        <p:spPr bwMode="auto">
          <a:xfrm>
            <a:off x="6906491" y="4821018"/>
            <a:ext cx="44450" cy="222250"/>
          </a:xfrm>
          <a:custGeom>
            <a:avLst/>
            <a:gdLst>
              <a:gd name="T0" fmla="*/ 7 w 18"/>
              <a:gd name="T1" fmla="*/ 91 h 91"/>
              <a:gd name="T2" fmla="*/ 7 w 18"/>
              <a:gd name="T3" fmla="*/ 91 h 91"/>
              <a:gd name="T4" fmla="*/ 7 w 18"/>
              <a:gd name="T5" fmla="*/ 91 h 91"/>
              <a:gd name="T6" fmla="*/ 7 w 18"/>
              <a:gd name="T7" fmla="*/ 91 h 91"/>
              <a:gd name="T8" fmla="*/ 7 w 18"/>
              <a:gd name="T9" fmla="*/ 91 h 91"/>
              <a:gd name="T10" fmla="*/ 7 w 18"/>
              <a:gd name="T11" fmla="*/ 91 h 91"/>
              <a:gd name="T12" fmla="*/ 7 w 18"/>
              <a:gd name="T13" fmla="*/ 91 h 91"/>
              <a:gd name="T14" fmla="*/ 7 w 18"/>
              <a:gd name="T15" fmla="*/ 91 h 91"/>
              <a:gd name="T16" fmla="*/ 7 w 18"/>
              <a:gd name="T17" fmla="*/ 91 h 91"/>
              <a:gd name="T18" fmla="*/ 7 w 18"/>
              <a:gd name="T19" fmla="*/ 91 h 91"/>
              <a:gd name="T20" fmla="*/ 7 w 18"/>
              <a:gd name="T21" fmla="*/ 91 h 91"/>
              <a:gd name="T22" fmla="*/ 7 w 18"/>
              <a:gd name="T23" fmla="*/ 91 h 91"/>
              <a:gd name="T24" fmla="*/ 6 w 18"/>
              <a:gd name="T25" fmla="*/ 90 h 91"/>
              <a:gd name="T26" fmla="*/ 7 w 18"/>
              <a:gd name="T27" fmla="*/ 91 h 91"/>
              <a:gd name="T28" fmla="*/ 6 w 18"/>
              <a:gd name="T29" fmla="*/ 90 h 91"/>
              <a:gd name="T30" fmla="*/ 0 w 18"/>
              <a:gd name="T31" fmla="*/ 57 h 91"/>
              <a:gd name="T32" fmla="*/ 6 w 18"/>
              <a:gd name="T33" fmla="*/ 90 h 91"/>
              <a:gd name="T34" fmla="*/ 0 w 18"/>
              <a:gd name="T35" fmla="*/ 57 h 91"/>
              <a:gd name="T36" fmla="*/ 0 w 18"/>
              <a:gd name="T37" fmla="*/ 57 h 91"/>
              <a:gd name="T38" fmla="*/ 0 w 18"/>
              <a:gd name="T39" fmla="*/ 57 h 91"/>
              <a:gd name="T40" fmla="*/ 0 w 18"/>
              <a:gd name="T41" fmla="*/ 57 h 91"/>
              <a:gd name="T42" fmla="*/ 0 w 18"/>
              <a:gd name="T43" fmla="*/ 57 h 91"/>
              <a:gd name="T44" fmla="*/ 0 w 18"/>
              <a:gd name="T45" fmla="*/ 57 h 91"/>
              <a:gd name="T46" fmla="*/ 0 w 18"/>
              <a:gd name="T47" fmla="*/ 57 h 91"/>
              <a:gd name="T48" fmla="*/ 0 w 18"/>
              <a:gd name="T49" fmla="*/ 56 h 91"/>
              <a:gd name="T50" fmla="*/ 0 w 18"/>
              <a:gd name="T51" fmla="*/ 57 h 91"/>
              <a:gd name="T52" fmla="*/ 0 w 18"/>
              <a:gd name="T53" fmla="*/ 56 h 91"/>
              <a:gd name="T54" fmla="*/ 0 w 18"/>
              <a:gd name="T55" fmla="*/ 56 h 91"/>
              <a:gd name="T56" fmla="*/ 0 w 18"/>
              <a:gd name="T57" fmla="*/ 56 h 91"/>
              <a:gd name="T58" fmla="*/ 0 w 18"/>
              <a:gd name="T59" fmla="*/ 56 h 91"/>
              <a:gd name="T60" fmla="*/ 0 w 18"/>
              <a:gd name="T61" fmla="*/ 56 h 91"/>
              <a:gd name="T62" fmla="*/ 0 w 18"/>
              <a:gd name="T63" fmla="*/ 56 h 91"/>
              <a:gd name="T64" fmla="*/ 0 w 18"/>
              <a:gd name="T65" fmla="*/ 56 h 91"/>
              <a:gd name="T66" fmla="*/ 0 w 18"/>
              <a:gd name="T67" fmla="*/ 56 h 91"/>
              <a:gd name="T68" fmla="*/ 0 w 18"/>
              <a:gd name="T69" fmla="*/ 56 h 91"/>
              <a:gd name="T70" fmla="*/ 0 w 18"/>
              <a:gd name="T71" fmla="*/ 56 h 91"/>
              <a:gd name="T72" fmla="*/ 0 w 18"/>
              <a:gd name="T73" fmla="*/ 55 h 91"/>
              <a:gd name="T74" fmla="*/ 0 w 18"/>
              <a:gd name="T75" fmla="*/ 56 h 91"/>
              <a:gd name="T76" fmla="*/ 0 w 18"/>
              <a:gd name="T77" fmla="*/ 56 h 91"/>
              <a:gd name="T78" fmla="*/ 0 w 18"/>
              <a:gd name="T79" fmla="*/ 55 h 91"/>
              <a:gd name="T80" fmla="*/ 18 w 18"/>
              <a:gd name="T81" fmla="*/ 0 h 91"/>
              <a:gd name="T82" fmla="*/ 0 w 18"/>
              <a:gd name="T83" fmla="*/ 55 h 91"/>
              <a:gd name="T84" fmla="*/ 18 w 18"/>
              <a:gd name="T85" fmla="*/ 0 h 91"/>
              <a:gd name="T86" fmla="*/ 18 w 18"/>
              <a:gd name="T87" fmla="*/ 0 h 91"/>
              <a:gd name="T88" fmla="*/ 18 w 18"/>
              <a:gd name="T89" fmla="*/ 0 h 91"/>
              <a:gd name="T90" fmla="*/ 18 w 18"/>
              <a:gd name="T91" fmla="*/ 0 h 91"/>
              <a:gd name="T92" fmla="*/ 18 w 18"/>
              <a:gd name="T93" fmla="*/ 0 h 91"/>
              <a:gd name="T94" fmla="*/ 18 w 18"/>
              <a:gd name="T95" fmla="*/ 0 h 91"/>
              <a:gd name="T96" fmla="*/ 18 w 18"/>
              <a:gd name="T97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" h="91">
                <a:moveTo>
                  <a:pt x="7" y="91"/>
                </a:moveTo>
                <a:cubicBezTo>
                  <a:pt x="7" y="91"/>
                  <a:pt x="7" y="91"/>
                  <a:pt x="7" y="91"/>
                </a:cubicBezTo>
                <a:cubicBezTo>
                  <a:pt x="7" y="91"/>
                  <a:pt x="7" y="91"/>
                  <a:pt x="7" y="91"/>
                </a:cubicBezTo>
                <a:moveTo>
                  <a:pt x="7" y="91"/>
                </a:moveTo>
                <a:cubicBezTo>
                  <a:pt x="7" y="91"/>
                  <a:pt x="7" y="91"/>
                  <a:pt x="7" y="91"/>
                </a:cubicBezTo>
                <a:cubicBezTo>
                  <a:pt x="7" y="91"/>
                  <a:pt x="7" y="91"/>
                  <a:pt x="7" y="91"/>
                </a:cubicBezTo>
                <a:moveTo>
                  <a:pt x="7" y="91"/>
                </a:moveTo>
                <a:cubicBezTo>
                  <a:pt x="7" y="91"/>
                  <a:pt x="7" y="91"/>
                  <a:pt x="7" y="91"/>
                </a:cubicBezTo>
                <a:cubicBezTo>
                  <a:pt x="7" y="91"/>
                  <a:pt x="7" y="91"/>
                  <a:pt x="7" y="91"/>
                </a:cubicBezTo>
                <a:moveTo>
                  <a:pt x="7" y="91"/>
                </a:moveTo>
                <a:cubicBezTo>
                  <a:pt x="7" y="91"/>
                  <a:pt x="7" y="91"/>
                  <a:pt x="7" y="91"/>
                </a:cubicBezTo>
                <a:cubicBezTo>
                  <a:pt x="7" y="91"/>
                  <a:pt x="7" y="91"/>
                  <a:pt x="7" y="91"/>
                </a:cubicBezTo>
                <a:moveTo>
                  <a:pt x="6" y="90"/>
                </a:moveTo>
                <a:cubicBezTo>
                  <a:pt x="6" y="90"/>
                  <a:pt x="6" y="90"/>
                  <a:pt x="7" y="91"/>
                </a:cubicBezTo>
                <a:cubicBezTo>
                  <a:pt x="6" y="90"/>
                  <a:pt x="6" y="90"/>
                  <a:pt x="6" y="90"/>
                </a:cubicBezTo>
                <a:moveTo>
                  <a:pt x="0" y="57"/>
                </a:moveTo>
                <a:cubicBezTo>
                  <a:pt x="0" y="69"/>
                  <a:pt x="2" y="80"/>
                  <a:pt x="6" y="90"/>
                </a:cubicBezTo>
                <a:cubicBezTo>
                  <a:pt x="2" y="80"/>
                  <a:pt x="0" y="69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moveTo>
                  <a:pt x="0" y="56"/>
                </a:move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7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6"/>
                </a:move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moveTo>
                  <a:pt x="0" y="55"/>
                </a:moveTo>
                <a:cubicBezTo>
                  <a:pt x="0" y="55"/>
                  <a:pt x="0" y="55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5"/>
                  <a:pt x="0" y="55"/>
                  <a:pt x="0" y="55"/>
                </a:cubicBezTo>
                <a:moveTo>
                  <a:pt x="18" y="0"/>
                </a:moveTo>
                <a:cubicBezTo>
                  <a:pt x="7" y="15"/>
                  <a:pt x="0" y="35"/>
                  <a:pt x="0" y="55"/>
                </a:cubicBezTo>
                <a:cubicBezTo>
                  <a:pt x="0" y="35"/>
                  <a:pt x="7" y="15"/>
                  <a:pt x="18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</a:path>
            </a:pathLst>
          </a:custGeom>
          <a:solidFill>
            <a:srgbClr val="E56A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grpSp>
        <p:nvGrpSpPr>
          <p:cNvPr id="148" name="Группа 147">
            <a:extLst>
              <a:ext uri="{FF2B5EF4-FFF2-40B4-BE49-F238E27FC236}">
                <a16:creationId xmlns:a16="http://schemas.microsoft.com/office/drawing/2014/main" id="{A638D641-0B02-4870-BDB0-D152E78207E2}"/>
              </a:ext>
            </a:extLst>
          </p:cNvPr>
          <p:cNvGrpSpPr/>
          <p:nvPr/>
        </p:nvGrpSpPr>
        <p:grpSpPr>
          <a:xfrm>
            <a:off x="6377854" y="5246151"/>
            <a:ext cx="629286" cy="577850"/>
            <a:chOff x="3281363" y="5157861"/>
            <a:chExt cx="629286" cy="577850"/>
          </a:xfrm>
          <a:solidFill>
            <a:schemeClr val="accent6">
              <a:lumMod val="50000"/>
            </a:schemeClr>
          </a:solidFill>
        </p:grpSpPr>
        <p:sp>
          <p:nvSpPr>
            <p:cNvPr id="149" name="Полилиния 62">
              <a:extLst>
                <a:ext uri="{FF2B5EF4-FFF2-40B4-BE49-F238E27FC236}">
                  <a16:creationId xmlns:a16="http://schemas.microsoft.com/office/drawing/2014/main" id="{166090C5-7CBD-4305-A508-BE6F0E538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2799" y="5157861"/>
              <a:ext cx="577850" cy="577850"/>
            </a:xfrm>
            <a:custGeom>
              <a:avLst/>
              <a:gdLst>
                <a:gd name="T0" fmla="*/ 122 w 236"/>
                <a:gd name="T1" fmla="*/ 234 h 236"/>
                <a:gd name="T2" fmla="*/ 234 w 236"/>
                <a:gd name="T3" fmla="*/ 114 h 236"/>
                <a:gd name="T4" fmla="*/ 114 w 236"/>
                <a:gd name="T5" fmla="*/ 2 h 236"/>
                <a:gd name="T6" fmla="*/ 2 w 236"/>
                <a:gd name="T7" fmla="*/ 122 h 236"/>
                <a:gd name="T8" fmla="*/ 122 w 236"/>
                <a:gd name="T9" fmla="*/ 23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6">
                  <a:moveTo>
                    <a:pt x="122" y="234"/>
                  </a:moveTo>
                  <a:cubicBezTo>
                    <a:pt x="186" y="231"/>
                    <a:pt x="236" y="178"/>
                    <a:pt x="234" y="114"/>
                  </a:cubicBezTo>
                  <a:cubicBezTo>
                    <a:pt x="232" y="50"/>
                    <a:pt x="178" y="0"/>
                    <a:pt x="114" y="2"/>
                  </a:cubicBezTo>
                  <a:cubicBezTo>
                    <a:pt x="50" y="4"/>
                    <a:pt x="0" y="58"/>
                    <a:pt x="2" y="122"/>
                  </a:cubicBezTo>
                  <a:cubicBezTo>
                    <a:pt x="4" y="186"/>
                    <a:pt x="58" y="236"/>
                    <a:pt x="122" y="2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50" name="Полилиния 63">
              <a:extLst>
                <a:ext uri="{FF2B5EF4-FFF2-40B4-BE49-F238E27FC236}">
                  <a16:creationId xmlns:a16="http://schemas.microsoft.com/office/drawing/2014/main" id="{15346C05-A359-4FDB-8E90-2A0037782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949" y="5215011"/>
              <a:ext cx="465138" cy="463550"/>
            </a:xfrm>
            <a:custGeom>
              <a:avLst/>
              <a:gdLst>
                <a:gd name="T0" fmla="*/ 98 w 190"/>
                <a:gd name="T1" fmla="*/ 188 h 190"/>
                <a:gd name="T2" fmla="*/ 188 w 190"/>
                <a:gd name="T3" fmla="*/ 91 h 190"/>
                <a:gd name="T4" fmla="*/ 92 w 190"/>
                <a:gd name="T5" fmla="*/ 1 h 190"/>
                <a:gd name="T6" fmla="*/ 1 w 190"/>
                <a:gd name="T7" fmla="*/ 98 h 190"/>
                <a:gd name="T8" fmla="*/ 98 w 190"/>
                <a:gd name="T9" fmla="*/ 18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0">
                  <a:moveTo>
                    <a:pt x="98" y="188"/>
                  </a:moveTo>
                  <a:cubicBezTo>
                    <a:pt x="150" y="186"/>
                    <a:pt x="190" y="143"/>
                    <a:pt x="188" y="91"/>
                  </a:cubicBezTo>
                  <a:cubicBezTo>
                    <a:pt x="186" y="40"/>
                    <a:pt x="143" y="0"/>
                    <a:pt x="92" y="1"/>
                  </a:cubicBezTo>
                  <a:cubicBezTo>
                    <a:pt x="40" y="3"/>
                    <a:pt x="0" y="47"/>
                    <a:pt x="1" y="98"/>
                  </a:cubicBezTo>
                  <a:cubicBezTo>
                    <a:pt x="3" y="149"/>
                    <a:pt x="47" y="190"/>
                    <a:pt x="98" y="18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51" name="Полилиния 64">
              <a:extLst>
                <a:ext uri="{FF2B5EF4-FFF2-40B4-BE49-F238E27FC236}">
                  <a16:creationId xmlns:a16="http://schemas.microsoft.com/office/drawing/2014/main" id="{C6CE2879-33CC-4FB3-BFF2-75D75F6991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81363" y="5326453"/>
              <a:ext cx="17463" cy="168275"/>
            </a:xfrm>
            <a:custGeom>
              <a:avLst/>
              <a:gdLst>
                <a:gd name="T0" fmla="*/ 7 w 7"/>
                <a:gd name="T1" fmla="*/ 69 h 69"/>
                <a:gd name="T2" fmla="*/ 7 w 7"/>
                <a:gd name="T3" fmla="*/ 69 h 69"/>
                <a:gd name="T4" fmla="*/ 7 w 7"/>
                <a:gd name="T5" fmla="*/ 69 h 69"/>
                <a:gd name="T6" fmla="*/ 7 w 7"/>
                <a:gd name="T7" fmla="*/ 68 h 69"/>
                <a:gd name="T8" fmla="*/ 6 w 7"/>
                <a:gd name="T9" fmla="*/ 67 h 69"/>
                <a:gd name="T10" fmla="*/ 6 w 7"/>
                <a:gd name="T11" fmla="*/ 66 h 69"/>
                <a:gd name="T12" fmla="*/ 6 w 7"/>
                <a:gd name="T13" fmla="*/ 66 h 69"/>
                <a:gd name="T14" fmla="*/ 6 w 7"/>
                <a:gd name="T15" fmla="*/ 66 h 69"/>
                <a:gd name="T16" fmla="*/ 6 w 7"/>
                <a:gd name="T17" fmla="*/ 66 h 69"/>
                <a:gd name="T18" fmla="*/ 5 w 7"/>
                <a:gd name="T19" fmla="*/ 65 h 69"/>
                <a:gd name="T20" fmla="*/ 5 w 7"/>
                <a:gd name="T21" fmla="*/ 65 h 69"/>
                <a:gd name="T22" fmla="*/ 5 w 7"/>
                <a:gd name="T23" fmla="*/ 65 h 69"/>
                <a:gd name="T24" fmla="*/ 5 w 7"/>
                <a:gd name="T25" fmla="*/ 64 h 69"/>
                <a:gd name="T26" fmla="*/ 5 w 7"/>
                <a:gd name="T27" fmla="*/ 64 h 69"/>
                <a:gd name="T28" fmla="*/ 5 w 7"/>
                <a:gd name="T29" fmla="*/ 63 h 69"/>
                <a:gd name="T30" fmla="*/ 5 w 7"/>
                <a:gd name="T31" fmla="*/ 63 h 69"/>
                <a:gd name="T32" fmla="*/ 5 w 7"/>
                <a:gd name="T33" fmla="*/ 63 h 69"/>
                <a:gd name="T34" fmla="*/ 5 w 7"/>
                <a:gd name="T35" fmla="*/ 62 h 69"/>
                <a:gd name="T36" fmla="*/ 4 w 7"/>
                <a:gd name="T37" fmla="*/ 62 h 69"/>
                <a:gd name="T38" fmla="*/ 4 w 7"/>
                <a:gd name="T39" fmla="*/ 62 h 69"/>
                <a:gd name="T40" fmla="*/ 4 w 7"/>
                <a:gd name="T41" fmla="*/ 61 h 69"/>
                <a:gd name="T42" fmla="*/ 4 w 7"/>
                <a:gd name="T43" fmla="*/ 60 h 69"/>
                <a:gd name="T44" fmla="*/ 4 w 7"/>
                <a:gd name="T45" fmla="*/ 60 h 69"/>
                <a:gd name="T46" fmla="*/ 4 w 7"/>
                <a:gd name="T47" fmla="*/ 60 h 69"/>
                <a:gd name="T48" fmla="*/ 4 w 7"/>
                <a:gd name="T49" fmla="*/ 60 h 69"/>
                <a:gd name="T50" fmla="*/ 4 w 7"/>
                <a:gd name="T51" fmla="*/ 59 h 69"/>
                <a:gd name="T52" fmla="*/ 4 w 7"/>
                <a:gd name="T53" fmla="*/ 59 h 69"/>
                <a:gd name="T54" fmla="*/ 3 w 7"/>
                <a:gd name="T55" fmla="*/ 59 h 69"/>
                <a:gd name="T56" fmla="*/ 3 w 7"/>
                <a:gd name="T57" fmla="*/ 57 h 69"/>
                <a:gd name="T58" fmla="*/ 3 w 7"/>
                <a:gd name="T59" fmla="*/ 57 h 69"/>
                <a:gd name="T60" fmla="*/ 3 w 7"/>
                <a:gd name="T61" fmla="*/ 56 h 69"/>
                <a:gd name="T62" fmla="*/ 3 w 7"/>
                <a:gd name="T63" fmla="*/ 56 h 69"/>
                <a:gd name="T64" fmla="*/ 3 w 7"/>
                <a:gd name="T65" fmla="*/ 56 h 69"/>
                <a:gd name="T66" fmla="*/ 0 w 7"/>
                <a:gd name="T67" fmla="*/ 40 h 69"/>
                <a:gd name="T68" fmla="*/ 0 w 7"/>
                <a:gd name="T69" fmla="*/ 40 h 69"/>
                <a:gd name="T70" fmla="*/ 0 w 7"/>
                <a:gd name="T71" fmla="*/ 40 h 69"/>
                <a:gd name="T72" fmla="*/ 0 w 7"/>
                <a:gd name="T73" fmla="*/ 40 h 69"/>
                <a:gd name="T74" fmla="*/ 0 w 7"/>
                <a:gd name="T75" fmla="*/ 39 h 69"/>
                <a:gd name="T76" fmla="*/ 0 w 7"/>
                <a:gd name="T77" fmla="*/ 39 h 69"/>
                <a:gd name="T78" fmla="*/ 0 w 7"/>
                <a:gd name="T79" fmla="*/ 39 h 69"/>
                <a:gd name="T80" fmla="*/ 0 w 7"/>
                <a:gd name="T81" fmla="*/ 38 h 69"/>
                <a:gd name="T82" fmla="*/ 0 w 7"/>
                <a:gd name="T83" fmla="*/ 38 h 69"/>
                <a:gd name="T84" fmla="*/ 0 w 7"/>
                <a:gd name="T85" fmla="*/ 38 h 69"/>
                <a:gd name="T86" fmla="*/ 7 w 7"/>
                <a:gd name="T87" fmla="*/ 0 h 69"/>
                <a:gd name="T88" fmla="*/ 7 w 7"/>
                <a:gd name="T89" fmla="*/ 0 h 69"/>
                <a:gd name="T90" fmla="*/ 7 w 7"/>
                <a:gd name="T91" fmla="*/ 0 h 69"/>
                <a:gd name="T92" fmla="*/ 7 w 7"/>
                <a:gd name="T9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" h="69">
                  <a:moveTo>
                    <a:pt x="7" y="69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moveTo>
                    <a:pt x="7" y="69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moveTo>
                    <a:pt x="7" y="69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moveTo>
                    <a:pt x="7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moveTo>
                    <a:pt x="6" y="67"/>
                  </a:moveTo>
                  <a:cubicBezTo>
                    <a:pt x="6" y="67"/>
                    <a:pt x="6" y="67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5" y="65"/>
                  </a:moveTo>
                  <a:cubicBezTo>
                    <a:pt x="5" y="65"/>
                    <a:pt x="6" y="65"/>
                    <a:pt x="6" y="66"/>
                  </a:cubicBezTo>
                  <a:cubicBezTo>
                    <a:pt x="6" y="65"/>
                    <a:pt x="5" y="65"/>
                    <a:pt x="5" y="65"/>
                  </a:cubicBezTo>
                  <a:moveTo>
                    <a:pt x="5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moveTo>
                    <a:pt x="5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moveTo>
                    <a:pt x="5" y="6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moveTo>
                    <a:pt x="5" y="6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moveTo>
                    <a:pt x="5" y="63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moveTo>
                    <a:pt x="5" y="63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moveTo>
                    <a:pt x="5" y="63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moveTo>
                    <a:pt x="5" y="62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2"/>
                  </a:cubicBezTo>
                  <a:moveTo>
                    <a:pt x="4" y="62"/>
                  </a:moveTo>
                  <a:cubicBezTo>
                    <a:pt x="4" y="62"/>
                    <a:pt x="4" y="62"/>
                    <a:pt x="4" y="62"/>
                  </a:cubicBezTo>
                  <a:cubicBezTo>
                    <a:pt x="4" y="62"/>
                    <a:pt x="4" y="62"/>
                    <a:pt x="4" y="62"/>
                  </a:cubicBezTo>
                  <a:moveTo>
                    <a:pt x="4" y="62"/>
                  </a:moveTo>
                  <a:cubicBezTo>
                    <a:pt x="4" y="62"/>
                    <a:pt x="4" y="62"/>
                    <a:pt x="4" y="62"/>
                  </a:cubicBezTo>
                  <a:cubicBezTo>
                    <a:pt x="4" y="62"/>
                    <a:pt x="4" y="62"/>
                    <a:pt x="4" y="62"/>
                  </a:cubicBezTo>
                  <a:moveTo>
                    <a:pt x="4" y="61"/>
                  </a:move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59"/>
                  </a:move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moveTo>
                    <a:pt x="4" y="59"/>
                  </a:move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moveTo>
                    <a:pt x="3" y="59"/>
                  </a:moveTo>
                  <a:cubicBezTo>
                    <a:pt x="3" y="59"/>
                    <a:pt x="3" y="59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moveTo>
                    <a:pt x="3" y="57"/>
                  </a:move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moveTo>
                    <a:pt x="3" y="57"/>
                  </a:move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moveTo>
                    <a:pt x="3" y="56"/>
                  </a:moveTo>
                  <a:cubicBezTo>
                    <a:pt x="3" y="56"/>
                    <a:pt x="3" y="57"/>
                    <a:pt x="3" y="57"/>
                  </a:cubicBezTo>
                  <a:cubicBezTo>
                    <a:pt x="3" y="57"/>
                    <a:pt x="3" y="56"/>
                    <a:pt x="3" y="56"/>
                  </a:cubicBezTo>
                  <a:moveTo>
                    <a:pt x="3" y="56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moveTo>
                    <a:pt x="3" y="56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8"/>
                  </a:moveTo>
                  <a:cubicBezTo>
                    <a:pt x="0" y="38"/>
                    <a:pt x="0" y="39"/>
                    <a:pt x="0" y="39"/>
                  </a:cubicBezTo>
                  <a:cubicBezTo>
                    <a:pt x="0" y="39"/>
                    <a:pt x="0" y="38"/>
                    <a:pt x="0" y="38"/>
                  </a:cubicBezTo>
                  <a:moveTo>
                    <a:pt x="0" y="38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moveTo>
                    <a:pt x="0" y="38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moveTo>
                    <a:pt x="7" y="0"/>
                  </a:moveTo>
                  <a:cubicBezTo>
                    <a:pt x="2" y="12"/>
                    <a:pt x="0" y="24"/>
                    <a:pt x="0" y="38"/>
                  </a:cubicBezTo>
                  <a:cubicBezTo>
                    <a:pt x="0" y="24"/>
                    <a:pt x="2" y="12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52" name="Полилиния 65">
              <a:extLst>
                <a:ext uri="{FF2B5EF4-FFF2-40B4-BE49-F238E27FC236}">
                  <a16:creationId xmlns:a16="http://schemas.microsoft.com/office/drawing/2014/main" id="{D818C6EB-F435-4DC9-9916-62EBBF564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1537" y="5248349"/>
              <a:ext cx="201613" cy="425450"/>
            </a:xfrm>
            <a:custGeom>
              <a:avLst/>
              <a:gdLst>
                <a:gd name="T0" fmla="*/ 7 w 82"/>
                <a:gd name="T1" fmla="*/ 46 h 174"/>
                <a:gd name="T2" fmla="*/ 7 w 82"/>
                <a:gd name="T3" fmla="*/ 46 h 174"/>
                <a:gd name="T4" fmla="*/ 7 w 82"/>
                <a:gd name="T5" fmla="*/ 46 h 174"/>
                <a:gd name="T6" fmla="*/ 7 w 82"/>
                <a:gd name="T7" fmla="*/ 46 h 174"/>
                <a:gd name="T8" fmla="*/ 0 w 82"/>
                <a:gd name="T9" fmla="*/ 84 h 174"/>
                <a:gd name="T10" fmla="*/ 0 w 82"/>
                <a:gd name="T11" fmla="*/ 84 h 174"/>
                <a:gd name="T12" fmla="*/ 0 w 82"/>
                <a:gd name="T13" fmla="*/ 84 h 174"/>
                <a:gd name="T14" fmla="*/ 0 w 82"/>
                <a:gd name="T15" fmla="*/ 85 h 174"/>
                <a:gd name="T16" fmla="*/ 0 w 82"/>
                <a:gd name="T17" fmla="*/ 85 h 174"/>
                <a:gd name="T18" fmla="*/ 0 w 82"/>
                <a:gd name="T19" fmla="*/ 85 h 174"/>
                <a:gd name="T20" fmla="*/ 0 w 82"/>
                <a:gd name="T21" fmla="*/ 85 h 174"/>
                <a:gd name="T22" fmla="*/ 0 w 82"/>
                <a:gd name="T23" fmla="*/ 86 h 174"/>
                <a:gd name="T24" fmla="*/ 0 w 82"/>
                <a:gd name="T25" fmla="*/ 86 h 174"/>
                <a:gd name="T26" fmla="*/ 0 w 82"/>
                <a:gd name="T27" fmla="*/ 86 h 174"/>
                <a:gd name="T28" fmla="*/ 0 w 82"/>
                <a:gd name="T29" fmla="*/ 86 h 174"/>
                <a:gd name="T30" fmla="*/ 3 w 82"/>
                <a:gd name="T31" fmla="*/ 102 h 174"/>
                <a:gd name="T32" fmla="*/ 3 w 82"/>
                <a:gd name="T33" fmla="*/ 102 h 174"/>
                <a:gd name="T34" fmla="*/ 3 w 82"/>
                <a:gd name="T35" fmla="*/ 103 h 174"/>
                <a:gd name="T36" fmla="*/ 3 w 82"/>
                <a:gd name="T37" fmla="*/ 103 h 174"/>
                <a:gd name="T38" fmla="*/ 3 w 82"/>
                <a:gd name="T39" fmla="*/ 103 h 174"/>
                <a:gd name="T40" fmla="*/ 3 w 82"/>
                <a:gd name="T41" fmla="*/ 105 h 174"/>
                <a:gd name="T42" fmla="*/ 4 w 82"/>
                <a:gd name="T43" fmla="*/ 105 h 174"/>
                <a:gd name="T44" fmla="*/ 4 w 82"/>
                <a:gd name="T45" fmla="*/ 105 h 174"/>
                <a:gd name="T46" fmla="*/ 4 w 82"/>
                <a:gd name="T47" fmla="*/ 106 h 174"/>
                <a:gd name="T48" fmla="*/ 4 w 82"/>
                <a:gd name="T49" fmla="*/ 106 h 174"/>
                <a:gd name="T50" fmla="*/ 4 w 82"/>
                <a:gd name="T51" fmla="*/ 106 h 174"/>
                <a:gd name="T52" fmla="*/ 4 w 82"/>
                <a:gd name="T53" fmla="*/ 106 h 174"/>
                <a:gd name="T54" fmla="*/ 4 w 82"/>
                <a:gd name="T55" fmla="*/ 107 h 174"/>
                <a:gd name="T56" fmla="*/ 4 w 82"/>
                <a:gd name="T57" fmla="*/ 108 h 174"/>
                <a:gd name="T58" fmla="*/ 4 w 82"/>
                <a:gd name="T59" fmla="*/ 108 h 174"/>
                <a:gd name="T60" fmla="*/ 5 w 82"/>
                <a:gd name="T61" fmla="*/ 109 h 174"/>
                <a:gd name="T62" fmla="*/ 5 w 82"/>
                <a:gd name="T63" fmla="*/ 109 h 174"/>
                <a:gd name="T64" fmla="*/ 5 w 82"/>
                <a:gd name="T65" fmla="*/ 109 h 174"/>
                <a:gd name="T66" fmla="*/ 5 w 82"/>
                <a:gd name="T67" fmla="*/ 109 h 174"/>
                <a:gd name="T68" fmla="*/ 5 w 82"/>
                <a:gd name="T69" fmla="*/ 110 h 174"/>
                <a:gd name="T70" fmla="*/ 5 w 82"/>
                <a:gd name="T71" fmla="*/ 110 h 174"/>
                <a:gd name="T72" fmla="*/ 5 w 82"/>
                <a:gd name="T73" fmla="*/ 111 h 174"/>
                <a:gd name="T74" fmla="*/ 5 w 82"/>
                <a:gd name="T75" fmla="*/ 111 h 174"/>
                <a:gd name="T76" fmla="*/ 6 w 82"/>
                <a:gd name="T77" fmla="*/ 112 h 174"/>
                <a:gd name="T78" fmla="*/ 6 w 82"/>
                <a:gd name="T79" fmla="*/ 112 h 174"/>
                <a:gd name="T80" fmla="*/ 6 w 82"/>
                <a:gd name="T81" fmla="*/ 112 h 174"/>
                <a:gd name="T82" fmla="*/ 6 w 82"/>
                <a:gd name="T83" fmla="*/ 112 h 174"/>
                <a:gd name="T84" fmla="*/ 6 w 82"/>
                <a:gd name="T85" fmla="*/ 112 h 174"/>
                <a:gd name="T86" fmla="*/ 6 w 82"/>
                <a:gd name="T87" fmla="*/ 113 h 174"/>
                <a:gd name="T88" fmla="*/ 7 w 82"/>
                <a:gd name="T89" fmla="*/ 114 h 174"/>
                <a:gd name="T90" fmla="*/ 7 w 82"/>
                <a:gd name="T91" fmla="*/ 115 h 174"/>
                <a:gd name="T92" fmla="*/ 7 w 82"/>
                <a:gd name="T93" fmla="*/ 115 h 174"/>
                <a:gd name="T94" fmla="*/ 7 w 82"/>
                <a:gd name="T95" fmla="*/ 115 h 174"/>
                <a:gd name="T96" fmla="*/ 49 w 82"/>
                <a:gd name="T97" fmla="*/ 153 h 174"/>
                <a:gd name="T98" fmla="*/ 16 w 82"/>
                <a:gd name="T99" fmla="*/ 79 h 174"/>
                <a:gd name="T100" fmla="*/ 28 w 82"/>
                <a:gd name="T101" fmla="*/ 25 h 174"/>
                <a:gd name="T102" fmla="*/ 46 w 82"/>
                <a:gd name="T103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" h="174">
                  <a:moveTo>
                    <a:pt x="46" y="0"/>
                  </a:moveTo>
                  <a:cubicBezTo>
                    <a:pt x="29" y="11"/>
                    <a:pt x="15" y="27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58"/>
                    <a:pt x="0" y="70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" y="92"/>
                    <a:pt x="2" y="97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3" y="102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4"/>
                    <a:pt x="3" y="104"/>
                    <a:pt x="3" y="105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5"/>
                    <a:pt x="3" y="105"/>
                    <a:pt x="4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4" y="105"/>
                    <a:pt x="4" y="105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7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4" y="107"/>
                    <a:pt x="4" y="108"/>
                    <a:pt x="4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4" y="108"/>
                    <a:pt x="4" y="108"/>
                    <a:pt x="5" y="108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9"/>
                    <a:pt x="5" y="110"/>
                  </a:cubicBezTo>
                  <a:cubicBezTo>
                    <a:pt x="5" y="110"/>
                    <a:pt x="5" y="110"/>
                    <a:pt x="5" y="110"/>
                  </a:cubicBezTo>
                  <a:cubicBezTo>
                    <a:pt x="5" y="110"/>
                    <a:pt x="5" y="110"/>
                    <a:pt x="5" y="110"/>
                  </a:cubicBezTo>
                  <a:cubicBezTo>
                    <a:pt x="5" y="110"/>
                    <a:pt x="5" y="110"/>
                    <a:pt x="5" y="110"/>
                  </a:cubicBezTo>
                  <a:cubicBezTo>
                    <a:pt x="5" y="110"/>
                    <a:pt x="5" y="111"/>
                    <a:pt x="5" y="111"/>
                  </a:cubicBezTo>
                  <a:cubicBezTo>
                    <a:pt x="5" y="111"/>
                    <a:pt x="5" y="111"/>
                    <a:pt x="5" y="111"/>
                  </a:cubicBezTo>
                  <a:cubicBezTo>
                    <a:pt x="5" y="111"/>
                    <a:pt x="5" y="111"/>
                    <a:pt x="5" y="111"/>
                  </a:cubicBezTo>
                  <a:cubicBezTo>
                    <a:pt x="5" y="111"/>
                    <a:pt x="5" y="111"/>
                    <a:pt x="5" y="111"/>
                  </a:cubicBezTo>
                  <a:cubicBezTo>
                    <a:pt x="5" y="111"/>
                    <a:pt x="5" y="111"/>
                    <a:pt x="5" y="111"/>
                  </a:cubicBezTo>
                  <a:cubicBezTo>
                    <a:pt x="5" y="111"/>
                    <a:pt x="6" y="111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6" y="113"/>
                    <a:pt x="6" y="114"/>
                    <a:pt x="7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7" y="114"/>
                    <a:pt x="7" y="115"/>
                    <a:pt x="7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19" y="146"/>
                    <a:pt x="48" y="169"/>
                    <a:pt x="82" y="174"/>
                  </a:cubicBezTo>
                  <a:cubicBezTo>
                    <a:pt x="70" y="169"/>
                    <a:pt x="59" y="162"/>
                    <a:pt x="49" y="153"/>
                  </a:cubicBezTo>
                  <a:cubicBezTo>
                    <a:pt x="36" y="140"/>
                    <a:pt x="26" y="125"/>
                    <a:pt x="21" y="107"/>
                  </a:cubicBezTo>
                  <a:cubicBezTo>
                    <a:pt x="19" y="98"/>
                    <a:pt x="17" y="89"/>
                    <a:pt x="16" y="79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5" y="59"/>
                    <a:pt x="19" y="41"/>
                    <a:pt x="28" y="25"/>
                  </a:cubicBezTo>
                  <a:cubicBezTo>
                    <a:pt x="34" y="17"/>
                    <a:pt x="39" y="10"/>
                    <a:pt x="44" y="3"/>
                  </a:cubicBezTo>
                  <a:cubicBezTo>
                    <a:pt x="45" y="2"/>
                    <a:pt x="46" y="1"/>
                    <a:pt x="4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53" name="Прямоугольник 66">
              <a:extLst>
                <a:ext uri="{FF2B5EF4-FFF2-40B4-BE49-F238E27FC236}">
                  <a16:creationId xmlns:a16="http://schemas.microsoft.com/office/drawing/2014/main" id="{E55DAAEB-BB88-4707-BB11-6CFDD2F33E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1874" y="5343599"/>
              <a:ext cx="138113" cy="1968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54" name="Прямоугольник 67">
              <a:extLst>
                <a:ext uri="{FF2B5EF4-FFF2-40B4-BE49-F238E27FC236}">
                  <a16:creationId xmlns:a16="http://schemas.microsoft.com/office/drawing/2014/main" id="{4B27FA2E-0D8E-4451-9B4F-F32E16C4FE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0423" y="5274363"/>
              <a:ext cx="441828" cy="3231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2100" b="1" dirty="0">
                  <a:solidFill>
                    <a:schemeClr val="bg1"/>
                  </a:solidFill>
                  <a:latin typeface="Calibri" panose="020F0502020204030204" pitchFamily="34" charset="0"/>
                </a:rPr>
                <a:t>2</a:t>
              </a:r>
              <a:endParaRPr kumimoji="0" lang="ru-RU" alt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</p:grpSp>
      <p:sp>
        <p:nvSpPr>
          <p:cNvPr id="155" name="Полилиния 70">
            <a:extLst>
              <a:ext uri="{FF2B5EF4-FFF2-40B4-BE49-F238E27FC236}">
                <a16:creationId xmlns:a16="http://schemas.microsoft.com/office/drawing/2014/main" id="{F66A4F65-82D8-4E5A-808D-A02396B96DC0}"/>
              </a:ext>
            </a:extLst>
          </p:cNvPr>
          <p:cNvSpPr>
            <a:spLocks noEditPoints="1"/>
          </p:cNvSpPr>
          <p:nvPr/>
        </p:nvSpPr>
        <p:spPr bwMode="auto">
          <a:xfrm>
            <a:off x="4860204" y="2947768"/>
            <a:ext cx="1588" cy="55563"/>
          </a:xfrm>
          <a:custGeom>
            <a:avLst/>
            <a:gdLst>
              <a:gd name="T0" fmla="*/ 1 w 1"/>
              <a:gd name="T1" fmla="*/ 23 h 23"/>
              <a:gd name="T2" fmla="*/ 1 w 1"/>
              <a:gd name="T3" fmla="*/ 22 h 23"/>
              <a:gd name="T4" fmla="*/ 1 w 1"/>
              <a:gd name="T5" fmla="*/ 22 h 23"/>
              <a:gd name="T6" fmla="*/ 1 w 1"/>
              <a:gd name="T7" fmla="*/ 21 h 23"/>
              <a:gd name="T8" fmla="*/ 1 w 1"/>
              <a:gd name="T9" fmla="*/ 20 h 23"/>
              <a:gd name="T10" fmla="*/ 1 w 1"/>
              <a:gd name="T11" fmla="*/ 20 h 23"/>
              <a:gd name="T12" fmla="*/ 0 w 1"/>
              <a:gd name="T13" fmla="*/ 20 h 23"/>
              <a:gd name="T14" fmla="*/ 0 w 1"/>
              <a:gd name="T15" fmla="*/ 19 h 23"/>
              <a:gd name="T16" fmla="*/ 0 w 1"/>
              <a:gd name="T17" fmla="*/ 19 h 23"/>
              <a:gd name="T18" fmla="*/ 0 w 1"/>
              <a:gd name="T19" fmla="*/ 18 h 23"/>
              <a:gd name="T20" fmla="*/ 0 w 1"/>
              <a:gd name="T21" fmla="*/ 18 h 23"/>
              <a:gd name="T22" fmla="*/ 0 w 1"/>
              <a:gd name="T23" fmla="*/ 18 h 23"/>
              <a:gd name="T24" fmla="*/ 0 w 1"/>
              <a:gd name="T25" fmla="*/ 17 h 23"/>
              <a:gd name="T26" fmla="*/ 0 w 1"/>
              <a:gd name="T27" fmla="*/ 17 h 23"/>
              <a:gd name="T28" fmla="*/ 0 w 1"/>
              <a:gd name="T29" fmla="*/ 17 h 23"/>
              <a:gd name="T30" fmla="*/ 0 w 1"/>
              <a:gd name="T31" fmla="*/ 16 h 23"/>
              <a:gd name="T32" fmla="*/ 0 w 1"/>
              <a:gd name="T33" fmla="*/ 16 h 23"/>
              <a:gd name="T34" fmla="*/ 0 w 1"/>
              <a:gd name="T35" fmla="*/ 15 h 23"/>
              <a:gd name="T36" fmla="*/ 0 w 1"/>
              <a:gd name="T37" fmla="*/ 15 h 23"/>
              <a:gd name="T38" fmla="*/ 0 w 1"/>
              <a:gd name="T39" fmla="*/ 15 h 23"/>
              <a:gd name="T40" fmla="*/ 0 w 1"/>
              <a:gd name="T41" fmla="*/ 14 h 23"/>
              <a:gd name="T42" fmla="*/ 0 w 1"/>
              <a:gd name="T43" fmla="*/ 14 h 23"/>
              <a:gd name="T44" fmla="*/ 0 w 1"/>
              <a:gd name="T45" fmla="*/ 13 h 23"/>
              <a:gd name="T46" fmla="*/ 0 w 1"/>
              <a:gd name="T47" fmla="*/ 13 h 23"/>
              <a:gd name="T48" fmla="*/ 0 w 1"/>
              <a:gd name="T49" fmla="*/ 12 h 23"/>
              <a:gd name="T50" fmla="*/ 0 w 1"/>
              <a:gd name="T51" fmla="*/ 12 h 23"/>
              <a:gd name="T52" fmla="*/ 0 w 1"/>
              <a:gd name="T53" fmla="*/ 12 h 23"/>
              <a:gd name="T54" fmla="*/ 0 w 1"/>
              <a:gd name="T55" fmla="*/ 11 h 23"/>
              <a:gd name="T56" fmla="*/ 0 w 1"/>
              <a:gd name="T57" fmla="*/ 11 h 23"/>
              <a:gd name="T58" fmla="*/ 0 w 1"/>
              <a:gd name="T59" fmla="*/ 11 h 23"/>
              <a:gd name="T60" fmla="*/ 0 w 1"/>
              <a:gd name="T61" fmla="*/ 10 h 23"/>
              <a:gd name="T62" fmla="*/ 0 w 1"/>
              <a:gd name="T63" fmla="*/ 10 h 23"/>
              <a:gd name="T64" fmla="*/ 0 w 1"/>
              <a:gd name="T65" fmla="*/ 9 h 23"/>
              <a:gd name="T66" fmla="*/ 0 w 1"/>
              <a:gd name="T67" fmla="*/ 9 h 23"/>
              <a:gd name="T68" fmla="*/ 0 w 1"/>
              <a:gd name="T69" fmla="*/ 9 h 23"/>
              <a:gd name="T70" fmla="*/ 0 w 1"/>
              <a:gd name="T71" fmla="*/ 8 h 23"/>
              <a:gd name="T72" fmla="*/ 0 w 1"/>
              <a:gd name="T73" fmla="*/ 8 h 23"/>
              <a:gd name="T74" fmla="*/ 0 w 1"/>
              <a:gd name="T75" fmla="*/ 8 h 23"/>
              <a:gd name="T76" fmla="*/ 0 w 1"/>
              <a:gd name="T77" fmla="*/ 7 h 23"/>
              <a:gd name="T78" fmla="*/ 0 w 1"/>
              <a:gd name="T79" fmla="*/ 6 h 23"/>
              <a:gd name="T80" fmla="*/ 0 w 1"/>
              <a:gd name="T81" fmla="*/ 6 h 23"/>
              <a:gd name="T82" fmla="*/ 0 w 1"/>
              <a:gd name="T83" fmla="*/ 6 h 23"/>
              <a:gd name="T84" fmla="*/ 0 w 1"/>
              <a:gd name="T85" fmla="*/ 5 h 23"/>
              <a:gd name="T86" fmla="*/ 0 w 1"/>
              <a:gd name="T87" fmla="*/ 5 h 23"/>
              <a:gd name="T88" fmla="*/ 0 w 1"/>
              <a:gd name="T89" fmla="*/ 5 h 23"/>
              <a:gd name="T90" fmla="*/ 0 w 1"/>
              <a:gd name="T91" fmla="*/ 4 h 23"/>
              <a:gd name="T92" fmla="*/ 0 w 1"/>
              <a:gd name="T93" fmla="*/ 4 h 23"/>
              <a:gd name="T94" fmla="*/ 0 w 1"/>
              <a:gd name="T95" fmla="*/ 3 h 23"/>
              <a:gd name="T96" fmla="*/ 0 w 1"/>
              <a:gd name="T97" fmla="*/ 3 h 23"/>
              <a:gd name="T98" fmla="*/ 0 w 1"/>
              <a:gd name="T99" fmla="*/ 3 h 23"/>
              <a:gd name="T100" fmla="*/ 0 w 1"/>
              <a:gd name="T101" fmla="*/ 2 h 23"/>
              <a:gd name="T102" fmla="*/ 0 w 1"/>
              <a:gd name="T103" fmla="*/ 1 h 23"/>
              <a:gd name="T104" fmla="*/ 0 w 1"/>
              <a:gd name="T105" fmla="*/ 1 h 23"/>
              <a:gd name="T106" fmla="*/ 0 w 1"/>
              <a:gd name="T107" fmla="*/ 1 h 23"/>
              <a:gd name="T108" fmla="*/ 0 w 1"/>
              <a:gd name="T109" fmla="*/ 0 h 23"/>
              <a:gd name="T110" fmla="*/ 0 w 1"/>
              <a:gd name="T11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" h="23">
                <a:moveTo>
                  <a:pt x="1" y="23"/>
                </a:move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moveTo>
                  <a:pt x="1" y="23"/>
                </a:move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moveTo>
                  <a:pt x="1" y="22"/>
                </a:move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moveTo>
                  <a:pt x="1" y="22"/>
                </a:move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moveTo>
                  <a:pt x="1" y="21"/>
                </a:moveTo>
                <a:cubicBezTo>
                  <a:pt x="1" y="21"/>
                  <a:pt x="1" y="21"/>
                  <a:pt x="1" y="21"/>
                </a:cubicBezTo>
                <a:cubicBezTo>
                  <a:pt x="1" y="21"/>
                  <a:pt x="1" y="21"/>
                  <a:pt x="1" y="21"/>
                </a:cubicBezTo>
                <a:moveTo>
                  <a:pt x="1" y="21"/>
                </a:moveTo>
                <a:cubicBezTo>
                  <a:pt x="1" y="21"/>
                  <a:pt x="1" y="21"/>
                  <a:pt x="1" y="21"/>
                </a:cubicBezTo>
                <a:cubicBezTo>
                  <a:pt x="1" y="21"/>
                  <a:pt x="1" y="21"/>
                  <a:pt x="1" y="21"/>
                </a:cubicBezTo>
                <a:moveTo>
                  <a:pt x="1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moveTo>
                  <a:pt x="1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moveTo>
                  <a:pt x="1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1" y="20"/>
                  <a:pt x="1" y="20"/>
                </a:cubicBezTo>
                <a:moveTo>
                  <a:pt x="0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moveTo>
                  <a:pt x="0" y="19"/>
                </a:move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moveTo>
                  <a:pt x="0" y="19"/>
                </a:move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moveTo>
                  <a:pt x="0" y="19"/>
                </a:move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moveTo>
                  <a:pt x="0" y="18"/>
                </a:move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moveTo>
                  <a:pt x="0" y="18"/>
                </a:move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moveTo>
                  <a:pt x="0" y="18"/>
                </a:move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moveTo>
                  <a:pt x="0" y="17"/>
                </a:moveTo>
                <a:cubicBezTo>
                  <a:pt x="0" y="17"/>
                  <a:pt x="0" y="18"/>
                  <a:pt x="0" y="18"/>
                </a:cubicBezTo>
                <a:cubicBezTo>
                  <a:pt x="0" y="18"/>
                  <a:pt x="0" y="17"/>
                  <a:pt x="0" y="17"/>
                </a:cubicBezTo>
                <a:moveTo>
                  <a:pt x="0" y="17"/>
                </a:move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moveTo>
                  <a:pt x="0" y="17"/>
                </a:move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moveTo>
                  <a:pt x="0" y="17"/>
                </a:move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5"/>
                </a:moveTo>
                <a:cubicBezTo>
                  <a:pt x="0" y="15"/>
                  <a:pt x="0" y="15"/>
                  <a:pt x="0" y="16"/>
                </a:cubicBezTo>
                <a:cubicBezTo>
                  <a:pt x="0" y="15"/>
                  <a:pt x="0" y="15"/>
                  <a:pt x="0" y="15"/>
                </a:cubicBezTo>
                <a:moveTo>
                  <a:pt x="0" y="15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moveTo>
                  <a:pt x="0" y="15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moveTo>
                  <a:pt x="0" y="14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4"/>
                </a:cubicBezTo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moveTo>
                  <a:pt x="0" y="13"/>
                </a:move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moveTo>
                  <a:pt x="0" y="13"/>
                </a:move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moveTo>
                  <a:pt x="0" y="13"/>
                </a:move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moveTo>
                  <a:pt x="0" y="12"/>
                </a:moveTo>
                <a:cubicBezTo>
                  <a:pt x="0" y="12"/>
                  <a:pt x="0" y="13"/>
                  <a:pt x="0" y="13"/>
                </a:cubicBezTo>
                <a:cubicBezTo>
                  <a:pt x="0" y="13"/>
                  <a:pt x="0" y="12"/>
                  <a:pt x="0" y="12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1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1"/>
                </a:cubicBezTo>
                <a:moveTo>
                  <a:pt x="0" y="11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moveTo>
                  <a:pt x="0" y="11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moveTo>
                  <a:pt x="0" y="11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moveTo>
                  <a:pt x="0" y="10"/>
                </a:moveTo>
                <a:cubicBezTo>
                  <a:pt x="0" y="10"/>
                  <a:pt x="0" y="10"/>
                  <a:pt x="0" y="11"/>
                </a:cubicBezTo>
                <a:cubicBezTo>
                  <a:pt x="0" y="10"/>
                  <a:pt x="0" y="10"/>
                  <a:pt x="0" y="10"/>
                </a:cubicBezTo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moveTo>
                  <a:pt x="0" y="9"/>
                </a:moveTo>
                <a:cubicBezTo>
                  <a:pt x="0" y="9"/>
                  <a:pt x="0" y="10"/>
                  <a:pt x="0" y="10"/>
                </a:cubicBezTo>
                <a:cubicBezTo>
                  <a:pt x="0" y="10"/>
                  <a:pt x="0" y="9"/>
                  <a:pt x="0" y="9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7"/>
                </a:moveTo>
                <a:cubicBezTo>
                  <a:pt x="0" y="7"/>
                  <a:pt x="0" y="7"/>
                  <a:pt x="0" y="8"/>
                </a:cubicBezTo>
                <a:cubicBezTo>
                  <a:pt x="0" y="7"/>
                  <a:pt x="0" y="7"/>
                  <a:pt x="0" y="7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6"/>
                </a:moveTo>
                <a:cubicBezTo>
                  <a:pt x="0" y="6"/>
                  <a:pt x="0" y="6"/>
                  <a:pt x="0" y="7"/>
                </a:cubicBezTo>
                <a:cubicBezTo>
                  <a:pt x="0" y="6"/>
                  <a:pt x="0" y="6"/>
                  <a:pt x="0" y="6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3"/>
                </a:moveTo>
                <a:cubicBezTo>
                  <a:pt x="0" y="3"/>
                  <a:pt x="0" y="4"/>
                  <a:pt x="0" y="4"/>
                </a:cubicBezTo>
                <a:cubicBezTo>
                  <a:pt x="0" y="4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E56A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56" name="Полилиния 78">
            <a:extLst>
              <a:ext uri="{FF2B5EF4-FFF2-40B4-BE49-F238E27FC236}">
                <a16:creationId xmlns:a16="http://schemas.microsoft.com/office/drawing/2014/main" id="{0010370B-74B5-4019-88C0-9B30DD5D2D9D}"/>
              </a:ext>
            </a:extLst>
          </p:cNvPr>
          <p:cNvSpPr>
            <a:spLocks noEditPoints="1"/>
          </p:cNvSpPr>
          <p:nvPr/>
        </p:nvSpPr>
        <p:spPr bwMode="auto">
          <a:xfrm>
            <a:off x="4109316" y="4220943"/>
            <a:ext cx="44450" cy="134938"/>
          </a:xfrm>
          <a:custGeom>
            <a:avLst/>
            <a:gdLst>
              <a:gd name="T0" fmla="*/ 18 w 18"/>
              <a:gd name="T1" fmla="*/ 55 h 55"/>
              <a:gd name="T2" fmla="*/ 18 w 18"/>
              <a:gd name="T3" fmla="*/ 55 h 55"/>
              <a:gd name="T4" fmla="*/ 18 w 18"/>
              <a:gd name="T5" fmla="*/ 55 h 55"/>
              <a:gd name="T6" fmla="*/ 18 w 18"/>
              <a:gd name="T7" fmla="*/ 55 h 55"/>
              <a:gd name="T8" fmla="*/ 18 w 18"/>
              <a:gd name="T9" fmla="*/ 55 h 55"/>
              <a:gd name="T10" fmla="*/ 18 w 18"/>
              <a:gd name="T11" fmla="*/ 55 h 55"/>
              <a:gd name="T12" fmla="*/ 17 w 18"/>
              <a:gd name="T13" fmla="*/ 55 h 55"/>
              <a:gd name="T14" fmla="*/ 18 w 18"/>
              <a:gd name="T15" fmla="*/ 55 h 55"/>
              <a:gd name="T16" fmla="*/ 17 w 18"/>
              <a:gd name="T17" fmla="*/ 55 h 55"/>
              <a:gd name="T18" fmla="*/ 0 w 18"/>
              <a:gd name="T19" fmla="*/ 1 h 55"/>
              <a:gd name="T20" fmla="*/ 17 w 18"/>
              <a:gd name="T21" fmla="*/ 55 h 55"/>
              <a:gd name="T22" fmla="*/ 0 w 18"/>
              <a:gd name="T23" fmla="*/ 1 h 55"/>
              <a:gd name="T24" fmla="*/ 0 w 18"/>
              <a:gd name="T25" fmla="*/ 1 h 55"/>
              <a:gd name="T26" fmla="*/ 0 w 18"/>
              <a:gd name="T27" fmla="*/ 1 h 55"/>
              <a:gd name="T28" fmla="*/ 0 w 18"/>
              <a:gd name="T29" fmla="*/ 1 h 55"/>
              <a:gd name="T30" fmla="*/ 0 w 18"/>
              <a:gd name="T31" fmla="*/ 1 h 55"/>
              <a:gd name="T32" fmla="*/ 0 w 18"/>
              <a:gd name="T33" fmla="*/ 1 h 55"/>
              <a:gd name="T34" fmla="*/ 0 w 18"/>
              <a:gd name="T35" fmla="*/ 1 h 55"/>
              <a:gd name="T36" fmla="*/ 0 w 18"/>
              <a:gd name="T37" fmla="*/ 0 h 55"/>
              <a:gd name="T38" fmla="*/ 0 w 18"/>
              <a:gd name="T39" fmla="*/ 1 h 55"/>
              <a:gd name="T40" fmla="*/ 0 w 18"/>
              <a:gd name="T41" fmla="*/ 1 h 55"/>
              <a:gd name="T42" fmla="*/ 0 w 18"/>
              <a:gd name="T43" fmla="*/ 0 h 55"/>
              <a:gd name="T44" fmla="*/ 0 w 18"/>
              <a:gd name="T45" fmla="*/ 0 h 55"/>
              <a:gd name="T46" fmla="*/ 0 w 18"/>
              <a:gd name="T47" fmla="*/ 0 h 55"/>
              <a:gd name="T48" fmla="*/ 0 w 18"/>
              <a:gd name="T4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" h="55">
                <a:moveTo>
                  <a:pt x="18" y="55"/>
                </a:moveTo>
                <a:cubicBezTo>
                  <a:pt x="18" y="55"/>
                  <a:pt x="18" y="55"/>
                  <a:pt x="18" y="55"/>
                </a:cubicBezTo>
                <a:cubicBezTo>
                  <a:pt x="18" y="55"/>
                  <a:pt x="18" y="55"/>
                  <a:pt x="18" y="55"/>
                </a:cubicBezTo>
                <a:moveTo>
                  <a:pt x="18" y="55"/>
                </a:moveTo>
                <a:cubicBezTo>
                  <a:pt x="18" y="55"/>
                  <a:pt x="18" y="55"/>
                  <a:pt x="18" y="55"/>
                </a:cubicBezTo>
                <a:cubicBezTo>
                  <a:pt x="18" y="55"/>
                  <a:pt x="18" y="55"/>
                  <a:pt x="18" y="55"/>
                </a:cubicBezTo>
                <a:moveTo>
                  <a:pt x="17" y="55"/>
                </a:moveTo>
                <a:cubicBezTo>
                  <a:pt x="17" y="55"/>
                  <a:pt x="18" y="55"/>
                  <a:pt x="18" y="55"/>
                </a:cubicBezTo>
                <a:cubicBezTo>
                  <a:pt x="18" y="55"/>
                  <a:pt x="17" y="55"/>
                  <a:pt x="17" y="55"/>
                </a:cubicBezTo>
                <a:moveTo>
                  <a:pt x="0" y="1"/>
                </a:moveTo>
                <a:cubicBezTo>
                  <a:pt x="0" y="21"/>
                  <a:pt x="7" y="40"/>
                  <a:pt x="17" y="55"/>
                </a:cubicBezTo>
                <a:cubicBezTo>
                  <a:pt x="7" y="40"/>
                  <a:pt x="0" y="2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E56A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57" name="Полилиния 82">
            <a:extLst>
              <a:ext uri="{FF2B5EF4-FFF2-40B4-BE49-F238E27FC236}">
                <a16:creationId xmlns:a16="http://schemas.microsoft.com/office/drawing/2014/main" id="{6EFC66EA-4DDA-464E-BB01-327F18B411D4}"/>
              </a:ext>
            </a:extLst>
          </p:cNvPr>
          <p:cNvSpPr>
            <a:spLocks noEditPoints="1"/>
          </p:cNvSpPr>
          <p:nvPr/>
        </p:nvSpPr>
        <p:spPr bwMode="auto">
          <a:xfrm>
            <a:off x="4314104" y="4916268"/>
            <a:ext cx="17463" cy="123825"/>
          </a:xfrm>
          <a:custGeom>
            <a:avLst/>
            <a:gdLst>
              <a:gd name="T0" fmla="*/ 7 w 7"/>
              <a:gd name="T1" fmla="*/ 51 h 51"/>
              <a:gd name="T2" fmla="*/ 7 w 7"/>
              <a:gd name="T3" fmla="*/ 50 h 51"/>
              <a:gd name="T4" fmla="*/ 7 w 7"/>
              <a:gd name="T5" fmla="*/ 50 h 51"/>
              <a:gd name="T6" fmla="*/ 7 w 7"/>
              <a:gd name="T7" fmla="*/ 50 h 51"/>
              <a:gd name="T8" fmla="*/ 7 w 7"/>
              <a:gd name="T9" fmla="*/ 49 h 51"/>
              <a:gd name="T10" fmla="*/ 0 w 7"/>
              <a:gd name="T11" fmla="*/ 16 h 51"/>
              <a:gd name="T12" fmla="*/ 0 w 7"/>
              <a:gd name="T13" fmla="*/ 16 h 51"/>
              <a:gd name="T14" fmla="*/ 0 w 7"/>
              <a:gd name="T15" fmla="*/ 16 h 51"/>
              <a:gd name="T16" fmla="*/ 0 w 7"/>
              <a:gd name="T17" fmla="*/ 16 h 51"/>
              <a:gd name="T18" fmla="*/ 0 w 7"/>
              <a:gd name="T19" fmla="*/ 15 h 51"/>
              <a:gd name="T20" fmla="*/ 0 w 7"/>
              <a:gd name="T21" fmla="*/ 15 h 51"/>
              <a:gd name="T22" fmla="*/ 0 w 7"/>
              <a:gd name="T23" fmla="*/ 15 h 51"/>
              <a:gd name="T24" fmla="*/ 0 w 7"/>
              <a:gd name="T25" fmla="*/ 14 h 51"/>
              <a:gd name="T26" fmla="*/ 0 w 7"/>
              <a:gd name="T27" fmla="*/ 14 h 51"/>
              <a:gd name="T28" fmla="*/ 0 w 7"/>
              <a:gd name="T29" fmla="*/ 14 h 51"/>
              <a:gd name="T30" fmla="*/ 0 w 7"/>
              <a:gd name="T31" fmla="*/ 14 h 51"/>
              <a:gd name="T32" fmla="*/ 0 w 7"/>
              <a:gd name="T33" fmla="*/ 13 h 51"/>
              <a:gd name="T34" fmla="*/ 0 w 7"/>
              <a:gd name="T35" fmla="*/ 13 h 51"/>
              <a:gd name="T36" fmla="*/ 0 w 7"/>
              <a:gd name="T37" fmla="*/ 13 h 51"/>
              <a:gd name="T38" fmla="*/ 0 w 7"/>
              <a:gd name="T39" fmla="*/ 12 h 51"/>
              <a:gd name="T40" fmla="*/ 0 w 7"/>
              <a:gd name="T41" fmla="*/ 12 h 51"/>
              <a:gd name="T42" fmla="*/ 0 w 7"/>
              <a:gd name="T43" fmla="*/ 12 h 51"/>
              <a:gd name="T44" fmla="*/ 0 w 7"/>
              <a:gd name="T45" fmla="*/ 12 h 51"/>
              <a:gd name="T46" fmla="*/ 0 w 7"/>
              <a:gd name="T47" fmla="*/ 11 h 51"/>
              <a:gd name="T48" fmla="*/ 0 w 7"/>
              <a:gd name="T49" fmla="*/ 11 h 51"/>
              <a:gd name="T50" fmla="*/ 0 w 7"/>
              <a:gd name="T51" fmla="*/ 11 h 51"/>
              <a:gd name="T52" fmla="*/ 0 w 7"/>
              <a:gd name="T53" fmla="*/ 10 h 51"/>
              <a:gd name="T54" fmla="*/ 0 w 7"/>
              <a:gd name="T55" fmla="*/ 10 h 51"/>
              <a:gd name="T56" fmla="*/ 0 w 7"/>
              <a:gd name="T57" fmla="*/ 10 h 51"/>
              <a:gd name="T58" fmla="*/ 0 w 7"/>
              <a:gd name="T59" fmla="*/ 9 h 51"/>
              <a:gd name="T60" fmla="*/ 0 w 7"/>
              <a:gd name="T61" fmla="*/ 9 h 51"/>
              <a:gd name="T62" fmla="*/ 0 w 7"/>
              <a:gd name="T63" fmla="*/ 9 h 51"/>
              <a:gd name="T64" fmla="*/ 0 w 7"/>
              <a:gd name="T65" fmla="*/ 9 h 51"/>
              <a:gd name="T66" fmla="*/ 0 w 7"/>
              <a:gd name="T67" fmla="*/ 8 h 51"/>
              <a:gd name="T68" fmla="*/ 0 w 7"/>
              <a:gd name="T69" fmla="*/ 8 h 51"/>
              <a:gd name="T70" fmla="*/ 0 w 7"/>
              <a:gd name="T71" fmla="*/ 8 h 51"/>
              <a:gd name="T72" fmla="*/ 0 w 7"/>
              <a:gd name="T73" fmla="*/ 7 h 51"/>
              <a:gd name="T74" fmla="*/ 0 w 7"/>
              <a:gd name="T75" fmla="*/ 7 h 51"/>
              <a:gd name="T76" fmla="*/ 0 w 7"/>
              <a:gd name="T77" fmla="*/ 7 h 51"/>
              <a:gd name="T78" fmla="*/ 0 w 7"/>
              <a:gd name="T79" fmla="*/ 6 h 51"/>
              <a:gd name="T80" fmla="*/ 0 w 7"/>
              <a:gd name="T81" fmla="*/ 6 h 51"/>
              <a:gd name="T82" fmla="*/ 0 w 7"/>
              <a:gd name="T83" fmla="*/ 6 h 51"/>
              <a:gd name="T84" fmla="*/ 0 w 7"/>
              <a:gd name="T85" fmla="*/ 6 h 51"/>
              <a:gd name="T86" fmla="*/ 0 w 7"/>
              <a:gd name="T87" fmla="*/ 5 h 51"/>
              <a:gd name="T88" fmla="*/ 1 w 7"/>
              <a:gd name="T89" fmla="*/ 5 h 51"/>
              <a:gd name="T90" fmla="*/ 1 w 7"/>
              <a:gd name="T91" fmla="*/ 5 h 51"/>
              <a:gd name="T92" fmla="*/ 1 w 7"/>
              <a:gd name="T93" fmla="*/ 4 h 51"/>
              <a:gd name="T94" fmla="*/ 1 w 7"/>
              <a:gd name="T95" fmla="*/ 4 h 51"/>
              <a:gd name="T96" fmla="*/ 1 w 7"/>
              <a:gd name="T97" fmla="*/ 3 h 51"/>
              <a:gd name="T98" fmla="*/ 1 w 7"/>
              <a:gd name="T99" fmla="*/ 3 h 51"/>
              <a:gd name="T100" fmla="*/ 1 w 7"/>
              <a:gd name="T101" fmla="*/ 3 h 51"/>
              <a:gd name="T102" fmla="*/ 1 w 7"/>
              <a:gd name="T103" fmla="*/ 3 h 51"/>
              <a:gd name="T104" fmla="*/ 1 w 7"/>
              <a:gd name="T105" fmla="*/ 2 h 51"/>
              <a:gd name="T106" fmla="*/ 1 w 7"/>
              <a:gd name="T107" fmla="*/ 1 h 51"/>
              <a:gd name="T108" fmla="*/ 1 w 7"/>
              <a:gd name="T109" fmla="*/ 1 h 51"/>
              <a:gd name="T110" fmla="*/ 1 w 7"/>
              <a:gd name="T111" fmla="*/ 1 h 51"/>
              <a:gd name="T112" fmla="*/ 1 w 7"/>
              <a:gd name="T113" fmla="*/ 0 h 51"/>
              <a:gd name="T114" fmla="*/ 1 w 7"/>
              <a:gd name="T115" fmla="*/ 0 h 51"/>
              <a:gd name="T116" fmla="*/ 1 w 7"/>
              <a:gd name="T117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" h="51">
                <a:moveTo>
                  <a:pt x="7" y="51"/>
                </a:moveTo>
                <a:cubicBezTo>
                  <a:pt x="7" y="51"/>
                  <a:pt x="7" y="51"/>
                  <a:pt x="7" y="51"/>
                </a:cubicBezTo>
                <a:cubicBezTo>
                  <a:pt x="7" y="51"/>
                  <a:pt x="7" y="51"/>
                  <a:pt x="7" y="51"/>
                </a:cubicBezTo>
                <a:moveTo>
                  <a:pt x="7" y="50"/>
                </a:moveTo>
                <a:cubicBezTo>
                  <a:pt x="7" y="50"/>
                  <a:pt x="7" y="50"/>
                  <a:pt x="7" y="50"/>
                </a:cubicBezTo>
                <a:cubicBezTo>
                  <a:pt x="7" y="50"/>
                  <a:pt x="7" y="50"/>
                  <a:pt x="7" y="50"/>
                </a:cubicBezTo>
                <a:moveTo>
                  <a:pt x="7" y="50"/>
                </a:moveTo>
                <a:cubicBezTo>
                  <a:pt x="7" y="50"/>
                  <a:pt x="7" y="50"/>
                  <a:pt x="7" y="50"/>
                </a:cubicBezTo>
                <a:cubicBezTo>
                  <a:pt x="7" y="50"/>
                  <a:pt x="7" y="50"/>
                  <a:pt x="7" y="50"/>
                </a:cubicBezTo>
                <a:moveTo>
                  <a:pt x="7" y="50"/>
                </a:moveTo>
                <a:cubicBezTo>
                  <a:pt x="7" y="50"/>
                  <a:pt x="7" y="50"/>
                  <a:pt x="7" y="50"/>
                </a:cubicBezTo>
                <a:cubicBezTo>
                  <a:pt x="7" y="50"/>
                  <a:pt x="7" y="50"/>
                  <a:pt x="7" y="50"/>
                </a:cubicBezTo>
                <a:moveTo>
                  <a:pt x="7" y="49"/>
                </a:moveTo>
                <a:cubicBezTo>
                  <a:pt x="7" y="49"/>
                  <a:pt x="7" y="50"/>
                  <a:pt x="7" y="50"/>
                </a:cubicBezTo>
                <a:cubicBezTo>
                  <a:pt x="7" y="50"/>
                  <a:pt x="7" y="49"/>
                  <a:pt x="7" y="49"/>
                </a:cubicBezTo>
                <a:moveTo>
                  <a:pt x="0" y="16"/>
                </a:moveTo>
                <a:cubicBezTo>
                  <a:pt x="0" y="28"/>
                  <a:pt x="2" y="39"/>
                  <a:pt x="6" y="49"/>
                </a:cubicBezTo>
                <a:cubicBezTo>
                  <a:pt x="2" y="39"/>
                  <a:pt x="0" y="28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moveTo>
                  <a:pt x="0" y="15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moveTo>
                  <a:pt x="0" y="15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moveTo>
                  <a:pt x="0" y="15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moveTo>
                  <a:pt x="0" y="14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moveTo>
                  <a:pt x="0" y="13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3"/>
                </a:cubicBezTo>
                <a:moveTo>
                  <a:pt x="0" y="13"/>
                </a:move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moveTo>
                  <a:pt x="0" y="13"/>
                </a:move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moveTo>
                  <a:pt x="0" y="13"/>
                </a:move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2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moveTo>
                  <a:pt x="0" y="11"/>
                </a:moveTo>
                <a:cubicBezTo>
                  <a:pt x="0" y="11"/>
                  <a:pt x="0" y="11"/>
                  <a:pt x="0" y="12"/>
                </a:cubicBezTo>
                <a:cubicBezTo>
                  <a:pt x="0" y="11"/>
                  <a:pt x="0" y="11"/>
                  <a:pt x="0" y="11"/>
                </a:cubicBezTo>
                <a:moveTo>
                  <a:pt x="0" y="11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moveTo>
                  <a:pt x="0" y="11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moveTo>
                  <a:pt x="0" y="10"/>
                </a:move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0"/>
                </a:cubicBezTo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moveTo>
                  <a:pt x="0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9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moveTo>
                  <a:pt x="0" y="8"/>
                </a:moveTo>
                <a:cubicBezTo>
                  <a:pt x="0" y="8"/>
                  <a:pt x="0" y="8"/>
                  <a:pt x="0" y="9"/>
                </a:cubicBezTo>
                <a:cubicBezTo>
                  <a:pt x="0" y="8"/>
                  <a:pt x="0" y="8"/>
                  <a:pt x="0" y="8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8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7"/>
                </a:move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5"/>
                </a:moveTo>
                <a:cubicBezTo>
                  <a:pt x="0" y="5"/>
                  <a:pt x="0" y="6"/>
                  <a:pt x="0" y="6"/>
                </a:cubicBezTo>
                <a:cubicBezTo>
                  <a:pt x="0" y="6"/>
                  <a:pt x="0" y="5"/>
                  <a:pt x="0" y="5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1" y="5"/>
                </a:move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moveTo>
                  <a:pt x="1" y="5"/>
                </a:move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5"/>
                  <a:pt x="1" y="5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E56A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58" name="Полилиния 90">
            <a:extLst>
              <a:ext uri="{FF2B5EF4-FFF2-40B4-BE49-F238E27FC236}">
                <a16:creationId xmlns:a16="http://schemas.microsoft.com/office/drawing/2014/main" id="{4C69F577-422F-4159-8D2E-A3FD381E379D}"/>
              </a:ext>
            </a:extLst>
          </p:cNvPr>
          <p:cNvSpPr>
            <a:spLocks noEditPoints="1"/>
          </p:cNvSpPr>
          <p:nvPr/>
        </p:nvSpPr>
        <p:spPr bwMode="auto">
          <a:xfrm>
            <a:off x="5652366" y="5636993"/>
            <a:ext cx="9525" cy="127000"/>
          </a:xfrm>
          <a:custGeom>
            <a:avLst/>
            <a:gdLst>
              <a:gd name="T0" fmla="*/ 3 w 4"/>
              <a:gd name="T1" fmla="*/ 52 h 52"/>
              <a:gd name="T2" fmla="*/ 3 w 4"/>
              <a:gd name="T3" fmla="*/ 52 h 52"/>
              <a:gd name="T4" fmla="*/ 3 w 4"/>
              <a:gd name="T5" fmla="*/ 52 h 52"/>
              <a:gd name="T6" fmla="*/ 3 w 4"/>
              <a:gd name="T7" fmla="*/ 51 h 52"/>
              <a:gd name="T8" fmla="*/ 2 w 4"/>
              <a:gd name="T9" fmla="*/ 51 h 52"/>
              <a:gd name="T10" fmla="*/ 2 w 4"/>
              <a:gd name="T11" fmla="*/ 51 h 52"/>
              <a:gd name="T12" fmla="*/ 2 w 4"/>
              <a:gd name="T13" fmla="*/ 51 h 52"/>
              <a:gd name="T14" fmla="*/ 2 w 4"/>
              <a:gd name="T15" fmla="*/ 50 h 52"/>
              <a:gd name="T16" fmla="*/ 2 w 4"/>
              <a:gd name="T17" fmla="*/ 50 h 52"/>
              <a:gd name="T18" fmla="*/ 2 w 4"/>
              <a:gd name="T19" fmla="*/ 50 h 52"/>
              <a:gd name="T20" fmla="*/ 2 w 4"/>
              <a:gd name="T21" fmla="*/ 49 h 52"/>
              <a:gd name="T22" fmla="*/ 2 w 4"/>
              <a:gd name="T23" fmla="*/ 49 h 52"/>
              <a:gd name="T24" fmla="*/ 2 w 4"/>
              <a:gd name="T25" fmla="*/ 49 h 52"/>
              <a:gd name="T26" fmla="*/ 2 w 4"/>
              <a:gd name="T27" fmla="*/ 49 h 52"/>
              <a:gd name="T28" fmla="*/ 2 w 4"/>
              <a:gd name="T29" fmla="*/ 49 h 52"/>
              <a:gd name="T30" fmla="*/ 2 w 4"/>
              <a:gd name="T31" fmla="*/ 49 h 52"/>
              <a:gd name="T32" fmla="*/ 2 w 4"/>
              <a:gd name="T33" fmla="*/ 48 h 52"/>
              <a:gd name="T34" fmla="*/ 2 w 4"/>
              <a:gd name="T35" fmla="*/ 48 h 52"/>
              <a:gd name="T36" fmla="*/ 2 w 4"/>
              <a:gd name="T37" fmla="*/ 48 h 52"/>
              <a:gd name="T38" fmla="*/ 0 w 4"/>
              <a:gd name="T39" fmla="*/ 35 h 52"/>
              <a:gd name="T40" fmla="*/ 0 w 4"/>
              <a:gd name="T41" fmla="*/ 35 h 52"/>
              <a:gd name="T42" fmla="*/ 0 w 4"/>
              <a:gd name="T43" fmla="*/ 35 h 52"/>
              <a:gd name="T44" fmla="*/ 0 w 4"/>
              <a:gd name="T45" fmla="*/ 33 h 52"/>
              <a:gd name="T46" fmla="*/ 0 w 4"/>
              <a:gd name="T47" fmla="*/ 33 h 52"/>
              <a:gd name="T48" fmla="*/ 0 w 4"/>
              <a:gd name="T49" fmla="*/ 33 h 52"/>
              <a:gd name="T50" fmla="*/ 0 w 4"/>
              <a:gd name="T51" fmla="*/ 32 h 52"/>
              <a:gd name="T52" fmla="*/ 0 w 4"/>
              <a:gd name="T53" fmla="*/ 32 h 52"/>
              <a:gd name="T54" fmla="*/ 0 w 4"/>
              <a:gd name="T55" fmla="*/ 32 h 52"/>
              <a:gd name="T56" fmla="*/ 0 w 4"/>
              <a:gd name="T57" fmla="*/ 32 h 52"/>
              <a:gd name="T58" fmla="*/ 0 w 4"/>
              <a:gd name="T59" fmla="*/ 32 h 52"/>
              <a:gd name="T60" fmla="*/ 0 w 4"/>
              <a:gd name="T61" fmla="*/ 32 h 52"/>
              <a:gd name="T62" fmla="*/ 0 w 4"/>
              <a:gd name="T63" fmla="*/ 31 h 52"/>
              <a:gd name="T64" fmla="*/ 0 w 4"/>
              <a:gd name="T65" fmla="*/ 31 h 52"/>
              <a:gd name="T66" fmla="*/ 0 w 4"/>
              <a:gd name="T67" fmla="*/ 30 h 52"/>
              <a:gd name="T68" fmla="*/ 0 w 4"/>
              <a:gd name="T69" fmla="*/ 30 h 52"/>
              <a:gd name="T70" fmla="*/ 0 w 4"/>
              <a:gd name="T71" fmla="*/ 30 h 52"/>
              <a:gd name="T72" fmla="*/ 0 w 4"/>
              <a:gd name="T73" fmla="*/ 30 h 52"/>
              <a:gd name="T74" fmla="*/ 0 w 4"/>
              <a:gd name="T75" fmla="*/ 29 h 52"/>
              <a:gd name="T76" fmla="*/ 0 w 4"/>
              <a:gd name="T77" fmla="*/ 29 h 52"/>
              <a:gd name="T78" fmla="*/ 0 w 4"/>
              <a:gd name="T79" fmla="*/ 29 h 52"/>
              <a:gd name="T80" fmla="*/ 0 w 4"/>
              <a:gd name="T81" fmla="*/ 29 h 52"/>
              <a:gd name="T82" fmla="*/ 0 w 4"/>
              <a:gd name="T83" fmla="*/ 29 h 52"/>
              <a:gd name="T84" fmla="*/ 0 w 4"/>
              <a:gd name="T85" fmla="*/ 29 h 52"/>
              <a:gd name="T86" fmla="*/ 0 w 4"/>
              <a:gd name="T87" fmla="*/ 28 h 52"/>
              <a:gd name="T88" fmla="*/ 0 w 4"/>
              <a:gd name="T89" fmla="*/ 28 h 52"/>
              <a:gd name="T90" fmla="*/ 4 w 4"/>
              <a:gd name="T91" fmla="*/ 1 h 52"/>
              <a:gd name="T92" fmla="*/ 4 w 4"/>
              <a:gd name="T93" fmla="*/ 1 h 52"/>
              <a:gd name="T94" fmla="*/ 4 w 4"/>
              <a:gd name="T95" fmla="*/ 1 h 52"/>
              <a:gd name="T96" fmla="*/ 4 w 4"/>
              <a:gd name="T97" fmla="*/ 1 h 52"/>
              <a:gd name="T98" fmla="*/ 4 w 4"/>
              <a:gd name="T99" fmla="*/ 1 h 52"/>
              <a:gd name="T100" fmla="*/ 4 w 4"/>
              <a:gd name="T101" fmla="*/ 1 h 52"/>
              <a:gd name="T102" fmla="*/ 4 w 4"/>
              <a:gd name="T103" fmla="*/ 0 h 52"/>
              <a:gd name="T104" fmla="*/ 4 w 4"/>
              <a:gd name="T105" fmla="*/ 0 h 52"/>
              <a:gd name="T106" fmla="*/ 4 w 4"/>
              <a:gd name="T107" fmla="*/ 0 h 52"/>
              <a:gd name="T108" fmla="*/ 4 w 4"/>
              <a:gd name="T109" fmla="*/ 0 h 52"/>
              <a:gd name="T110" fmla="*/ 4 w 4"/>
              <a:gd name="T111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" h="52">
                <a:moveTo>
                  <a:pt x="3" y="52"/>
                </a:moveTo>
                <a:cubicBezTo>
                  <a:pt x="3" y="52"/>
                  <a:pt x="3" y="52"/>
                  <a:pt x="3" y="52"/>
                </a:cubicBezTo>
                <a:cubicBezTo>
                  <a:pt x="3" y="52"/>
                  <a:pt x="3" y="52"/>
                  <a:pt x="3" y="52"/>
                </a:cubicBezTo>
                <a:moveTo>
                  <a:pt x="3" y="52"/>
                </a:moveTo>
                <a:cubicBezTo>
                  <a:pt x="3" y="52"/>
                  <a:pt x="3" y="52"/>
                  <a:pt x="3" y="52"/>
                </a:cubicBezTo>
                <a:cubicBezTo>
                  <a:pt x="3" y="52"/>
                  <a:pt x="3" y="52"/>
                  <a:pt x="3" y="52"/>
                </a:cubicBezTo>
                <a:moveTo>
                  <a:pt x="3" y="51"/>
                </a:moveTo>
                <a:cubicBezTo>
                  <a:pt x="3" y="51"/>
                  <a:pt x="3" y="51"/>
                  <a:pt x="3" y="51"/>
                </a:cubicBezTo>
                <a:cubicBezTo>
                  <a:pt x="3" y="51"/>
                  <a:pt x="3" y="51"/>
                  <a:pt x="3" y="51"/>
                </a:cubicBezTo>
                <a:moveTo>
                  <a:pt x="2" y="51"/>
                </a:moveTo>
                <a:cubicBezTo>
                  <a:pt x="2" y="51"/>
                  <a:pt x="2" y="51"/>
                  <a:pt x="2" y="51"/>
                </a:cubicBezTo>
                <a:cubicBezTo>
                  <a:pt x="2" y="51"/>
                  <a:pt x="2" y="51"/>
                  <a:pt x="2" y="51"/>
                </a:cubicBezTo>
                <a:moveTo>
                  <a:pt x="2" y="51"/>
                </a:moveTo>
                <a:cubicBezTo>
                  <a:pt x="2" y="51"/>
                  <a:pt x="2" y="51"/>
                  <a:pt x="2" y="51"/>
                </a:cubicBezTo>
                <a:cubicBezTo>
                  <a:pt x="2" y="51"/>
                  <a:pt x="2" y="51"/>
                  <a:pt x="2" y="51"/>
                </a:cubicBezTo>
                <a:moveTo>
                  <a:pt x="2" y="50"/>
                </a:moveTo>
                <a:cubicBezTo>
                  <a:pt x="2" y="50"/>
                  <a:pt x="2" y="51"/>
                  <a:pt x="2" y="51"/>
                </a:cubicBezTo>
                <a:cubicBezTo>
                  <a:pt x="2" y="51"/>
                  <a:pt x="2" y="50"/>
                  <a:pt x="2" y="50"/>
                </a:cubicBezTo>
                <a:moveTo>
                  <a:pt x="2" y="50"/>
                </a:moveTo>
                <a:cubicBezTo>
                  <a:pt x="2" y="50"/>
                  <a:pt x="2" y="50"/>
                  <a:pt x="2" y="50"/>
                </a:cubicBezTo>
                <a:cubicBezTo>
                  <a:pt x="2" y="50"/>
                  <a:pt x="2" y="50"/>
                  <a:pt x="2" y="50"/>
                </a:cubicBezTo>
                <a:moveTo>
                  <a:pt x="2" y="49"/>
                </a:moveTo>
                <a:cubicBezTo>
                  <a:pt x="2" y="50"/>
                  <a:pt x="2" y="50"/>
                  <a:pt x="2" y="50"/>
                </a:cubicBezTo>
                <a:cubicBezTo>
                  <a:pt x="2" y="50"/>
                  <a:pt x="2" y="50"/>
                  <a:pt x="2" y="49"/>
                </a:cubicBezTo>
                <a:moveTo>
                  <a:pt x="2" y="49"/>
                </a:move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2" y="49"/>
                </a:cubicBezTo>
                <a:moveTo>
                  <a:pt x="2" y="49"/>
                </a:move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2" y="49"/>
                </a:cubicBezTo>
                <a:moveTo>
                  <a:pt x="2" y="49"/>
                </a:move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2" y="49"/>
                </a:cubicBezTo>
                <a:moveTo>
                  <a:pt x="2" y="48"/>
                </a:moveTo>
                <a:cubicBezTo>
                  <a:pt x="2" y="48"/>
                  <a:pt x="2" y="49"/>
                  <a:pt x="2" y="49"/>
                </a:cubicBezTo>
                <a:cubicBezTo>
                  <a:pt x="2" y="49"/>
                  <a:pt x="2" y="48"/>
                  <a:pt x="2" y="48"/>
                </a:cubicBezTo>
                <a:moveTo>
                  <a:pt x="2" y="48"/>
                </a:moveTo>
                <a:cubicBezTo>
                  <a:pt x="2" y="48"/>
                  <a:pt x="2" y="48"/>
                  <a:pt x="2" y="48"/>
                </a:cubicBezTo>
                <a:cubicBezTo>
                  <a:pt x="2" y="48"/>
                  <a:pt x="2" y="48"/>
                  <a:pt x="2" y="48"/>
                </a:cubicBezTo>
                <a:moveTo>
                  <a:pt x="0" y="35"/>
                </a:moveTo>
                <a:cubicBezTo>
                  <a:pt x="0" y="40"/>
                  <a:pt x="1" y="44"/>
                  <a:pt x="2" y="48"/>
                </a:cubicBezTo>
                <a:cubicBezTo>
                  <a:pt x="1" y="44"/>
                  <a:pt x="0" y="40"/>
                  <a:pt x="0" y="35"/>
                </a:cubicBezTo>
                <a:moveTo>
                  <a:pt x="0" y="33"/>
                </a:moveTo>
                <a:cubicBezTo>
                  <a:pt x="0" y="34"/>
                  <a:pt x="0" y="35"/>
                  <a:pt x="0" y="35"/>
                </a:cubicBezTo>
                <a:cubicBezTo>
                  <a:pt x="0" y="35"/>
                  <a:pt x="0" y="34"/>
                  <a:pt x="0" y="33"/>
                </a:cubicBezTo>
                <a:moveTo>
                  <a:pt x="0" y="33"/>
                </a:move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0" y="33"/>
                  <a:pt x="0" y="33"/>
                </a:cubicBezTo>
                <a:moveTo>
                  <a:pt x="0" y="33"/>
                </a:move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0" y="33"/>
                  <a:pt x="0" y="33"/>
                </a:cubicBezTo>
                <a:moveTo>
                  <a:pt x="0" y="32"/>
                </a:moveTo>
                <a:cubicBezTo>
                  <a:pt x="0" y="32"/>
                  <a:pt x="0" y="33"/>
                  <a:pt x="0" y="33"/>
                </a:cubicBezTo>
                <a:cubicBezTo>
                  <a:pt x="0" y="33"/>
                  <a:pt x="0" y="32"/>
                  <a:pt x="0" y="32"/>
                </a:cubicBezTo>
                <a:moveTo>
                  <a:pt x="0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2"/>
                  <a:pt x="0" y="32"/>
                </a:cubicBezTo>
                <a:moveTo>
                  <a:pt x="0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2"/>
                  <a:pt x="0" y="32"/>
                </a:cubicBezTo>
                <a:moveTo>
                  <a:pt x="0" y="31"/>
                </a:moveTo>
                <a:cubicBezTo>
                  <a:pt x="0" y="31"/>
                  <a:pt x="0" y="31"/>
                  <a:pt x="0" y="32"/>
                </a:cubicBezTo>
                <a:cubicBezTo>
                  <a:pt x="0" y="31"/>
                  <a:pt x="0" y="31"/>
                  <a:pt x="0" y="31"/>
                </a:cubicBezTo>
                <a:moveTo>
                  <a:pt x="0" y="31"/>
                </a:moveTo>
                <a:cubicBezTo>
                  <a:pt x="0" y="31"/>
                  <a:pt x="0" y="31"/>
                  <a:pt x="0" y="31"/>
                </a:cubicBezTo>
                <a:cubicBezTo>
                  <a:pt x="0" y="31"/>
                  <a:pt x="0" y="31"/>
                  <a:pt x="0" y="31"/>
                </a:cubicBezTo>
                <a:moveTo>
                  <a:pt x="0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0" y="30"/>
                  <a:pt x="0" y="30"/>
                </a:cubicBezTo>
                <a:moveTo>
                  <a:pt x="0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0" y="30"/>
                  <a:pt x="0" y="30"/>
                </a:cubicBezTo>
                <a:moveTo>
                  <a:pt x="0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0" y="30"/>
                  <a:pt x="0" y="30"/>
                </a:cubicBezTo>
                <a:moveTo>
                  <a:pt x="0" y="29"/>
                </a:moveTo>
                <a:cubicBezTo>
                  <a:pt x="0" y="29"/>
                  <a:pt x="0" y="30"/>
                  <a:pt x="0" y="30"/>
                </a:cubicBezTo>
                <a:cubicBezTo>
                  <a:pt x="0" y="30"/>
                  <a:pt x="0" y="29"/>
                  <a:pt x="0" y="29"/>
                </a:cubicBezTo>
                <a:moveTo>
                  <a:pt x="0" y="29"/>
                </a:move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29"/>
                  <a:pt x="0" y="29"/>
                </a:cubicBezTo>
                <a:moveTo>
                  <a:pt x="0" y="29"/>
                </a:move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29"/>
                  <a:pt x="0" y="29"/>
                </a:cubicBezTo>
                <a:moveTo>
                  <a:pt x="0" y="28"/>
                </a:move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29"/>
                  <a:pt x="0" y="28"/>
                </a:cubicBezTo>
                <a:moveTo>
                  <a:pt x="0" y="28"/>
                </a:move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moveTo>
                  <a:pt x="4" y="1"/>
                </a:moveTo>
                <a:cubicBezTo>
                  <a:pt x="1" y="10"/>
                  <a:pt x="0" y="19"/>
                  <a:pt x="0" y="28"/>
                </a:cubicBezTo>
                <a:cubicBezTo>
                  <a:pt x="0" y="19"/>
                  <a:pt x="1" y="10"/>
                  <a:pt x="4" y="1"/>
                </a:cubicBezTo>
                <a:moveTo>
                  <a:pt x="4" y="1"/>
                </a:move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moveTo>
                  <a:pt x="4" y="1"/>
                </a:move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moveTo>
                  <a:pt x="4" y="1"/>
                </a:move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moveTo>
                  <a:pt x="4" y="0"/>
                </a:moveTo>
                <a:cubicBezTo>
                  <a:pt x="4" y="0"/>
                  <a:pt x="4" y="1"/>
                  <a:pt x="4" y="1"/>
                </a:cubicBezTo>
                <a:cubicBezTo>
                  <a:pt x="4" y="1"/>
                  <a:pt x="4" y="0"/>
                  <a:pt x="4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</a:path>
            </a:pathLst>
          </a:custGeom>
          <a:solidFill>
            <a:srgbClr val="E56A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grpSp>
        <p:nvGrpSpPr>
          <p:cNvPr id="159" name="Группа 158">
            <a:extLst>
              <a:ext uri="{FF2B5EF4-FFF2-40B4-BE49-F238E27FC236}">
                <a16:creationId xmlns:a16="http://schemas.microsoft.com/office/drawing/2014/main" id="{90D8526A-0C74-41F9-B389-0D48606B5EE8}"/>
              </a:ext>
            </a:extLst>
          </p:cNvPr>
          <p:cNvGrpSpPr/>
          <p:nvPr/>
        </p:nvGrpSpPr>
        <p:grpSpPr>
          <a:xfrm>
            <a:off x="4028245" y="3477993"/>
            <a:ext cx="571500" cy="622533"/>
            <a:chOff x="931754" y="3389703"/>
            <a:chExt cx="571500" cy="622533"/>
          </a:xfrm>
          <a:solidFill>
            <a:schemeClr val="accent6">
              <a:lumMod val="50000"/>
            </a:schemeClr>
          </a:solidFill>
        </p:grpSpPr>
        <p:sp>
          <p:nvSpPr>
            <p:cNvPr id="160" name="Полилиния 68">
              <a:extLst>
                <a:ext uri="{FF2B5EF4-FFF2-40B4-BE49-F238E27FC236}">
                  <a16:creationId xmlns:a16="http://schemas.microsoft.com/office/drawing/2014/main" id="{A9D4040B-81F1-4009-B713-CE4F3C008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754" y="3439148"/>
              <a:ext cx="571500" cy="573088"/>
            </a:xfrm>
            <a:custGeom>
              <a:avLst/>
              <a:gdLst>
                <a:gd name="T0" fmla="*/ 116 w 234"/>
                <a:gd name="T1" fmla="*/ 1 h 234"/>
                <a:gd name="T2" fmla="*/ 233 w 234"/>
                <a:gd name="T3" fmla="*/ 115 h 234"/>
                <a:gd name="T4" fmla="*/ 119 w 234"/>
                <a:gd name="T5" fmla="*/ 233 h 234"/>
                <a:gd name="T6" fmla="*/ 1 w 234"/>
                <a:gd name="T7" fmla="*/ 118 h 234"/>
                <a:gd name="T8" fmla="*/ 116 w 234"/>
                <a:gd name="T9" fmla="*/ 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234">
                  <a:moveTo>
                    <a:pt x="116" y="1"/>
                  </a:moveTo>
                  <a:cubicBezTo>
                    <a:pt x="179" y="0"/>
                    <a:pt x="232" y="51"/>
                    <a:pt x="233" y="115"/>
                  </a:cubicBezTo>
                  <a:cubicBezTo>
                    <a:pt x="234" y="179"/>
                    <a:pt x="183" y="232"/>
                    <a:pt x="119" y="233"/>
                  </a:cubicBezTo>
                  <a:cubicBezTo>
                    <a:pt x="55" y="234"/>
                    <a:pt x="2" y="182"/>
                    <a:pt x="1" y="118"/>
                  </a:cubicBezTo>
                  <a:cubicBezTo>
                    <a:pt x="0" y="54"/>
                    <a:pt x="52" y="1"/>
                    <a:pt x="116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61" name="Полилиния 69">
              <a:extLst>
                <a:ext uri="{FF2B5EF4-FFF2-40B4-BE49-F238E27FC236}">
                  <a16:creationId xmlns:a16="http://schemas.microsoft.com/office/drawing/2014/main" id="{06BAA713-DD93-482F-B7A2-39E875CF2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317" y="3493123"/>
              <a:ext cx="461963" cy="461963"/>
            </a:xfrm>
            <a:custGeom>
              <a:avLst/>
              <a:gdLst>
                <a:gd name="T0" fmla="*/ 93 w 189"/>
                <a:gd name="T1" fmla="*/ 1 h 189"/>
                <a:gd name="T2" fmla="*/ 188 w 189"/>
                <a:gd name="T3" fmla="*/ 93 h 189"/>
                <a:gd name="T4" fmla="*/ 96 w 189"/>
                <a:gd name="T5" fmla="*/ 188 h 189"/>
                <a:gd name="T6" fmla="*/ 1 w 189"/>
                <a:gd name="T7" fmla="*/ 96 h 189"/>
                <a:gd name="T8" fmla="*/ 93 w 189"/>
                <a:gd name="T9" fmla="*/ 1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89">
                  <a:moveTo>
                    <a:pt x="93" y="1"/>
                  </a:moveTo>
                  <a:cubicBezTo>
                    <a:pt x="144" y="0"/>
                    <a:pt x="187" y="42"/>
                    <a:pt x="188" y="93"/>
                  </a:cubicBezTo>
                  <a:cubicBezTo>
                    <a:pt x="189" y="145"/>
                    <a:pt x="147" y="187"/>
                    <a:pt x="96" y="188"/>
                  </a:cubicBezTo>
                  <a:cubicBezTo>
                    <a:pt x="44" y="189"/>
                    <a:pt x="2" y="147"/>
                    <a:pt x="1" y="96"/>
                  </a:cubicBezTo>
                  <a:cubicBezTo>
                    <a:pt x="0" y="44"/>
                    <a:pt x="41" y="2"/>
                    <a:pt x="93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62" name="Полилиния 71">
              <a:extLst>
                <a:ext uri="{FF2B5EF4-FFF2-40B4-BE49-F238E27FC236}">
                  <a16:creationId xmlns:a16="http://schemas.microsoft.com/office/drawing/2014/main" id="{13562882-036F-4A7E-9F50-FD47A22FA3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492" y="3497885"/>
              <a:ext cx="187325" cy="428625"/>
            </a:xfrm>
            <a:custGeom>
              <a:avLst/>
              <a:gdLst>
                <a:gd name="T0" fmla="*/ 0 w 77"/>
                <a:gd name="T1" fmla="*/ 84 h 175"/>
                <a:gd name="T2" fmla="*/ 0 w 77"/>
                <a:gd name="T3" fmla="*/ 85 h 175"/>
                <a:gd name="T4" fmla="*/ 0 w 77"/>
                <a:gd name="T5" fmla="*/ 85 h 175"/>
                <a:gd name="T6" fmla="*/ 0 w 77"/>
                <a:gd name="T7" fmla="*/ 85 h 175"/>
                <a:gd name="T8" fmla="*/ 0 w 77"/>
                <a:gd name="T9" fmla="*/ 86 h 175"/>
                <a:gd name="T10" fmla="*/ 0 w 77"/>
                <a:gd name="T11" fmla="*/ 87 h 175"/>
                <a:gd name="T12" fmla="*/ 0 w 77"/>
                <a:gd name="T13" fmla="*/ 87 h 175"/>
                <a:gd name="T14" fmla="*/ 0 w 77"/>
                <a:gd name="T15" fmla="*/ 87 h 175"/>
                <a:gd name="T16" fmla="*/ 0 w 77"/>
                <a:gd name="T17" fmla="*/ 88 h 175"/>
                <a:gd name="T18" fmla="*/ 0 w 77"/>
                <a:gd name="T19" fmla="*/ 88 h 175"/>
                <a:gd name="T20" fmla="*/ 0 w 77"/>
                <a:gd name="T21" fmla="*/ 89 h 175"/>
                <a:gd name="T22" fmla="*/ 0 w 77"/>
                <a:gd name="T23" fmla="*/ 89 h 175"/>
                <a:gd name="T24" fmla="*/ 0 w 77"/>
                <a:gd name="T25" fmla="*/ 90 h 175"/>
                <a:gd name="T26" fmla="*/ 0 w 77"/>
                <a:gd name="T27" fmla="*/ 90 h 175"/>
                <a:gd name="T28" fmla="*/ 0 w 77"/>
                <a:gd name="T29" fmla="*/ 91 h 175"/>
                <a:gd name="T30" fmla="*/ 0 w 77"/>
                <a:gd name="T31" fmla="*/ 91 h 175"/>
                <a:gd name="T32" fmla="*/ 0 w 77"/>
                <a:gd name="T33" fmla="*/ 92 h 175"/>
                <a:gd name="T34" fmla="*/ 0 w 77"/>
                <a:gd name="T35" fmla="*/ 92 h 175"/>
                <a:gd name="T36" fmla="*/ 0 w 77"/>
                <a:gd name="T37" fmla="*/ 92 h 175"/>
                <a:gd name="T38" fmla="*/ 0 w 77"/>
                <a:gd name="T39" fmla="*/ 93 h 175"/>
                <a:gd name="T40" fmla="*/ 0 w 77"/>
                <a:gd name="T41" fmla="*/ 93 h 175"/>
                <a:gd name="T42" fmla="*/ 0 w 77"/>
                <a:gd name="T43" fmla="*/ 94 h 175"/>
                <a:gd name="T44" fmla="*/ 0 w 77"/>
                <a:gd name="T45" fmla="*/ 94 h 175"/>
                <a:gd name="T46" fmla="*/ 0 w 77"/>
                <a:gd name="T47" fmla="*/ 95 h 175"/>
                <a:gd name="T48" fmla="*/ 0 w 77"/>
                <a:gd name="T49" fmla="*/ 95 h 175"/>
                <a:gd name="T50" fmla="*/ 0 w 77"/>
                <a:gd name="T51" fmla="*/ 95 h 175"/>
                <a:gd name="T52" fmla="*/ 0 w 77"/>
                <a:gd name="T53" fmla="*/ 96 h 175"/>
                <a:gd name="T54" fmla="*/ 0 w 77"/>
                <a:gd name="T55" fmla="*/ 96 h 175"/>
                <a:gd name="T56" fmla="*/ 0 w 77"/>
                <a:gd name="T57" fmla="*/ 97 h 175"/>
                <a:gd name="T58" fmla="*/ 0 w 77"/>
                <a:gd name="T59" fmla="*/ 97 h 175"/>
                <a:gd name="T60" fmla="*/ 0 w 77"/>
                <a:gd name="T61" fmla="*/ 98 h 175"/>
                <a:gd name="T62" fmla="*/ 0 w 77"/>
                <a:gd name="T63" fmla="*/ 98 h 175"/>
                <a:gd name="T64" fmla="*/ 0 w 77"/>
                <a:gd name="T65" fmla="*/ 98 h 175"/>
                <a:gd name="T66" fmla="*/ 0 w 77"/>
                <a:gd name="T67" fmla="*/ 99 h 175"/>
                <a:gd name="T68" fmla="*/ 0 w 77"/>
                <a:gd name="T69" fmla="*/ 99 h 175"/>
                <a:gd name="T70" fmla="*/ 0 w 77"/>
                <a:gd name="T71" fmla="*/ 100 h 175"/>
                <a:gd name="T72" fmla="*/ 0 w 77"/>
                <a:gd name="T73" fmla="*/ 100 h 175"/>
                <a:gd name="T74" fmla="*/ 0 w 77"/>
                <a:gd name="T75" fmla="*/ 101 h 175"/>
                <a:gd name="T76" fmla="*/ 0 w 77"/>
                <a:gd name="T77" fmla="*/ 101 h 175"/>
                <a:gd name="T78" fmla="*/ 0 w 77"/>
                <a:gd name="T79" fmla="*/ 102 h 175"/>
                <a:gd name="T80" fmla="*/ 0 w 77"/>
                <a:gd name="T81" fmla="*/ 102 h 175"/>
                <a:gd name="T82" fmla="*/ 0 w 77"/>
                <a:gd name="T83" fmla="*/ 102 h 175"/>
                <a:gd name="T84" fmla="*/ 0 w 77"/>
                <a:gd name="T85" fmla="*/ 103 h 175"/>
                <a:gd name="T86" fmla="*/ 0 w 77"/>
                <a:gd name="T87" fmla="*/ 103 h 175"/>
                <a:gd name="T88" fmla="*/ 1 w 77"/>
                <a:gd name="T89" fmla="*/ 104 h 175"/>
                <a:gd name="T90" fmla="*/ 1 w 77"/>
                <a:gd name="T91" fmla="*/ 104 h 175"/>
                <a:gd name="T92" fmla="*/ 1 w 77"/>
                <a:gd name="T93" fmla="*/ 105 h 175"/>
                <a:gd name="T94" fmla="*/ 1 w 77"/>
                <a:gd name="T95" fmla="*/ 105 h 175"/>
                <a:gd name="T96" fmla="*/ 1 w 77"/>
                <a:gd name="T97" fmla="*/ 106 h 175"/>
                <a:gd name="T98" fmla="*/ 1 w 77"/>
                <a:gd name="T99" fmla="*/ 107 h 175"/>
                <a:gd name="T100" fmla="*/ 50 w 77"/>
                <a:gd name="T101" fmla="*/ 175 h 175"/>
                <a:gd name="T102" fmla="*/ 16 w 77"/>
                <a:gd name="T103" fmla="*/ 99 h 175"/>
                <a:gd name="T104" fmla="*/ 45 w 77"/>
                <a:gd name="T105" fmla="*/ 2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" h="175">
                  <a:moveTo>
                    <a:pt x="77" y="0"/>
                  </a:moveTo>
                  <a:cubicBezTo>
                    <a:pt x="36" y="8"/>
                    <a:pt x="4" y="42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3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1" y="104"/>
                    <a:pt x="1" y="10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7"/>
                    <a:pt x="1" y="107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6" y="137"/>
                    <a:pt x="24" y="162"/>
                    <a:pt x="50" y="175"/>
                  </a:cubicBezTo>
                  <a:cubicBezTo>
                    <a:pt x="49" y="175"/>
                    <a:pt x="48" y="174"/>
                    <a:pt x="48" y="173"/>
                  </a:cubicBezTo>
                  <a:cubicBezTo>
                    <a:pt x="42" y="166"/>
                    <a:pt x="36" y="159"/>
                    <a:pt x="31" y="152"/>
                  </a:cubicBezTo>
                  <a:cubicBezTo>
                    <a:pt x="21" y="136"/>
                    <a:pt x="16" y="118"/>
                    <a:pt x="16" y="99"/>
                  </a:cubicBezTo>
                  <a:cubicBezTo>
                    <a:pt x="16" y="99"/>
                    <a:pt x="16" y="98"/>
                    <a:pt x="16" y="98"/>
                  </a:cubicBezTo>
                  <a:cubicBezTo>
                    <a:pt x="17" y="88"/>
                    <a:pt x="18" y="79"/>
                    <a:pt x="19" y="70"/>
                  </a:cubicBezTo>
                  <a:cubicBezTo>
                    <a:pt x="24" y="52"/>
                    <a:pt x="32" y="36"/>
                    <a:pt x="45" y="23"/>
                  </a:cubicBezTo>
                  <a:cubicBezTo>
                    <a:pt x="54" y="13"/>
                    <a:pt x="65" y="6"/>
                    <a:pt x="7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63" name="Полилиния 74">
              <a:extLst>
                <a:ext uri="{FF2B5EF4-FFF2-40B4-BE49-F238E27FC236}">
                  <a16:creationId xmlns:a16="http://schemas.microsoft.com/office/drawing/2014/main" id="{C4528579-BEFE-401C-BB60-ADA1EE12A3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7613" y="3389703"/>
              <a:ext cx="25400" cy="117475"/>
            </a:xfrm>
            <a:custGeom>
              <a:avLst/>
              <a:gdLst>
                <a:gd name="T0" fmla="*/ 10 w 10"/>
                <a:gd name="T1" fmla="*/ 48 h 48"/>
                <a:gd name="T2" fmla="*/ 10 w 10"/>
                <a:gd name="T3" fmla="*/ 48 h 48"/>
                <a:gd name="T4" fmla="*/ 10 w 10"/>
                <a:gd name="T5" fmla="*/ 48 h 48"/>
                <a:gd name="T6" fmla="*/ 10 w 10"/>
                <a:gd name="T7" fmla="*/ 48 h 48"/>
                <a:gd name="T8" fmla="*/ 10 w 10"/>
                <a:gd name="T9" fmla="*/ 47 h 48"/>
                <a:gd name="T10" fmla="*/ 10 w 10"/>
                <a:gd name="T11" fmla="*/ 47 h 48"/>
                <a:gd name="T12" fmla="*/ 10 w 10"/>
                <a:gd name="T13" fmla="*/ 47 h 48"/>
                <a:gd name="T14" fmla="*/ 10 w 10"/>
                <a:gd name="T15" fmla="*/ 47 h 48"/>
                <a:gd name="T16" fmla="*/ 10 w 10"/>
                <a:gd name="T17" fmla="*/ 47 h 48"/>
                <a:gd name="T18" fmla="*/ 10 w 10"/>
                <a:gd name="T19" fmla="*/ 47 h 48"/>
                <a:gd name="T20" fmla="*/ 9 w 10"/>
                <a:gd name="T21" fmla="*/ 46 h 48"/>
                <a:gd name="T22" fmla="*/ 9 w 10"/>
                <a:gd name="T23" fmla="*/ 46 h 48"/>
                <a:gd name="T24" fmla="*/ 9 w 10"/>
                <a:gd name="T25" fmla="*/ 46 h 48"/>
                <a:gd name="T26" fmla="*/ 1 w 10"/>
                <a:gd name="T27" fmla="*/ 4 h 48"/>
                <a:gd name="T28" fmla="*/ 1 w 10"/>
                <a:gd name="T29" fmla="*/ 4 h 48"/>
                <a:gd name="T30" fmla="*/ 1 w 10"/>
                <a:gd name="T31" fmla="*/ 4 h 48"/>
                <a:gd name="T32" fmla="*/ 1 w 10"/>
                <a:gd name="T33" fmla="*/ 3 h 48"/>
                <a:gd name="T34" fmla="*/ 1 w 10"/>
                <a:gd name="T35" fmla="*/ 3 h 48"/>
                <a:gd name="T36" fmla="*/ 1 w 10"/>
                <a:gd name="T37" fmla="*/ 3 h 48"/>
                <a:gd name="T38" fmla="*/ 1 w 10"/>
                <a:gd name="T39" fmla="*/ 2 h 48"/>
                <a:gd name="T40" fmla="*/ 1 w 10"/>
                <a:gd name="T41" fmla="*/ 2 h 48"/>
                <a:gd name="T42" fmla="*/ 1 w 10"/>
                <a:gd name="T43" fmla="*/ 2 h 48"/>
                <a:gd name="T44" fmla="*/ 1 w 10"/>
                <a:gd name="T45" fmla="*/ 2 h 48"/>
                <a:gd name="T46" fmla="*/ 1 w 10"/>
                <a:gd name="T47" fmla="*/ 2 h 48"/>
                <a:gd name="T48" fmla="*/ 1 w 10"/>
                <a:gd name="T49" fmla="*/ 2 h 48"/>
                <a:gd name="T50" fmla="*/ 1 w 10"/>
                <a:gd name="T51" fmla="*/ 1 h 48"/>
                <a:gd name="T52" fmla="*/ 1 w 10"/>
                <a:gd name="T53" fmla="*/ 1 h 48"/>
                <a:gd name="T54" fmla="*/ 1 w 10"/>
                <a:gd name="T55" fmla="*/ 1 h 48"/>
                <a:gd name="T56" fmla="*/ 1 w 10"/>
                <a:gd name="T57" fmla="*/ 1 h 48"/>
                <a:gd name="T58" fmla="*/ 1 w 10"/>
                <a:gd name="T59" fmla="*/ 0 h 48"/>
                <a:gd name="T60" fmla="*/ 1 w 10"/>
                <a:gd name="T61" fmla="*/ 0 h 48"/>
                <a:gd name="T62" fmla="*/ 1 w 10"/>
                <a:gd name="T63" fmla="*/ 0 h 48"/>
                <a:gd name="T64" fmla="*/ 1 w 10"/>
                <a:gd name="T65" fmla="*/ 0 h 48"/>
                <a:gd name="T66" fmla="*/ 1 w 10"/>
                <a:gd name="T67" fmla="*/ 0 h 48"/>
                <a:gd name="T68" fmla="*/ 1 w 10"/>
                <a:gd name="T6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" h="48">
                  <a:moveTo>
                    <a:pt x="10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moveTo>
                    <a:pt x="10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moveTo>
                    <a:pt x="10" y="47"/>
                  </a:moveTo>
                  <a:cubicBezTo>
                    <a:pt x="10" y="47"/>
                    <a:pt x="10" y="48"/>
                    <a:pt x="10" y="48"/>
                  </a:cubicBezTo>
                  <a:cubicBezTo>
                    <a:pt x="10" y="48"/>
                    <a:pt x="10" y="47"/>
                    <a:pt x="10" y="47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9" y="46"/>
                  </a:moveTo>
                  <a:cubicBezTo>
                    <a:pt x="10" y="46"/>
                    <a:pt x="10" y="46"/>
                    <a:pt x="10" y="47"/>
                  </a:cubicBezTo>
                  <a:cubicBezTo>
                    <a:pt x="10" y="46"/>
                    <a:pt x="10" y="46"/>
                    <a:pt x="9" y="46"/>
                  </a:cubicBezTo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moveTo>
                    <a:pt x="1" y="4"/>
                  </a:moveTo>
                  <a:cubicBezTo>
                    <a:pt x="0" y="19"/>
                    <a:pt x="3" y="33"/>
                    <a:pt x="9" y="46"/>
                  </a:cubicBezTo>
                  <a:cubicBezTo>
                    <a:pt x="3" y="33"/>
                    <a:pt x="0" y="19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64" name="Прямоугольник 94">
              <a:extLst>
                <a:ext uri="{FF2B5EF4-FFF2-40B4-BE49-F238E27FC236}">
                  <a16:creationId xmlns:a16="http://schemas.microsoft.com/office/drawing/2014/main" id="{79221C2F-FEE5-488F-B6EE-28286412CC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679" y="3655048"/>
              <a:ext cx="25558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65" name="Прямоугольник 95">
              <a:extLst>
                <a:ext uri="{FF2B5EF4-FFF2-40B4-BE49-F238E27FC236}">
                  <a16:creationId xmlns:a16="http://schemas.microsoft.com/office/drawing/2014/main" id="{0A6B07D6-202C-4498-927C-D332854DF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576" y="3540408"/>
              <a:ext cx="499610" cy="3231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2100" b="1" i="0" u="none" strike="noStrike" cap="none" normalizeH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</a:rPr>
                <a:t>4</a:t>
              </a:r>
              <a:endParaRPr kumimoji="0" lang="ru-RU" alt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</p:grpSp>
      <p:grpSp>
        <p:nvGrpSpPr>
          <p:cNvPr id="166" name="Группа 165">
            <a:extLst>
              <a:ext uri="{FF2B5EF4-FFF2-40B4-BE49-F238E27FC236}">
                <a16:creationId xmlns:a16="http://schemas.microsoft.com/office/drawing/2014/main" id="{3820A554-D5C2-4AC9-BC83-CE9C1732112C}"/>
              </a:ext>
            </a:extLst>
          </p:cNvPr>
          <p:cNvGrpSpPr/>
          <p:nvPr/>
        </p:nvGrpSpPr>
        <p:grpSpPr>
          <a:xfrm>
            <a:off x="4593436" y="5246151"/>
            <a:ext cx="569913" cy="568325"/>
            <a:chOff x="1496945" y="5157861"/>
            <a:chExt cx="569913" cy="568325"/>
          </a:xfrm>
          <a:solidFill>
            <a:schemeClr val="accent6">
              <a:lumMod val="50000"/>
            </a:schemeClr>
          </a:solidFill>
        </p:grpSpPr>
        <p:sp>
          <p:nvSpPr>
            <p:cNvPr id="167" name="Полилиния 80">
              <a:extLst>
                <a:ext uri="{FF2B5EF4-FFF2-40B4-BE49-F238E27FC236}">
                  <a16:creationId xmlns:a16="http://schemas.microsoft.com/office/drawing/2014/main" id="{3F389C7C-719D-42C0-AC7E-278E5F72C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6945" y="5157861"/>
              <a:ext cx="569913" cy="568325"/>
            </a:xfrm>
            <a:custGeom>
              <a:avLst/>
              <a:gdLst>
                <a:gd name="T0" fmla="*/ 116 w 233"/>
                <a:gd name="T1" fmla="*/ 0 h 232"/>
                <a:gd name="T2" fmla="*/ 232 w 233"/>
                <a:gd name="T3" fmla="*/ 116 h 232"/>
                <a:gd name="T4" fmla="*/ 117 w 233"/>
                <a:gd name="T5" fmla="*/ 232 h 232"/>
                <a:gd name="T6" fmla="*/ 0 w 233"/>
                <a:gd name="T7" fmla="*/ 116 h 232"/>
                <a:gd name="T8" fmla="*/ 116 w 233"/>
                <a:gd name="T9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232">
                  <a:moveTo>
                    <a:pt x="116" y="0"/>
                  </a:moveTo>
                  <a:cubicBezTo>
                    <a:pt x="180" y="0"/>
                    <a:pt x="232" y="52"/>
                    <a:pt x="232" y="116"/>
                  </a:cubicBezTo>
                  <a:cubicBezTo>
                    <a:pt x="233" y="180"/>
                    <a:pt x="180" y="232"/>
                    <a:pt x="117" y="232"/>
                  </a:cubicBezTo>
                  <a:cubicBezTo>
                    <a:pt x="53" y="232"/>
                    <a:pt x="1" y="180"/>
                    <a:pt x="0" y="116"/>
                  </a:cubicBezTo>
                  <a:cubicBezTo>
                    <a:pt x="0" y="52"/>
                    <a:pt x="52" y="0"/>
                    <a:pt x="1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68" name="Полилиния 81">
              <a:extLst>
                <a:ext uri="{FF2B5EF4-FFF2-40B4-BE49-F238E27FC236}">
                  <a16:creationId xmlns:a16="http://schemas.microsoft.com/office/drawing/2014/main" id="{A308941F-884A-498F-9CB5-F698B46A1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2508" y="5215011"/>
              <a:ext cx="457200" cy="457200"/>
            </a:xfrm>
            <a:custGeom>
              <a:avLst/>
              <a:gdLst>
                <a:gd name="T0" fmla="*/ 93 w 187"/>
                <a:gd name="T1" fmla="*/ 0 h 187"/>
                <a:gd name="T2" fmla="*/ 187 w 187"/>
                <a:gd name="T3" fmla="*/ 93 h 187"/>
                <a:gd name="T4" fmla="*/ 94 w 187"/>
                <a:gd name="T5" fmla="*/ 187 h 187"/>
                <a:gd name="T6" fmla="*/ 0 w 187"/>
                <a:gd name="T7" fmla="*/ 93 h 187"/>
                <a:gd name="T8" fmla="*/ 93 w 187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187">
                  <a:moveTo>
                    <a:pt x="93" y="0"/>
                  </a:moveTo>
                  <a:cubicBezTo>
                    <a:pt x="145" y="0"/>
                    <a:pt x="187" y="41"/>
                    <a:pt x="187" y="93"/>
                  </a:cubicBezTo>
                  <a:cubicBezTo>
                    <a:pt x="187" y="144"/>
                    <a:pt x="145" y="187"/>
                    <a:pt x="94" y="187"/>
                  </a:cubicBezTo>
                  <a:cubicBezTo>
                    <a:pt x="42" y="187"/>
                    <a:pt x="0" y="145"/>
                    <a:pt x="0" y="93"/>
                  </a:cubicBezTo>
                  <a:cubicBezTo>
                    <a:pt x="0" y="42"/>
                    <a:pt x="42" y="0"/>
                    <a:pt x="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69" name="Полилиния 83">
              <a:extLst>
                <a:ext uri="{FF2B5EF4-FFF2-40B4-BE49-F238E27FC236}">
                  <a16:creationId xmlns:a16="http://schemas.microsoft.com/office/drawing/2014/main" id="{C31DE3EF-8DBE-423A-8119-BDFCFE996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2508" y="5216599"/>
              <a:ext cx="190500" cy="425450"/>
            </a:xfrm>
            <a:custGeom>
              <a:avLst/>
              <a:gdLst>
                <a:gd name="T0" fmla="*/ 1 w 78"/>
                <a:gd name="T1" fmla="*/ 77 h 174"/>
                <a:gd name="T2" fmla="*/ 1 w 78"/>
                <a:gd name="T3" fmla="*/ 77 h 174"/>
                <a:gd name="T4" fmla="*/ 1 w 78"/>
                <a:gd name="T5" fmla="*/ 77 h 174"/>
                <a:gd name="T6" fmla="*/ 1 w 78"/>
                <a:gd name="T7" fmla="*/ 78 h 174"/>
                <a:gd name="T8" fmla="*/ 1 w 78"/>
                <a:gd name="T9" fmla="*/ 78 h 174"/>
                <a:gd name="T10" fmla="*/ 1 w 78"/>
                <a:gd name="T11" fmla="*/ 78 h 174"/>
                <a:gd name="T12" fmla="*/ 1 w 78"/>
                <a:gd name="T13" fmla="*/ 79 h 174"/>
                <a:gd name="T14" fmla="*/ 1 w 78"/>
                <a:gd name="T15" fmla="*/ 80 h 174"/>
                <a:gd name="T16" fmla="*/ 1 w 78"/>
                <a:gd name="T17" fmla="*/ 80 h 174"/>
                <a:gd name="T18" fmla="*/ 1 w 78"/>
                <a:gd name="T19" fmla="*/ 80 h 174"/>
                <a:gd name="T20" fmla="*/ 1 w 78"/>
                <a:gd name="T21" fmla="*/ 80 h 174"/>
                <a:gd name="T22" fmla="*/ 1 w 78"/>
                <a:gd name="T23" fmla="*/ 81 h 174"/>
                <a:gd name="T24" fmla="*/ 1 w 78"/>
                <a:gd name="T25" fmla="*/ 81 h 174"/>
                <a:gd name="T26" fmla="*/ 1 w 78"/>
                <a:gd name="T27" fmla="*/ 82 h 174"/>
                <a:gd name="T28" fmla="*/ 1 w 78"/>
                <a:gd name="T29" fmla="*/ 82 h 174"/>
                <a:gd name="T30" fmla="*/ 0 w 78"/>
                <a:gd name="T31" fmla="*/ 82 h 174"/>
                <a:gd name="T32" fmla="*/ 0 w 78"/>
                <a:gd name="T33" fmla="*/ 82 h 174"/>
                <a:gd name="T34" fmla="*/ 0 w 78"/>
                <a:gd name="T35" fmla="*/ 83 h 174"/>
                <a:gd name="T36" fmla="*/ 0 w 78"/>
                <a:gd name="T37" fmla="*/ 83 h 174"/>
                <a:gd name="T38" fmla="*/ 0 w 78"/>
                <a:gd name="T39" fmla="*/ 83 h 174"/>
                <a:gd name="T40" fmla="*/ 0 w 78"/>
                <a:gd name="T41" fmla="*/ 84 h 174"/>
                <a:gd name="T42" fmla="*/ 0 w 78"/>
                <a:gd name="T43" fmla="*/ 84 h 174"/>
                <a:gd name="T44" fmla="*/ 0 w 78"/>
                <a:gd name="T45" fmla="*/ 84 h 174"/>
                <a:gd name="T46" fmla="*/ 0 w 78"/>
                <a:gd name="T47" fmla="*/ 85 h 174"/>
                <a:gd name="T48" fmla="*/ 0 w 78"/>
                <a:gd name="T49" fmla="*/ 85 h 174"/>
                <a:gd name="T50" fmla="*/ 0 w 78"/>
                <a:gd name="T51" fmla="*/ 85 h 174"/>
                <a:gd name="T52" fmla="*/ 0 w 78"/>
                <a:gd name="T53" fmla="*/ 85 h 174"/>
                <a:gd name="T54" fmla="*/ 0 w 78"/>
                <a:gd name="T55" fmla="*/ 86 h 174"/>
                <a:gd name="T56" fmla="*/ 0 w 78"/>
                <a:gd name="T57" fmla="*/ 86 h 174"/>
                <a:gd name="T58" fmla="*/ 0 w 78"/>
                <a:gd name="T59" fmla="*/ 86 h 174"/>
                <a:gd name="T60" fmla="*/ 0 w 78"/>
                <a:gd name="T61" fmla="*/ 87 h 174"/>
                <a:gd name="T62" fmla="*/ 0 w 78"/>
                <a:gd name="T63" fmla="*/ 87 h 174"/>
                <a:gd name="T64" fmla="*/ 0 w 78"/>
                <a:gd name="T65" fmla="*/ 87 h 174"/>
                <a:gd name="T66" fmla="*/ 0 w 78"/>
                <a:gd name="T67" fmla="*/ 87 h 174"/>
                <a:gd name="T68" fmla="*/ 0 w 78"/>
                <a:gd name="T69" fmla="*/ 88 h 174"/>
                <a:gd name="T70" fmla="*/ 0 w 78"/>
                <a:gd name="T71" fmla="*/ 88 h 174"/>
                <a:gd name="T72" fmla="*/ 0 w 78"/>
                <a:gd name="T73" fmla="*/ 88 h 174"/>
                <a:gd name="T74" fmla="*/ 0 w 78"/>
                <a:gd name="T75" fmla="*/ 89 h 174"/>
                <a:gd name="T76" fmla="*/ 0 w 78"/>
                <a:gd name="T77" fmla="*/ 89 h 174"/>
                <a:gd name="T78" fmla="*/ 0 w 78"/>
                <a:gd name="T79" fmla="*/ 89 h 174"/>
                <a:gd name="T80" fmla="*/ 0 w 78"/>
                <a:gd name="T81" fmla="*/ 90 h 174"/>
                <a:gd name="T82" fmla="*/ 0 w 78"/>
                <a:gd name="T83" fmla="*/ 90 h 174"/>
                <a:gd name="T84" fmla="*/ 0 w 78"/>
                <a:gd name="T85" fmla="*/ 90 h 174"/>
                <a:gd name="T86" fmla="*/ 0 w 78"/>
                <a:gd name="T87" fmla="*/ 90 h 174"/>
                <a:gd name="T88" fmla="*/ 0 w 78"/>
                <a:gd name="T89" fmla="*/ 91 h 174"/>
                <a:gd name="T90" fmla="*/ 0 w 78"/>
                <a:gd name="T91" fmla="*/ 91 h 174"/>
                <a:gd name="T92" fmla="*/ 0 w 78"/>
                <a:gd name="T93" fmla="*/ 91 h 174"/>
                <a:gd name="T94" fmla="*/ 0 w 78"/>
                <a:gd name="T95" fmla="*/ 92 h 174"/>
                <a:gd name="T96" fmla="*/ 0 w 78"/>
                <a:gd name="T97" fmla="*/ 92 h 174"/>
                <a:gd name="T98" fmla="*/ 0 w 78"/>
                <a:gd name="T99" fmla="*/ 92 h 174"/>
                <a:gd name="T100" fmla="*/ 0 w 78"/>
                <a:gd name="T101" fmla="*/ 93 h 174"/>
                <a:gd name="T102" fmla="*/ 0 w 78"/>
                <a:gd name="T103" fmla="*/ 93 h 174"/>
                <a:gd name="T104" fmla="*/ 0 w 78"/>
                <a:gd name="T105" fmla="*/ 93 h 174"/>
                <a:gd name="T106" fmla="*/ 0 w 78"/>
                <a:gd name="T107" fmla="*/ 93 h 174"/>
                <a:gd name="T108" fmla="*/ 7 w 78"/>
                <a:gd name="T109" fmla="*/ 126 h 174"/>
                <a:gd name="T110" fmla="*/ 7 w 78"/>
                <a:gd name="T111" fmla="*/ 127 h 174"/>
                <a:gd name="T112" fmla="*/ 7 w 78"/>
                <a:gd name="T113" fmla="*/ 127 h 174"/>
                <a:gd name="T114" fmla="*/ 7 w 78"/>
                <a:gd name="T115" fmla="*/ 127 h 174"/>
                <a:gd name="T116" fmla="*/ 7 w 78"/>
                <a:gd name="T117" fmla="*/ 128 h 174"/>
                <a:gd name="T118" fmla="*/ 49 w 78"/>
                <a:gd name="T119" fmla="*/ 174 h 174"/>
                <a:gd name="T120" fmla="*/ 30 w 78"/>
                <a:gd name="T121" fmla="*/ 151 h 174"/>
                <a:gd name="T122" fmla="*/ 16 w 78"/>
                <a:gd name="T123" fmla="*/ 96 h 174"/>
                <a:gd name="T124" fmla="*/ 46 w 78"/>
                <a:gd name="T125" fmla="*/ 2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8" h="174">
                  <a:moveTo>
                    <a:pt x="78" y="0"/>
                  </a:moveTo>
                  <a:cubicBezTo>
                    <a:pt x="39" y="6"/>
                    <a:pt x="8" y="37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" y="77"/>
                    <a:pt x="1" y="77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9"/>
                    <a:pt x="1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1" y="79"/>
                    <a:pt x="1" y="79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1" y="81"/>
                    <a:pt x="1" y="81"/>
                    <a:pt x="1" y="82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1" y="82"/>
                    <a:pt x="1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8"/>
                    <a:pt x="0" y="88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105"/>
                    <a:pt x="2" y="116"/>
                    <a:pt x="6" y="126"/>
                  </a:cubicBezTo>
                  <a:cubicBezTo>
                    <a:pt x="7" y="126"/>
                    <a:pt x="7" y="126"/>
                    <a:pt x="7" y="126"/>
                  </a:cubicBezTo>
                  <a:cubicBezTo>
                    <a:pt x="7" y="126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15" y="148"/>
                    <a:pt x="30" y="164"/>
                    <a:pt x="49" y="174"/>
                  </a:cubicBezTo>
                  <a:cubicBezTo>
                    <a:pt x="48" y="174"/>
                    <a:pt x="47" y="173"/>
                    <a:pt x="47" y="172"/>
                  </a:cubicBezTo>
                  <a:cubicBezTo>
                    <a:pt x="41" y="165"/>
                    <a:pt x="36" y="158"/>
                    <a:pt x="30" y="151"/>
                  </a:cubicBezTo>
                  <a:cubicBezTo>
                    <a:pt x="20" y="134"/>
                    <a:pt x="16" y="116"/>
                    <a:pt x="16" y="97"/>
                  </a:cubicBezTo>
                  <a:cubicBezTo>
                    <a:pt x="16" y="97"/>
                    <a:pt x="16" y="97"/>
                    <a:pt x="16" y="96"/>
                  </a:cubicBezTo>
                  <a:cubicBezTo>
                    <a:pt x="17" y="87"/>
                    <a:pt x="18" y="78"/>
                    <a:pt x="19" y="68"/>
                  </a:cubicBezTo>
                  <a:cubicBezTo>
                    <a:pt x="24" y="50"/>
                    <a:pt x="33" y="35"/>
                    <a:pt x="46" y="22"/>
                  </a:cubicBezTo>
                  <a:cubicBezTo>
                    <a:pt x="56" y="12"/>
                    <a:pt x="67" y="5"/>
                    <a:pt x="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70" name="Полилиния 86">
              <a:extLst>
                <a:ext uri="{FF2B5EF4-FFF2-40B4-BE49-F238E27FC236}">
                  <a16:creationId xmlns:a16="http://schemas.microsoft.com/office/drawing/2014/main" id="{20E2DE26-E360-4141-B191-2B87D1C541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24025" y="5348678"/>
              <a:ext cx="9525" cy="117475"/>
            </a:xfrm>
            <a:custGeom>
              <a:avLst/>
              <a:gdLst>
                <a:gd name="T0" fmla="*/ 3 w 4"/>
                <a:gd name="T1" fmla="*/ 47 h 48"/>
                <a:gd name="T2" fmla="*/ 3 w 4"/>
                <a:gd name="T3" fmla="*/ 47 h 48"/>
                <a:gd name="T4" fmla="*/ 2 w 4"/>
                <a:gd name="T5" fmla="*/ 47 h 48"/>
                <a:gd name="T6" fmla="*/ 2 w 4"/>
                <a:gd name="T7" fmla="*/ 46 h 48"/>
                <a:gd name="T8" fmla="*/ 2 w 4"/>
                <a:gd name="T9" fmla="*/ 46 h 48"/>
                <a:gd name="T10" fmla="*/ 0 w 4"/>
                <a:gd name="T11" fmla="*/ 23 h 48"/>
                <a:gd name="T12" fmla="*/ 0 w 4"/>
                <a:gd name="T13" fmla="*/ 22 h 48"/>
                <a:gd name="T14" fmla="*/ 0 w 4"/>
                <a:gd name="T15" fmla="*/ 22 h 48"/>
                <a:gd name="T16" fmla="*/ 0 w 4"/>
                <a:gd name="T17" fmla="*/ 22 h 48"/>
                <a:gd name="T18" fmla="*/ 0 w 4"/>
                <a:gd name="T19" fmla="*/ 22 h 48"/>
                <a:gd name="T20" fmla="*/ 0 w 4"/>
                <a:gd name="T21" fmla="*/ 21 h 48"/>
                <a:gd name="T22" fmla="*/ 0 w 4"/>
                <a:gd name="T23" fmla="*/ 20 h 48"/>
                <a:gd name="T24" fmla="*/ 0 w 4"/>
                <a:gd name="T25" fmla="*/ 20 h 48"/>
                <a:gd name="T26" fmla="*/ 0 w 4"/>
                <a:gd name="T27" fmla="*/ 20 h 48"/>
                <a:gd name="T28" fmla="*/ 0 w 4"/>
                <a:gd name="T29" fmla="*/ 19 h 48"/>
                <a:gd name="T30" fmla="*/ 0 w 4"/>
                <a:gd name="T31" fmla="*/ 19 h 48"/>
                <a:gd name="T32" fmla="*/ 0 w 4"/>
                <a:gd name="T33" fmla="*/ 19 h 48"/>
                <a:gd name="T34" fmla="*/ 0 w 4"/>
                <a:gd name="T35" fmla="*/ 18 h 48"/>
                <a:gd name="T36" fmla="*/ 0 w 4"/>
                <a:gd name="T37" fmla="*/ 18 h 48"/>
                <a:gd name="T38" fmla="*/ 0 w 4"/>
                <a:gd name="T39" fmla="*/ 18 h 48"/>
                <a:gd name="T40" fmla="*/ 1 w 4"/>
                <a:gd name="T41" fmla="*/ 17 h 48"/>
                <a:gd name="T42" fmla="*/ 1 w 4"/>
                <a:gd name="T43" fmla="*/ 17 h 48"/>
                <a:gd name="T44" fmla="*/ 1 w 4"/>
                <a:gd name="T45" fmla="*/ 16 h 48"/>
                <a:gd name="T46" fmla="*/ 1 w 4"/>
                <a:gd name="T47" fmla="*/ 15 h 48"/>
                <a:gd name="T48" fmla="*/ 1 w 4"/>
                <a:gd name="T49" fmla="*/ 15 h 48"/>
                <a:gd name="T50" fmla="*/ 1 w 4"/>
                <a:gd name="T51" fmla="*/ 15 h 48"/>
                <a:gd name="T52" fmla="*/ 1 w 4"/>
                <a:gd name="T53" fmla="*/ 14 h 48"/>
                <a:gd name="T54" fmla="*/ 1 w 4"/>
                <a:gd name="T55" fmla="*/ 14 h 48"/>
                <a:gd name="T56" fmla="*/ 1 w 4"/>
                <a:gd name="T57" fmla="*/ 14 h 48"/>
                <a:gd name="T58" fmla="*/ 1 w 4"/>
                <a:gd name="T59" fmla="*/ 13 h 48"/>
                <a:gd name="T60" fmla="*/ 1 w 4"/>
                <a:gd name="T61" fmla="*/ 13 h 48"/>
                <a:gd name="T62" fmla="*/ 1 w 4"/>
                <a:gd name="T63" fmla="*/ 11 h 48"/>
                <a:gd name="T64" fmla="*/ 1 w 4"/>
                <a:gd name="T65" fmla="*/ 11 h 48"/>
                <a:gd name="T66" fmla="*/ 1 w 4"/>
                <a:gd name="T67" fmla="*/ 11 h 48"/>
                <a:gd name="T68" fmla="*/ 1 w 4"/>
                <a:gd name="T69" fmla="*/ 10 h 48"/>
                <a:gd name="T70" fmla="*/ 1 w 4"/>
                <a:gd name="T71" fmla="*/ 10 h 48"/>
                <a:gd name="T72" fmla="*/ 1 w 4"/>
                <a:gd name="T73" fmla="*/ 10 h 48"/>
                <a:gd name="T74" fmla="*/ 2 w 4"/>
                <a:gd name="T75" fmla="*/ 9 h 48"/>
                <a:gd name="T76" fmla="*/ 2 w 4"/>
                <a:gd name="T77" fmla="*/ 8 h 48"/>
                <a:gd name="T78" fmla="*/ 2 w 4"/>
                <a:gd name="T79" fmla="*/ 8 h 48"/>
                <a:gd name="T80" fmla="*/ 2 w 4"/>
                <a:gd name="T81" fmla="*/ 8 h 48"/>
                <a:gd name="T82" fmla="*/ 2 w 4"/>
                <a:gd name="T83" fmla="*/ 7 h 48"/>
                <a:gd name="T84" fmla="*/ 2 w 4"/>
                <a:gd name="T85" fmla="*/ 7 h 48"/>
                <a:gd name="T86" fmla="*/ 2 w 4"/>
                <a:gd name="T87" fmla="*/ 6 h 48"/>
                <a:gd name="T88" fmla="*/ 2 w 4"/>
                <a:gd name="T89" fmla="*/ 5 h 48"/>
                <a:gd name="T90" fmla="*/ 2 w 4"/>
                <a:gd name="T91" fmla="*/ 5 h 48"/>
                <a:gd name="T92" fmla="*/ 2 w 4"/>
                <a:gd name="T93" fmla="*/ 5 h 48"/>
                <a:gd name="T94" fmla="*/ 3 w 4"/>
                <a:gd name="T95" fmla="*/ 4 h 48"/>
                <a:gd name="T96" fmla="*/ 3 w 4"/>
                <a:gd name="T97" fmla="*/ 4 h 48"/>
                <a:gd name="T98" fmla="*/ 3 w 4"/>
                <a:gd name="T99" fmla="*/ 4 h 48"/>
                <a:gd name="T100" fmla="*/ 3 w 4"/>
                <a:gd name="T101" fmla="*/ 3 h 48"/>
                <a:gd name="T102" fmla="*/ 3 w 4"/>
                <a:gd name="T103" fmla="*/ 3 h 48"/>
                <a:gd name="T104" fmla="*/ 3 w 4"/>
                <a:gd name="T105" fmla="*/ 3 h 48"/>
                <a:gd name="T106" fmla="*/ 3 w 4"/>
                <a:gd name="T107" fmla="*/ 2 h 48"/>
                <a:gd name="T108" fmla="*/ 3 w 4"/>
                <a:gd name="T109" fmla="*/ 2 h 48"/>
                <a:gd name="T110" fmla="*/ 3 w 4"/>
                <a:gd name="T111" fmla="*/ 1 h 48"/>
                <a:gd name="T112" fmla="*/ 3 w 4"/>
                <a:gd name="T113" fmla="*/ 1 h 48"/>
                <a:gd name="T114" fmla="*/ 4 w 4"/>
                <a:gd name="T115" fmla="*/ 1 h 48"/>
                <a:gd name="T116" fmla="*/ 4 w 4"/>
                <a:gd name="T1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" h="48">
                  <a:moveTo>
                    <a:pt x="3" y="48"/>
                  </a:move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moveTo>
                    <a:pt x="3" y="47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moveTo>
                    <a:pt x="2" y="47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2" y="47"/>
                  </a:cubicBezTo>
                  <a:moveTo>
                    <a:pt x="2" y="47"/>
                  </a:move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moveTo>
                    <a:pt x="2" y="45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5"/>
                  </a:cubicBezTo>
                  <a:moveTo>
                    <a:pt x="0" y="23"/>
                  </a:moveTo>
                  <a:cubicBezTo>
                    <a:pt x="0" y="31"/>
                    <a:pt x="1" y="38"/>
                    <a:pt x="2" y="45"/>
                  </a:cubicBezTo>
                  <a:cubicBezTo>
                    <a:pt x="1" y="38"/>
                    <a:pt x="0" y="31"/>
                    <a:pt x="0" y="23"/>
                  </a:cubicBezTo>
                  <a:moveTo>
                    <a:pt x="0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20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8"/>
                  </a:moveTo>
                  <a:cubicBezTo>
                    <a:pt x="0" y="18"/>
                    <a:pt x="0" y="19"/>
                    <a:pt x="0" y="19"/>
                  </a:cubicBezTo>
                  <a:cubicBezTo>
                    <a:pt x="0" y="19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1" y="17"/>
                  </a:moveTo>
                  <a:cubicBezTo>
                    <a:pt x="1" y="17"/>
                    <a:pt x="0" y="17"/>
                    <a:pt x="0" y="17"/>
                  </a:cubicBezTo>
                  <a:cubicBezTo>
                    <a:pt x="0" y="17"/>
                    <a:pt x="1" y="17"/>
                    <a:pt x="1" y="17"/>
                  </a:cubicBezTo>
                  <a:moveTo>
                    <a:pt x="1" y="17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moveTo>
                    <a:pt x="1" y="16"/>
                  </a:move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1" y="16"/>
                    <a:pt x="1" y="16"/>
                  </a:cubicBezTo>
                  <a:moveTo>
                    <a:pt x="1" y="16"/>
                  </a:move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moveTo>
                    <a:pt x="1" y="15"/>
                  </a:moveTo>
                  <a:cubicBezTo>
                    <a:pt x="1" y="15"/>
                    <a:pt x="1" y="16"/>
                    <a:pt x="1" y="16"/>
                  </a:cubicBezTo>
                  <a:cubicBezTo>
                    <a:pt x="1" y="16"/>
                    <a:pt x="1" y="15"/>
                    <a:pt x="1" y="15"/>
                  </a:cubicBezTo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5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moveTo>
                    <a:pt x="1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moveTo>
                    <a:pt x="1" y="12"/>
                  </a:move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1" y="12"/>
                    <a:pt x="1" y="12"/>
                  </a:cubicBezTo>
                  <a:moveTo>
                    <a:pt x="1" y="11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0"/>
                  </a:move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0"/>
                    <a:pt x="1" y="10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2" y="9"/>
                  </a:moveTo>
                  <a:cubicBezTo>
                    <a:pt x="2" y="10"/>
                    <a:pt x="1" y="10"/>
                    <a:pt x="1" y="10"/>
                  </a:cubicBezTo>
                  <a:cubicBezTo>
                    <a:pt x="1" y="10"/>
                    <a:pt x="2" y="10"/>
                    <a:pt x="2" y="9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8"/>
                  </a:move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6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6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" y="5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5"/>
                  </a:cubicBezTo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moveTo>
                    <a:pt x="3" y="4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3"/>
                  </a:move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3" y="1"/>
                  </a:moveTo>
                  <a:cubicBezTo>
                    <a:pt x="3" y="1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71" name="Прямоугольник 100">
              <a:extLst>
                <a:ext uri="{FF2B5EF4-FFF2-40B4-BE49-F238E27FC236}">
                  <a16:creationId xmlns:a16="http://schemas.microsoft.com/office/drawing/2014/main" id="{C2373AC1-BFCF-472E-BB53-3310E949DB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1258" y="5337249"/>
              <a:ext cx="139700" cy="190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172" name="Прямоугольник 101">
              <a:extLst>
                <a:ext uri="{FF2B5EF4-FFF2-40B4-BE49-F238E27FC236}">
                  <a16:creationId xmlns:a16="http://schemas.microsoft.com/office/drawing/2014/main" id="{C220764F-453A-4CD8-A5C5-0F5EF4032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7869" y="5268320"/>
              <a:ext cx="436563" cy="3231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2100" b="1" dirty="0">
                  <a:solidFill>
                    <a:schemeClr val="bg1"/>
                  </a:solidFill>
                  <a:latin typeface="Calibri" panose="020F0502020204030204" pitchFamily="34" charset="0"/>
                </a:rPr>
                <a:t>3</a:t>
              </a:r>
              <a:endParaRPr kumimoji="0" lang="ru-RU" alt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</p:grpSp>
      <p:sp>
        <p:nvSpPr>
          <p:cNvPr id="173" name="Овал 107">
            <a:extLst>
              <a:ext uri="{FF2B5EF4-FFF2-40B4-BE49-F238E27FC236}">
                <a16:creationId xmlns:a16="http://schemas.microsoft.com/office/drawing/2014/main" id="{DE86200F-EE07-487A-B653-362D082C3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6816" y="4130456"/>
            <a:ext cx="273050" cy="276225"/>
          </a:xfrm>
          <a:prstGeom prst="ellipse">
            <a:avLst/>
          </a:prstGeom>
          <a:solidFill>
            <a:srgbClr val="5D5C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75" name="Полилиния 109">
            <a:extLst>
              <a:ext uri="{FF2B5EF4-FFF2-40B4-BE49-F238E27FC236}">
                <a16:creationId xmlns:a16="http://schemas.microsoft.com/office/drawing/2014/main" id="{9454C803-B2B4-4F2A-895A-CCE85B0EB2E8}"/>
              </a:ext>
            </a:extLst>
          </p:cNvPr>
          <p:cNvSpPr>
            <a:spLocks/>
          </p:cNvSpPr>
          <p:nvPr/>
        </p:nvSpPr>
        <p:spPr bwMode="auto">
          <a:xfrm>
            <a:off x="4904654" y="1390431"/>
            <a:ext cx="377825" cy="323850"/>
          </a:xfrm>
          <a:custGeom>
            <a:avLst/>
            <a:gdLst>
              <a:gd name="T0" fmla="*/ 0 w 155"/>
              <a:gd name="T1" fmla="*/ 0 h 133"/>
              <a:gd name="T2" fmla="*/ 104 w 155"/>
              <a:gd name="T3" fmla="*/ 133 h 133"/>
              <a:gd name="T4" fmla="*/ 0 w 155"/>
              <a:gd name="T5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33">
                <a:moveTo>
                  <a:pt x="0" y="0"/>
                </a:moveTo>
                <a:cubicBezTo>
                  <a:pt x="0" y="0"/>
                  <a:pt x="117" y="30"/>
                  <a:pt x="104" y="133"/>
                </a:cubicBezTo>
                <a:cubicBezTo>
                  <a:pt x="104" y="133"/>
                  <a:pt x="155" y="1"/>
                  <a:pt x="0" y="0"/>
                </a:cubicBezTo>
              </a:path>
            </a:pathLst>
          </a:custGeom>
          <a:solidFill>
            <a:srgbClr val="CECE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76" name="Полилиния 110">
            <a:extLst>
              <a:ext uri="{FF2B5EF4-FFF2-40B4-BE49-F238E27FC236}">
                <a16:creationId xmlns:a16="http://schemas.microsoft.com/office/drawing/2014/main" id="{2439D695-3DDE-4A8C-BD39-3A07B239EC42}"/>
              </a:ext>
            </a:extLst>
          </p:cNvPr>
          <p:cNvSpPr>
            <a:spLocks/>
          </p:cNvSpPr>
          <p:nvPr/>
        </p:nvSpPr>
        <p:spPr bwMode="auto">
          <a:xfrm>
            <a:off x="5060229" y="1306293"/>
            <a:ext cx="379413" cy="325438"/>
          </a:xfrm>
          <a:custGeom>
            <a:avLst/>
            <a:gdLst>
              <a:gd name="T0" fmla="*/ 0 w 155"/>
              <a:gd name="T1" fmla="*/ 0 h 133"/>
              <a:gd name="T2" fmla="*/ 104 w 155"/>
              <a:gd name="T3" fmla="*/ 133 h 133"/>
              <a:gd name="T4" fmla="*/ 0 w 155"/>
              <a:gd name="T5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33">
                <a:moveTo>
                  <a:pt x="0" y="0"/>
                </a:moveTo>
                <a:cubicBezTo>
                  <a:pt x="0" y="0"/>
                  <a:pt x="117" y="30"/>
                  <a:pt x="104" y="133"/>
                </a:cubicBezTo>
                <a:cubicBezTo>
                  <a:pt x="104" y="133"/>
                  <a:pt x="155" y="1"/>
                  <a:pt x="0" y="0"/>
                </a:cubicBezTo>
              </a:path>
            </a:pathLst>
          </a:custGeom>
          <a:solidFill>
            <a:srgbClr val="CECE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77" name="Полилиния 111">
            <a:extLst>
              <a:ext uri="{FF2B5EF4-FFF2-40B4-BE49-F238E27FC236}">
                <a16:creationId xmlns:a16="http://schemas.microsoft.com/office/drawing/2014/main" id="{66E6926D-C748-4E07-B8B5-4268FA2E4A58}"/>
              </a:ext>
            </a:extLst>
          </p:cNvPr>
          <p:cNvSpPr>
            <a:spLocks/>
          </p:cNvSpPr>
          <p:nvPr/>
        </p:nvSpPr>
        <p:spPr bwMode="auto">
          <a:xfrm>
            <a:off x="3126654" y="2293718"/>
            <a:ext cx="344488" cy="357188"/>
          </a:xfrm>
          <a:custGeom>
            <a:avLst/>
            <a:gdLst>
              <a:gd name="T0" fmla="*/ 56 w 141"/>
              <a:gd name="T1" fmla="*/ 0 h 146"/>
              <a:gd name="T2" fmla="*/ 141 w 141"/>
              <a:gd name="T3" fmla="*/ 146 h 146"/>
              <a:gd name="T4" fmla="*/ 56 w 141"/>
              <a:gd name="T5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1" h="146">
                <a:moveTo>
                  <a:pt x="56" y="0"/>
                </a:moveTo>
                <a:cubicBezTo>
                  <a:pt x="0" y="145"/>
                  <a:pt x="141" y="146"/>
                  <a:pt x="141" y="146"/>
                </a:cubicBezTo>
                <a:cubicBezTo>
                  <a:pt x="41" y="120"/>
                  <a:pt x="56" y="0"/>
                  <a:pt x="56" y="0"/>
                </a:cubicBezTo>
              </a:path>
            </a:pathLst>
          </a:custGeom>
          <a:solidFill>
            <a:srgbClr val="CECE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78" name="Полилиния 112">
            <a:extLst>
              <a:ext uri="{FF2B5EF4-FFF2-40B4-BE49-F238E27FC236}">
                <a16:creationId xmlns:a16="http://schemas.microsoft.com/office/drawing/2014/main" id="{B718C283-564B-4843-8292-29C5BFEAEA64}"/>
              </a:ext>
            </a:extLst>
          </p:cNvPr>
          <p:cNvSpPr>
            <a:spLocks/>
          </p:cNvSpPr>
          <p:nvPr/>
        </p:nvSpPr>
        <p:spPr bwMode="auto">
          <a:xfrm>
            <a:off x="2991716" y="2409606"/>
            <a:ext cx="344488" cy="357188"/>
          </a:xfrm>
          <a:custGeom>
            <a:avLst/>
            <a:gdLst>
              <a:gd name="T0" fmla="*/ 56 w 141"/>
              <a:gd name="T1" fmla="*/ 0 h 146"/>
              <a:gd name="T2" fmla="*/ 141 w 141"/>
              <a:gd name="T3" fmla="*/ 146 h 146"/>
              <a:gd name="T4" fmla="*/ 56 w 141"/>
              <a:gd name="T5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1" h="146">
                <a:moveTo>
                  <a:pt x="56" y="0"/>
                </a:moveTo>
                <a:cubicBezTo>
                  <a:pt x="0" y="145"/>
                  <a:pt x="141" y="146"/>
                  <a:pt x="141" y="146"/>
                </a:cubicBezTo>
                <a:cubicBezTo>
                  <a:pt x="41" y="120"/>
                  <a:pt x="56" y="0"/>
                  <a:pt x="56" y="0"/>
                </a:cubicBezTo>
              </a:path>
            </a:pathLst>
          </a:custGeom>
          <a:solidFill>
            <a:srgbClr val="CECE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79" name="Полилиния 113">
            <a:extLst>
              <a:ext uri="{FF2B5EF4-FFF2-40B4-BE49-F238E27FC236}">
                <a16:creationId xmlns:a16="http://schemas.microsoft.com/office/drawing/2014/main" id="{4D1FEC5E-260F-4DA2-A25B-9CC7447E1E0D}"/>
              </a:ext>
            </a:extLst>
          </p:cNvPr>
          <p:cNvSpPr>
            <a:spLocks/>
          </p:cNvSpPr>
          <p:nvPr/>
        </p:nvSpPr>
        <p:spPr bwMode="auto">
          <a:xfrm>
            <a:off x="6436591" y="1347568"/>
            <a:ext cx="379413" cy="325438"/>
          </a:xfrm>
          <a:custGeom>
            <a:avLst/>
            <a:gdLst>
              <a:gd name="T0" fmla="*/ 155 w 155"/>
              <a:gd name="T1" fmla="*/ 0 h 133"/>
              <a:gd name="T2" fmla="*/ 51 w 155"/>
              <a:gd name="T3" fmla="*/ 133 h 133"/>
              <a:gd name="T4" fmla="*/ 155 w 155"/>
              <a:gd name="T5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33">
                <a:moveTo>
                  <a:pt x="155" y="0"/>
                </a:moveTo>
                <a:cubicBezTo>
                  <a:pt x="0" y="1"/>
                  <a:pt x="51" y="133"/>
                  <a:pt x="51" y="133"/>
                </a:cubicBezTo>
                <a:cubicBezTo>
                  <a:pt x="38" y="30"/>
                  <a:pt x="155" y="0"/>
                  <a:pt x="155" y="0"/>
                </a:cubicBezTo>
              </a:path>
            </a:pathLst>
          </a:custGeom>
          <a:solidFill>
            <a:srgbClr val="CECE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80" name="Полилиния 114">
            <a:extLst>
              <a:ext uri="{FF2B5EF4-FFF2-40B4-BE49-F238E27FC236}">
                <a16:creationId xmlns:a16="http://schemas.microsoft.com/office/drawing/2014/main" id="{9BD1D5CE-60BF-4610-990B-040ABFEAED33}"/>
              </a:ext>
            </a:extLst>
          </p:cNvPr>
          <p:cNvSpPr>
            <a:spLocks/>
          </p:cNvSpPr>
          <p:nvPr/>
        </p:nvSpPr>
        <p:spPr bwMode="auto">
          <a:xfrm>
            <a:off x="6281016" y="1265018"/>
            <a:ext cx="379413" cy="325438"/>
          </a:xfrm>
          <a:custGeom>
            <a:avLst/>
            <a:gdLst>
              <a:gd name="T0" fmla="*/ 155 w 155"/>
              <a:gd name="T1" fmla="*/ 0 h 133"/>
              <a:gd name="T2" fmla="*/ 51 w 155"/>
              <a:gd name="T3" fmla="*/ 133 h 133"/>
              <a:gd name="T4" fmla="*/ 155 w 155"/>
              <a:gd name="T5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133">
                <a:moveTo>
                  <a:pt x="155" y="0"/>
                </a:moveTo>
                <a:cubicBezTo>
                  <a:pt x="0" y="1"/>
                  <a:pt x="51" y="133"/>
                  <a:pt x="51" y="133"/>
                </a:cubicBezTo>
                <a:cubicBezTo>
                  <a:pt x="38" y="30"/>
                  <a:pt x="155" y="0"/>
                  <a:pt x="155" y="0"/>
                </a:cubicBezTo>
              </a:path>
            </a:pathLst>
          </a:custGeom>
          <a:solidFill>
            <a:srgbClr val="CECE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81" name="Полилиния 115">
            <a:extLst>
              <a:ext uri="{FF2B5EF4-FFF2-40B4-BE49-F238E27FC236}">
                <a16:creationId xmlns:a16="http://schemas.microsoft.com/office/drawing/2014/main" id="{18C0D9FB-CEC2-4D20-A22E-394AD928E2B2}"/>
              </a:ext>
            </a:extLst>
          </p:cNvPr>
          <p:cNvSpPr>
            <a:spLocks/>
          </p:cNvSpPr>
          <p:nvPr/>
        </p:nvSpPr>
        <p:spPr bwMode="auto">
          <a:xfrm>
            <a:off x="6542954" y="1460281"/>
            <a:ext cx="1558925" cy="1319213"/>
          </a:xfrm>
          <a:custGeom>
            <a:avLst/>
            <a:gdLst>
              <a:gd name="T0" fmla="*/ 0 w 638"/>
              <a:gd name="T1" fmla="*/ 194 h 539"/>
              <a:gd name="T2" fmla="*/ 0 w 638"/>
              <a:gd name="T3" fmla="*/ 193 h 539"/>
              <a:gd name="T4" fmla="*/ 444 w 638"/>
              <a:gd name="T5" fmla="*/ 95 h 539"/>
              <a:gd name="T6" fmla="*/ 543 w 638"/>
              <a:gd name="T7" fmla="*/ 539 h 539"/>
              <a:gd name="T8" fmla="*/ 543 w 638"/>
              <a:gd name="T9" fmla="*/ 539 h 539"/>
              <a:gd name="T10" fmla="*/ 0 w 638"/>
              <a:gd name="T11" fmla="*/ 194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8" h="539">
                <a:moveTo>
                  <a:pt x="0" y="194"/>
                </a:moveTo>
                <a:cubicBezTo>
                  <a:pt x="0" y="193"/>
                  <a:pt x="0" y="193"/>
                  <a:pt x="0" y="193"/>
                </a:cubicBezTo>
                <a:cubicBezTo>
                  <a:pt x="96" y="44"/>
                  <a:pt x="295" y="0"/>
                  <a:pt x="444" y="95"/>
                </a:cubicBezTo>
                <a:cubicBezTo>
                  <a:pt x="594" y="191"/>
                  <a:pt x="638" y="390"/>
                  <a:pt x="543" y="539"/>
                </a:cubicBezTo>
                <a:cubicBezTo>
                  <a:pt x="543" y="539"/>
                  <a:pt x="543" y="539"/>
                  <a:pt x="543" y="539"/>
                </a:cubicBezTo>
                <a:cubicBezTo>
                  <a:pt x="0" y="194"/>
                  <a:pt x="0" y="194"/>
                  <a:pt x="0" y="194"/>
                </a:cubicBezTo>
              </a:path>
            </a:pathLst>
          </a:custGeom>
          <a:solidFill>
            <a:srgbClr val="EA55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82" name="Полилиния 116">
            <a:extLst>
              <a:ext uri="{FF2B5EF4-FFF2-40B4-BE49-F238E27FC236}">
                <a16:creationId xmlns:a16="http://schemas.microsoft.com/office/drawing/2014/main" id="{46E30C96-EC84-4DCD-A405-C88281C9A3C8}"/>
              </a:ext>
            </a:extLst>
          </p:cNvPr>
          <p:cNvSpPr>
            <a:spLocks/>
          </p:cNvSpPr>
          <p:nvPr/>
        </p:nvSpPr>
        <p:spPr bwMode="auto">
          <a:xfrm>
            <a:off x="7870104" y="2749331"/>
            <a:ext cx="17463" cy="30163"/>
          </a:xfrm>
          <a:custGeom>
            <a:avLst/>
            <a:gdLst>
              <a:gd name="T0" fmla="*/ 7 w 7"/>
              <a:gd name="T1" fmla="*/ 0 h 12"/>
              <a:gd name="T2" fmla="*/ 0 w 7"/>
              <a:gd name="T3" fmla="*/ 12 h 12"/>
              <a:gd name="T4" fmla="*/ 7 w 7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2">
                <a:moveTo>
                  <a:pt x="7" y="0"/>
                </a:moveTo>
                <a:cubicBezTo>
                  <a:pt x="5" y="4"/>
                  <a:pt x="2" y="8"/>
                  <a:pt x="0" y="12"/>
                </a:cubicBezTo>
                <a:cubicBezTo>
                  <a:pt x="2" y="8"/>
                  <a:pt x="5" y="4"/>
                  <a:pt x="7" y="0"/>
                </a:cubicBezTo>
              </a:path>
            </a:pathLst>
          </a:custGeom>
          <a:solidFill>
            <a:srgbClr val="FAFC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83" name="Полилиния 117">
            <a:extLst>
              <a:ext uri="{FF2B5EF4-FFF2-40B4-BE49-F238E27FC236}">
                <a16:creationId xmlns:a16="http://schemas.microsoft.com/office/drawing/2014/main" id="{D04C0D00-A3C9-4C32-AD3D-71911F5676AB}"/>
              </a:ext>
            </a:extLst>
          </p:cNvPr>
          <p:cNvSpPr>
            <a:spLocks/>
          </p:cNvSpPr>
          <p:nvPr/>
        </p:nvSpPr>
        <p:spPr bwMode="auto">
          <a:xfrm>
            <a:off x="7592291" y="1699993"/>
            <a:ext cx="363538" cy="1079500"/>
          </a:xfrm>
          <a:custGeom>
            <a:avLst/>
            <a:gdLst>
              <a:gd name="T0" fmla="*/ 0 w 149"/>
              <a:gd name="T1" fmla="*/ 0 h 441"/>
              <a:gd name="T2" fmla="*/ 0 w 149"/>
              <a:gd name="T3" fmla="*/ 2 h 441"/>
              <a:gd name="T4" fmla="*/ 44 w 149"/>
              <a:gd name="T5" fmla="*/ 139 h 441"/>
              <a:gd name="T6" fmla="*/ 39 w 149"/>
              <a:gd name="T7" fmla="*/ 394 h 441"/>
              <a:gd name="T8" fmla="*/ 114 w 149"/>
              <a:gd name="T9" fmla="*/ 441 h 441"/>
              <a:gd name="T10" fmla="*/ 114 w 149"/>
              <a:gd name="T11" fmla="*/ 441 h 441"/>
              <a:gd name="T12" fmla="*/ 114 w 149"/>
              <a:gd name="T13" fmla="*/ 441 h 441"/>
              <a:gd name="T14" fmla="*/ 121 w 149"/>
              <a:gd name="T15" fmla="*/ 429 h 441"/>
              <a:gd name="T16" fmla="*/ 135 w 149"/>
              <a:gd name="T17" fmla="*/ 391 h 441"/>
              <a:gd name="T18" fmla="*/ 143 w 149"/>
              <a:gd name="T19" fmla="*/ 278 h 441"/>
              <a:gd name="T20" fmla="*/ 88 w 149"/>
              <a:gd name="T21" fmla="*/ 95 h 441"/>
              <a:gd name="T22" fmla="*/ 0 w 149"/>
              <a:gd name="T23" fmla="*/ 0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9" h="441">
                <a:moveTo>
                  <a:pt x="0" y="0"/>
                </a:moveTo>
                <a:cubicBezTo>
                  <a:pt x="0" y="1"/>
                  <a:pt x="0" y="1"/>
                  <a:pt x="0" y="2"/>
                </a:cubicBezTo>
                <a:cubicBezTo>
                  <a:pt x="18" y="47"/>
                  <a:pt x="33" y="91"/>
                  <a:pt x="44" y="139"/>
                </a:cubicBezTo>
                <a:cubicBezTo>
                  <a:pt x="61" y="221"/>
                  <a:pt x="56" y="312"/>
                  <a:pt x="39" y="394"/>
                </a:cubicBezTo>
                <a:cubicBezTo>
                  <a:pt x="114" y="441"/>
                  <a:pt x="114" y="441"/>
                  <a:pt x="114" y="441"/>
                </a:cubicBezTo>
                <a:cubicBezTo>
                  <a:pt x="114" y="441"/>
                  <a:pt x="114" y="441"/>
                  <a:pt x="114" y="441"/>
                </a:cubicBezTo>
                <a:cubicBezTo>
                  <a:pt x="114" y="441"/>
                  <a:pt x="114" y="441"/>
                  <a:pt x="114" y="441"/>
                </a:cubicBezTo>
                <a:cubicBezTo>
                  <a:pt x="116" y="437"/>
                  <a:pt x="119" y="433"/>
                  <a:pt x="121" y="429"/>
                </a:cubicBezTo>
                <a:cubicBezTo>
                  <a:pt x="128" y="418"/>
                  <a:pt x="133" y="406"/>
                  <a:pt x="135" y="391"/>
                </a:cubicBezTo>
                <a:cubicBezTo>
                  <a:pt x="141" y="359"/>
                  <a:pt x="149" y="327"/>
                  <a:pt x="143" y="278"/>
                </a:cubicBezTo>
                <a:cubicBezTo>
                  <a:pt x="137" y="214"/>
                  <a:pt x="118" y="152"/>
                  <a:pt x="88" y="95"/>
                </a:cubicBezTo>
                <a:cubicBezTo>
                  <a:pt x="68" y="57"/>
                  <a:pt x="32" y="27"/>
                  <a:pt x="0" y="0"/>
                </a:cubicBezTo>
              </a:path>
            </a:pathLst>
          </a:custGeom>
          <a:solidFill>
            <a:srgbClr val="F391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grpSp>
        <p:nvGrpSpPr>
          <p:cNvPr id="187" name="Группа 186">
            <a:extLst>
              <a:ext uri="{FF2B5EF4-FFF2-40B4-BE49-F238E27FC236}">
                <a16:creationId xmlns:a16="http://schemas.microsoft.com/office/drawing/2014/main" id="{D587FC07-E7A5-4291-9B54-5940041D9F7F}"/>
              </a:ext>
            </a:extLst>
          </p:cNvPr>
          <p:cNvGrpSpPr/>
          <p:nvPr/>
        </p:nvGrpSpPr>
        <p:grpSpPr>
          <a:xfrm>
            <a:off x="5525849" y="3146897"/>
            <a:ext cx="601663" cy="1199459"/>
            <a:chOff x="2429358" y="3058607"/>
            <a:chExt cx="601663" cy="1199459"/>
          </a:xfrm>
        </p:grpSpPr>
        <p:sp>
          <p:nvSpPr>
            <p:cNvPr id="174" name="Овал 108">
              <a:extLst>
                <a:ext uri="{FF2B5EF4-FFF2-40B4-BE49-F238E27FC236}">
                  <a16:creationId xmlns:a16="http://schemas.microsoft.com/office/drawing/2014/main" id="{8C935A8C-4139-457E-A322-9C6A19A93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9063" y="4104078"/>
              <a:ext cx="155575" cy="153988"/>
            </a:xfrm>
            <a:prstGeom prst="ellipse">
              <a:avLst/>
            </a:prstGeom>
            <a:solidFill>
              <a:srgbClr val="FAF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186" name="часовая стрелка">
              <a:extLst>
                <a:ext uri="{FF2B5EF4-FFF2-40B4-BE49-F238E27FC236}">
                  <a16:creationId xmlns:a16="http://schemas.microsoft.com/office/drawing/2014/main" id="{2B4EAB0B-AC3E-4542-A86C-DE52D6EC572B}"/>
                </a:ext>
              </a:extLst>
            </p:cNvPr>
            <p:cNvSpPr>
              <a:spLocks/>
            </p:cNvSpPr>
            <p:nvPr/>
          </p:nvSpPr>
          <p:spPr bwMode="auto">
            <a:xfrm rot="1813379">
              <a:off x="2429358" y="3058607"/>
              <a:ext cx="601663" cy="950913"/>
            </a:xfrm>
            <a:custGeom>
              <a:avLst/>
              <a:gdLst>
                <a:gd name="T0" fmla="*/ 0 w 379"/>
                <a:gd name="T1" fmla="*/ 23 h 599"/>
                <a:gd name="T2" fmla="*/ 39 w 379"/>
                <a:gd name="T3" fmla="*/ 0 h 599"/>
                <a:gd name="T4" fmla="*/ 379 w 379"/>
                <a:gd name="T5" fmla="*/ 576 h 599"/>
                <a:gd name="T6" fmla="*/ 341 w 379"/>
                <a:gd name="T7" fmla="*/ 599 h 599"/>
                <a:gd name="T8" fmla="*/ 0 w 379"/>
                <a:gd name="T9" fmla="*/ 23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9" h="599">
                  <a:moveTo>
                    <a:pt x="0" y="23"/>
                  </a:moveTo>
                  <a:lnTo>
                    <a:pt x="39" y="0"/>
                  </a:lnTo>
                  <a:lnTo>
                    <a:pt x="379" y="576"/>
                  </a:lnTo>
                  <a:lnTo>
                    <a:pt x="341" y="599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188" name="Полилиния 112">
            <a:extLst>
              <a:ext uri="{FF2B5EF4-FFF2-40B4-BE49-F238E27FC236}">
                <a16:creationId xmlns:a16="http://schemas.microsoft.com/office/drawing/2014/main" id="{9F219FC3-4D4B-44A0-A525-92D7E4C334BC}"/>
              </a:ext>
            </a:extLst>
          </p:cNvPr>
          <p:cNvSpPr>
            <a:spLocks/>
          </p:cNvSpPr>
          <p:nvPr/>
        </p:nvSpPr>
        <p:spPr bwMode="auto">
          <a:xfrm flipH="1">
            <a:off x="8189985" y="2293718"/>
            <a:ext cx="344488" cy="357188"/>
          </a:xfrm>
          <a:custGeom>
            <a:avLst/>
            <a:gdLst>
              <a:gd name="T0" fmla="*/ 56 w 141"/>
              <a:gd name="T1" fmla="*/ 0 h 146"/>
              <a:gd name="T2" fmla="*/ 141 w 141"/>
              <a:gd name="T3" fmla="*/ 146 h 146"/>
              <a:gd name="T4" fmla="*/ 56 w 141"/>
              <a:gd name="T5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1" h="146">
                <a:moveTo>
                  <a:pt x="56" y="0"/>
                </a:moveTo>
                <a:cubicBezTo>
                  <a:pt x="0" y="145"/>
                  <a:pt x="141" y="146"/>
                  <a:pt x="141" y="146"/>
                </a:cubicBezTo>
                <a:cubicBezTo>
                  <a:pt x="41" y="120"/>
                  <a:pt x="56" y="0"/>
                  <a:pt x="56" y="0"/>
                </a:cubicBezTo>
              </a:path>
            </a:pathLst>
          </a:custGeom>
          <a:solidFill>
            <a:srgbClr val="CECE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189" name="Полилиния 112">
            <a:extLst>
              <a:ext uri="{FF2B5EF4-FFF2-40B4-BE49-F238E27FC236}">
                <a16:creationId xmlns:a16="http://schemas.microsoft.com/office/drawing/2014/main" id="{BABB24AD-C6FC-4DB1-BD96-E75F028F8367}"/>
              </a:ext>
            </a:extLst>
          </p:cNvPr>
          <p:cNvSpPr>
            <a:spLocks/>
          </p:cNvSpPr>
          <p:nvPr/>
        </p:nvSpPr>
        <p:spPr bwMode="auto">
          <a:xfrm flipH="1">
            <a:off x="8332460" y="2406716"/>
            <a:ext cx="344488" cy="357188"/>
          </a:xfrm>
          <a:custGeom>
            <a:avLst/>
            <a:gdLst>
              <a:gd name="T0" fmla="*/ 56 w 141"/>
              <a:gd name="T1" fmla="*/ 0 h 146"/>
              <a:gd name="T2" fmla="*/ 141 w 141"/>
              <a:gd name="T3" fmla="*/ 146 h 146"/>
              <a:gd name="T4" fmla="*/ 56 w 141"/>
              <a:gd name="T5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1" h="146">
                <a:moveTo>
                  <a:pt x="56" y="0"/>
                </a:moveTo>
                <a:cubicBezTo>
                  <a:pt x="0" y="145"/>
                  <a:pt x="141" y="146"/>
                  <a:pt x="141" y="146"/>
                </a:cubicBezTo>
                <a:cubicBezTo>
                  <a:pt x="41" y="120"/>
                  <a:pt x="56" y="0"/>
                  <a:pt x="56" y="0"/>
                </a:cubicBezTo>
              </a:path>
            </a:pathLst>
          </a:custGeom>
          <a:solidFill>
            <a:srgbClr val="CECE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pic>
        <p:nvPicPr>
          <p:cNvPr id="190" name="02598">
            <a:hlinkClick r:id="" action="ppaction://media"/>
            <a:extLst>
              <a:ext uri="{FF2B5EF4-FFF2-40B4-BE49-F238E27FC236}">
                <a16:creationId xmlns:a16="http://schemas.microsoft.com/office/drawing/2014/main" id="{70BE7719-13FC-4B3C-9246-94D6057990B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682027" y="4953917"/>
            <a:ext cx="144579" cy="144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85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10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9CA42831-E59C-405F-AE2E-0ED0A351EEC4}"/>
              </a:ext>
            </a:extLst>
          </p:cNvPr>
          <p:cNvSpPr/>
          <p:nvPr/>
        </p:nvSpPr>
        <p:spPr>
          <a:xfrm>
            <a:off x="1154256" y="342323"/>
            <a:ext cx="9883487" cy="66501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КАК СОДЕРЖАТЬ ГУППИ?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DEA59DC-AF88-4F4A-A5D1-5E99B10052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6873" y="1505528"/>
            <a:ext cx="4779817" cy="4779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DFBC248-5B28-47EC-ADBF-0D0797601791}"/>
              </a:ext>
            </a:extLst>
          </p:cNvPr>
          <p:cNvSpPr/>
          <p:nvPr/>
        </p:nvSpPr>
        <p:spPr>
          <a:xfrm>
            <a:off x="142874" y="1246043"/>
            <a:ext cx="9047308" cy="1093932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Беременную самку нужно отсадить в отдельную банку.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7FECBBE2-C6CF-4BAC-930C-65F51A7AF432}"/>
              </a:ext>
            </a:extLst>
          </p:cNvPr>
          <p:cNvSpPr/>
          <p:nvPr/>
        </p:nvSpPr>
        <p:spPr>
          <a:xfrm>
            <a:off x="1123155" y="2878711"/>
            <a:ext cx="7086746" cy="9559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Кормить живыми кормами.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D00E9F17-F316-4A3B-81BE-4A5727121F35}"/>
              </a:ext>
            </a:extLst>
          </p:cNvPr>
          <p:cNvSpPr/>
          <p:nvPr/>
        </p:nvSpPr>
        <p:spPr>
          <a:xfrm>
            <a:off x="1592983" y="4389291"/>
            <a:ext cx="6147090" cy="12226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Мальков неделю-другую подержать отдельно.</a:t>
            </a:r>
          </a:p>
        </p:txBody>
      </p:sp>
      <p:sp>
        <p:nvSpPr>
          <p:cNvPr id="3" name="Стрелка: вниз 2">
            <a:extLst>
              <a:ext uri="{FF2B5EF4-FFF2-40B4-BE49-F238E27FC236}">
                <a16:creationId xmlns:a16="http://schemas.microsoft.com/office/drawing/2014/main" id="{6BEE441A-053A-49C3-8AEA-07DF7F46B09D}"/>
              </a:ext>
            </a:extLst>
          </p:cNvPr>
          <p:cNvSpPr/>
          <p:nvPr/>
        </p:nvSpPr>
        <p:spPr>
          <a:xfrm>
            <a:off x="4555692" y="2339975"/>
            <a:ext cx="221672" cy="754207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id="{C6235963-7B2B-4088-9B76-DC079E744B83}"/>
              </a:ext>
            </a:extLst>
          </p:cNvPr>
          <p:cNvSpPr/>
          <p:nvPr/>
        </p:nvSpPr>
        <p:spPr>
          <a:xfrm>
            <a:off x="4567093" y="3763819"/>
            <a:ext cx="221672" cy="754207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465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872209F3-9779-4F9C-945C-F3F5965935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6344" y="2154095"/>
            <a:ext cx="5204247" cy="3924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9CA42831-E59C-405F-AE2E-0ED0A351EEC4}"/>
              </a:ext>
            </a:extLst>
          </p:cNvPr>
          <p:cNvSpPr/>
          <p:nvPr/>
        </p:nvSpPr>
        <p:spPr>
          <a:xfrm>
            <a:off x="1154256" y="342323"/>
            <a:ext cx="9883487" cy="66501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КАК СОДЕРЖАТЬ ХОМЯЧКОВ?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F012C09B-C4A6-438C-8284-483CC5C262B2}"/>
              </a:ext>
            </a:extLst>
          </p:cNvPr>
          <p:cNvSpPr/>
          <p:nvPr/>
        </p:nvSpPr>
        <p:spPr>
          <a:xfrm>
            <a:off x="142874" y="1246043"/>
            <a:ext cx="10820690" cy="798372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Не держать хомячков в стеклянных банках.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65B3076F-1EFE-4FB1-9FC0-CB6D4CFB4D07}"/>
              </a:ext>
            </a:extLst>
          </p:cNvPr>
          <p:cNvSpPr/>
          <p:nvPr/>
        </p:nvSpPr>
        <p:spPr>
          <a:xfrm>
            <a:off x="628378" y="2424104"/>
            <a:ext cx="7854626" cy="9559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Отдыхают в домике-гнезде.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37150237-D545-4A08-A6DB-12593CADEE48}"/>
              </a:ext>
            </a:extLst>
          </p:cNvPr>
          <p:cNvSpPr/>
          <p:nvPr/>
        </p:nvSpPr>
        <p:spPr>
          <a:xfrm>
            <a:off x="965524" y="3824861"/>
            <a:ext cx="7203138" cy="798372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Кормить зёрнами, семенами.</a:t>
            </a:r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4BD0BA03-0A9F-4033-BC3C-D37E2C0F2A8D}"/>
              </a:ext>
            </a:extLst>
          </p:cNvPr>
          <p:cNvSpPr/>
          <p:nvPr/>
        </p:nvSpPr>
        <p:spPr>
          <a:xfrm>
            <a:off x="4555692" y="1946993"/>
            <a:ext cx="221672" cy="754207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id="{A1700BCF-A69E-4D95-ADFD-6C6B6168F323}"/>
              </a:ext>
            </a:extLst>
          </p:cNvPr>
          <p:cNvSpPr/>
          <p:nvPr/>
        </p:nvSpPr>
        <p:spPr>
          <a:xfrm>
            <a:off x="4567093" y="3225362"/>
            <a:ext cx="221672" cy="754207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7D72F52B-962E-42DC-A44F-B71D630FF79D}"/>
              </a:ext>
            </a:extLst>
          </p:cNvPr>
          <p:cNvSpPr/>
          <p:nvPr/>
        </p:nvSpPr>
        <p:spPr>
          <a:xfrm>
            <a:off x="1402860" y="5125747"/>
            <a:ext cx="6305659" cy="1175475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Поилка должна содержать чистую воду.</a:t>
            </a:r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DCE91A92-90A9-4AA6-8959-68F937357919}"/>
              </a:ext>
            </a:extLst>
          </p:cNvPr>
          <p:cNvSpPr/>
          <p:nvPr/>
        </p:nvSpPr>
        <p:spPr>
          <a:xfrm>
            <a:off x="4567093" y="4482084"/>
            <a:ext cx="210268" cy="868946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683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D9636D7C-AD79-4941-94E9-EEB901732D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3176" y="1845033"/>
            <a:ext cx="5968932" cy="397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9CA42831-E59C-405F-AE2E-0ED0A351EEC4}"/>
              </a:ext>
            </a:extLst>
          </p:cNvPr>
          <p:cNvSpPr/>
          <p:nvPr/>
        </p:nvSpPr>
        <p:spPr>
          <a:xfrm>
            <a:off x="1154256" y="342323"/>
            <a:ext cx="9883487" cy="66501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КАК СОДЕРЖАТЬ ЧЕРЕПАШЕК?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2ADE8FBC-9342-44E9-A2E6-1BF119686AC3}"/>
              </a:ext>
            </a:extLst>
          </p:cNvPr>
          <p:cNvSpPr/>
          <p:nvPr/>
        </p:nvSpPr>
        <p:spPr>
          <a:xfrm>
            <a:off x="142874" y="1246043"/>
            <a:ext cx="9047308" cy="1093932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Черепашек содержат в террариумах или аквариумах.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44C66DDB-C1FE-431F-B167-4BC78364B425}"/>
              </a:ext>
            </a:extLst>
          </p:cNvPr>
          <p:cNvSpPr/>
          <p:nvPr/>
        </p:nvSpPr>
        <p:spPr>
          <a:xfrm>
            <a:off x="840615" y="2874672"/>
            <a:ext cx="8067027" cy="9559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Оборудовать домик для отдыха.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D1A3586B-297A-4538-8BD9-AC919B98C433}"/>
              </a:ext>
            </a:extLst>
          </p:cNvPr>
          <p:cNvSpPr/>
          <p:nvPr/>
        </p:nvSpPr>
        <p:spPr>
          <a:xfrm>
            <a:off x="299892" y="4312482"/>
            <a:ext cx="8352416" cy="1029994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Сухопутные черепахи питаются растительной пищей.</a:t>
            </a:r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id="{CA3C9773-5209-4BFF-8E7F-6E1FE13FF7B6}"/>
              </a:ext>
            </a:extLst>
          </p:cNvPr>
          <p:cNvSpPr/>
          <p:nvPr/>
        </p:nvSpPr>
        <p:spPr>
          <a:xfrm>
            <a:off x="4555692" y="2339975"/>
            <a:ext cx="221672" cy="754207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B4F5B08C-76F4-43AA-8D7B-40D6098EC7DA}"/>
              </a:ext>
            </a:extLst>
          </p:cNvPr>
          <p:cNvSpPr/>
          <p:nvPr/>
        </p:nvSpPr>
        <p:spPr>
          <a:xfrm>
            <a:off x="4567093" y="3626209"/>
            <a:ext cx="221672" cy="754207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5FCA324E-96AE-434A-B865-C85F8228855A}"/>
              </a:ext>
            </a:extLst>
          </p:cNvPr>
          <p:cNvSpPr/>
          <p:nvPr/>
        </p:nvSpPr>
        <p:spPr>
          <a:xfrm>
            <a:off x="142874" y="5905426"/>
            <a:ext cx="11749234" cy="65102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Организовывать водные процедуры для питомца.</a:t>
            </a:r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0C570979-8FB9-448C-BCF1-B92A104CA0ED}"/>
              </a:ext>
            </a:extLst>
          </p:cNvPr>
          <p:cNvSpPr/>
          <p:nvPr/>
        </p:nvSpPr>
        <p:spPr>
          <a:xfrm>
            <a:off x="4555692" y="5237157"/>
            <a:ext cx="210268" cy="868946"/>
          </a:xfrm>
          <a:prstGeom prst="downArrow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4196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268</Words>
  <Application>Microsoft Office PowerPoint</Application>
  <PresentationFormat>Широкоэкранный</PresentationFormat>
  <Paragraphs>72</Paragraphs>
  <Slides>13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Arial Narrow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2023-11-01T17:26:53Z</dcterms:created>
  <dcterms:modified xsi:type="dcterms:W3CDTF">2023-11-13T09:07:34Z</dcterms:modified>
</cp:coreProperties>
</file>